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charts/chart2.xml" ContentType="application/vnd.openxmlformats-officedocument.drawingml.chart+xml"/>
  <Override PartName="/ppt/notesSlides/notesSlide11.xml" ContentType="application/vnd.openxmlformats-officedocument.presentationml.notesSlide+xml"/>
  <Override PartName="/ppt/charts/chart3.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5.xml" ContentType="application/vnd.openxmlformats-officedocument.drawingml.chart+xml"/>
  <Override PartName="/ppt/notesSlides/notesSlide23.xml" ContentType="application/vnd.openxmlformats-officedocument.presentationml.notesSlide+xml"/>
  <Override PartName="/ppt/charts/chart6.xml" ContentType="application/vnd.openxmlformats-officedocument.drawingml.chart+xml"/>
  <Override PartName="/ppt/notesSlides/notesSlide24.xml" ContentType="application/vnd.openxmlformats-officedocument.presentationml.notesSlide+xml"/>
  <Override PartName="/ppt/charts/chart7.xml" ContentType="application/vnd.openxmlformats-officedocument.drawingml.chart+xml"/>
  <Override PartName="/ppt/notesSlides/notesSlide25.xml" ContentType="application/vnd.openxmlformats-officedocument.presentationml.notesSlide+xml"/>
  <Override PartName="/ppt/charts/chart8.xml" ContentType="application/vnd.openxmlformats-officedocument.drawingml.chart+xml"/>
  <Override PartName="/ppt/notesSlides/notesSlide26.xml" ContentType="application/vnd.openxmlformats-officedocument.presentationml.notesSlide+xml"/>
  <Override PartName="/ppt/charts/chart9.xml" ContentType="application/vnd.openxmlformats-officedocument.drawingml.chart+xml"/>
  <Override PartName="/ppt/notesSlides/notesSlide27.xml" ContentType="application/vnd.openxmlformats-officedocument.presentationml.notesSlide+xml"/>
  <Override PartName="/ppt/charts/chart10.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8.xml" ContentType="application/vnd.openxmlformats-officedocument.presentationml.notesSlide+xml"/>
  <Override PartName="/ppt/charts/chart11.xml" ContentType="application/vnd.openxmlformats-officedocument.drawingml.chart+xml"/>
  <Override PartName="/ppt/charts/style3.xml" ContentType="application/vnd.ms-office.chartstyle+xml"/>
  <Override PartName="/ppt/charts/colors3.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 id="2147483972" r:id="rId2"/>
  </p:sldMasterIdLst>
  <p:notesMasterIdLst>
    <p:notesMasterId r:id="rId41"/>
  </p:notesMasterIdLst>
  <p:handoutMasterIdLst>
    <p:handoutMasterId r:id="rId42"/>
  </p:handoutMasterIdLst>
  <p:sldIdLst>
    <p:sldId id="256" r:id="rId3"/>
    <p:sldId id="493" r:id="rId4"/>
    <p:sldId id="295" r:id="rId5"/>
    <p:sldId id="294" r:id="rId6"/>
    <p:sldId id="301" r:id="rId7"/>
    <p:sldId id="298" r:id="rId8"/>
    <p:sldId id="491" r:id="rId9"/>
    <p:sldId id="299" r:id="rId10"/>
    <p:sldId id="476" r:id="rId11"/>
    <p:sldId id="365" r:id="rId12"/>
    <p:sldId id="456" r:id="rId13"/>
    <p:sldId id="466" r:id="rId14"/>
    <p:sldId id="498" r:id="rId15"/>
    <p:sldId id="296" r:id="rId16"/>
    <p:sldId id="275" r:id="rId17"/>
    <p:sldId id="479" r:id="rId18"/>
    <p:sldId id="396" r:id="rId19"/>
    <p:sldId id="385" r:id="rId20"/>
    <p:sldId id="440" r:id="rId21"/>
    <p:sldId id="387" r:id="rId22"/>
    <p:sldId id="361" r:id="rId23"/>
    <p:sldId id="457" r:id="rId24"/>
    <p:sldId id="388" r:id="rId25"/>
    <p:sldId id="389" r:id="rId26"/>
    <p:sldId id="363" r:id="rId27"/>
    <p:sldId id="346" r:id="rId28"/>
    <p:sldId id="368" r:id="rId29"/>
    <p:sldId id="366" r:id="rId30"/>
    <p:sldId id="292" r:id="rId31"/>
    <p:sldId id="266" r:id="rId32"/>
    <p:sldId id="359" r:id="rId33"/>
    <p:sldId id="489" r:id="rId34"/>
    <p:sldId id="490" r:id="rId35"/>
    <p:sldId id="386" r:id="rId36"/>
    <p:sldId id="499" r:id="rId37"/>
    <p:sldId id="303" r:id="rId38"/>
    <p:sldId id="305" r:id="rId39"/>
    <p:sldId id="452" r:id="rId40"/>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8F91"/>
    <a:srgbClr val="50A8AA"/>
    <a:srgbClr val="D6A300"/>
    <a:srgbClr val="FFD68E"/>
    <a:srgbClr val="7131A1"/>
    <a:srgbClr val="954ECA"/>
    <a:srgbClr val="FFFFFF"/>
    <a:srgbClr val="0896B0"/>
    <a:srgbClr val="C0E0E1"/>
    <a:srgbClr val="C3CB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09" autoAdjust="0"/>
    <p:restoredTop sz="77614" autoAdjust="0"/>
  </p:normalViewPr>
  <p:slideViewPr>
    <p:cSldViewPr snapToGrid="0">
      <p:cViewPr varScale="1">
        <p:scale>
          <a:sx n="89" d="100"/>
          <a:sy n="89" d="100"/>
        </p:scale>
        <p:origin x="2316" y="78"/>
      </p:cViewPr>
      <p:guideLst>
        <p:guide orient="horz" pos="2160"/>
        <p:guide pos="2880"/>
      </p:guideLst>
    </p:cSldViewPr>
  </p:slideViewPr>
  <p:notesTextViewPr>
    <p:cViewPr>
      <p:scale>
        <a:sx n="1" d="1"/>
        <a:sy n="1" d="1"/>
      </p:scale>
      <p:origin x="0" y="0"/>
    </p:cViewPr>
  </p:notesTextViewPr>
  <p:sorterViewPr>
    <p:cViewPr varScale="1">
      <p:scale>
        <a:sx n="1" d="1"/>
        <a:sy n="1" d="1"/>
      </p:scale>
      <p:origin x="0" y="-378"/>
    </p:cViewPr>
  </p:sorterViewPr>
  <p:notesViewPr>
    <p:cSldViewPr snapToGrid="0">
      <p:cViewPr varScale="1">
        <p:scale>
          <a:sx n="77" d="100"/>
          <a:sy n="77" d="100"/>
        </p:scale>
        <p:origin x="177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2.xml"/><Relationship Id="rId1" Type="http://schemas.microsoft.com/office/2011/relationships/chartStyle" Target="style2.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3.xml"/><Relationship Id="rId1" Type="http://schemas.microsoft.com/office/2011/relationships/chartStyle" Target="style3.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depthPercent val="100"/>
      <c:rAngAx val="1"/>
    </c:view3D>
    <c:floor>
      <c:thickness val="0"/>
    </c:floor>
    <c:sideWall>
      <c:thickness val="0"/>
    </c:sideWall>
    <c:backWall>
      <c:thickness val="0"/>
    </c:backWall>
    <c:plotArea>
      <c:layout>
        <c:manualLayout>
          <c:layoutTarget val="inner"/>
          <c:xMode val="edge"/>
          <c:yMode val="edge"/>
          <c:x val="1.6975308641975301E-2"/>
          <c:y val="2.8645833333333301E-2"/>
          <c:w val="0.81077666428060102"/>
          <c:h val="0.81021694553805801"/>
        </c:manualLayout>
      </c:layout>
      <c:bar3DChart>
        <c:barDir val="col"/>
        <c:grouping val="percentStacked"/>
        <c:varyColors val="0"/>
        <c:ser>
          <c:idx val="0"/>
          <c:order val="0"/>
          <c:tx>
            <c:strRef>
              <c:f>Sheet1!$B$1</c:f>
              <c:strCache>
                <c:ptCount val="1"/>
                <c:pt idx="0">
                  <c:v>Bautizado</c:v>
                </c:pt>
              </c:strCache>
            </c:strRef>
          </c:tx>
          <c:spPr>
            <a:solidFill>
              <a:srgbClr val="50A8AA"/>
            </a:solidFill>
          </c:spPr>
          <c:invertIfNegative val="0"/>
          <c:dLbls>
            <c:dLbl>
              <c:idx val="0"/>
              <c:layout>
                <c:manualLayout>
                  <c:x val="1.6975308641975301E-2"/>
                  <c:y val="-9.5485008060149999E-17"/>
                </c:manualLayout>
              </c:layout>
              <c:tx>
                <c:rich>
                  <a:bodyPr/>
                  <a:lstStyle/>
                  <a:p>
                    <a:fld id="{3C14D75A-FF33-47BD-9650-8726C8A29C7F}"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531A-4A69-AF3D-78838684FC5B}"/>
                </c:ext>
              </c:extLst>
            </c:dLbl>
            <c:dLbl>
              <c:idx val="1"/>
              <c:layout>
                <c:manualLayout>
                  <c:x val="2.1548795036984002E-2"/>
                  <c:y val="-2.60416666666667E-3"/>
                </c:manualLayout>
              </c:layout>
              <c:tx>
                <c:rich>
                  <a:bodyPr/>
                  <a:lstStyle/>
                  <a:p>
                    <a:fld id="{76634BE9-E265-447F-97F0-5C8E6C339925}"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531A-4A69-AF3D-78838684FC5B}"/>
                </c:ext>
              </c:extLst>
            </c:dLbl>
            <c:dLbl>
              <c:idx val="2"/>
              <c:layout>
                <c:manualLayout>
                  <c:x val="2.4242424242424201E-2"/>
                  <c:y val="0"/>
                </c:manualLayout>
              </c:layout>
              <c:tx>
                <c:rich>
                  <a:bodyPr/>
                  <a:lstStyle/>
                  <a:p>
                    <a:fld id="{D9DC9304-A3E9-46FF-917A-949CCD67B915}"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2-531A-4A69-AF3D-78838684FC5B}"/>
                </c:ext>
              </c:extLst>
            </c:dLbl>
            <c:numFmt formatCode="0%" sourceLinked="0"/>
            <c:spPr>
              <a:effectLst>
                <a:glow rad="254000">
                  <a:schemeClr val="bg1"/>
                </a:glow>
              </a:effectLst>
            </c:spPr>
            <c:txPr>
              <a:bodyPr/>
              <a:lstStyle/>
              <a:p>
                <a:pPr>
                  <a:defRPr sz="2400" b="1">
                    <a:solidFill>
                      <a:schemeClr val="bg1"/>
                    </a:solidFill>
                    <a:effectLst>
                      <a:outerShdw blurRad="50800" dist="38100" dir="2700000" algn="tl" rotWithShape="0">
                        <a:prstClr val="black">
                          <a:alpha val="40000"/>
                        </a:prstClr>
                      </a:outerShdw>
                    </a:effectLst>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Sheet1!$A$2:$A$4</c:f>
              <c:strCache>
                <c:ptCount val="3"/>
                <c:pt idx="0">
                  <c:v>Ninguna educación adventista</c:v>
                </c:pt>
                <c:pt idx="1">
                  <c:v>1+ años educación adventista</c:v>
                </c:pt>
                <c:pt idx="2">
                  <c:v>11+ años educación adventista</c:v>
                </c:pt>
              </c:strCache>
            </c:strRef>
          </c:cat>
          <c:val>
            <c:numRef>
              <c:f>Sheet1!$B$2:$B$4</c:f>
              <c:numCache>
                <c:formatCode>0.0%</c:formatCode>
                <c:ptCount val="3"/>
                <c:pt idx="0">
                  <c:v>0.59899999999999998</c:v>
                </c:pt>
                <c:pt idx="1">
                  <c:v>0.84599999999999997</c:v>
                </c:pt>
                <c:pt idx="2">
                  <c:v>0.96899999999999997</c:v>
                </c:pt>
              </c:numCache>
            </c:numRef>
          </c:val>
          <c:extLst>
            <c:ext xmlns:c15="http://schemas.microsoft.com/office/drawing/2012/chart" uri="{02D57815-91ED-43cb-92C2-25804820EDAC}">
              <c15:datalabelsRange>
                <c15:f>Sheet1!$B$2:$B$4</c15:f>
                <c15:dlblRangeCache>
                  <c:ptCount val="3"/>
                  <c:pt idx="0">
                    <c:v>59.9%</c:v>
                  </c:pt>
                  <c:pt idx="1">
                    <c:v>84.6%</c:v>
                  </c:pt>
                  <c:pt idx="2">
                    <c:v>96.9%</c:v>
                  </c:pt>
                </c15:dlblRangeCache>
              </c15:datalabelsRange>
            </c:ext>
            <c:ext xmlns:c16="http://schemas.microsoft.com/office/drawing/2014/chart" uri="{C3380CC4-5D6E-409C-BE32-E72D297353CC}">
              <c16:uniqueId val="{00000003-531A-4A69-AF3D-78838684FC5B}"/>
            </c:ext>
          </c:extLst>
        </c:ser>
        <c:ser>
          <c:idx val="1"/>
          <c:order val="1"/>
          <c:tx>
            <c:strRef>
              <c:f>Sheet1!$C$1</c:f>
              <c:strCache>
                <c:ptCount val="1"/>
                <c:pt idx="0">
                  <c:v>Nunca bautizado</c:v>
                </c:pt>
              </c:strCache>
            </c:strRef>
          </c:tx>
          <c:invertIfNegative val="0"/>
          <c:dLbls>
            <c:dLbl>
              <c:idx val="0"/>
              <c:layout>
                <c:manualLayout>
                  <c:x val="1.6975308641975301E-2"/>
                  <c:y val="-4.7742504030075E-17"/>
                </c:manualLayout>
              </c:layout>
              <c:tx>
                <c:rich>
                  <a:bodyPr/>
                  <a:lstStyle/>
                  <a:p>
                    <a:pPr>
                      <a:defRPr sz="2400" b="1">
                        <a:solidFill>
                          <a:schemeClr val="bg1"/>
                        </a:solidFill>
                        <a:effectLst>
                          <a:outerShdw blurRad="50800" dist="38100" dir="2700000" algn="tl" rotWithShape="0">
                            <a:prstClr val="black">
                              <a:alpha val="40000"/>
                            </a:prstClr>
                          </a:outerShdw>
                        </a:effectLst>
                      </a:defRPr>
                    </a:pPr>
                    <a:fld id="{9A760657-5E0E-4910-8F88-06E35739B394}" type="CELLRANGE">
                      <a:rPr lang="en-US"/>
                      <a:pPr>
                        <a:defRPr sz="2400" b="1">
                          <a:solidFill>
                            <a:schemeClr val="bg1"/>
                          </a:solidFill>
                          <a:effectLst>
                            <a:outerShdw blurRad="50800" dist="38100" dir="2700000" algn="tl" rotWithShape="0">
                              <a:prstClr val="black">
                                <a:alpha val="40000"/>
                              </a:prstClr>
                            </a:outerShdw>
                          </a:effectLst>
                        </a:defRPr>
                      </a:pPr>
                      <a:t>[CELLRANGE]</a:t>
                    </a:fld>
                    <a:endParaRPr lang="en-US"/>
                  </a:p>
                </c:rich>
              </c:tx>
              <c:numFmt formatCode="0%" sourceLinked="0"/>
              <c:sp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531A-4A69-AF3D-78838684FC5B}"/>
                </c:ext>
              </c:extLst>
            </c:dLbl>
            <c:dLbl>
              <c:idx val="1"/>
              <c:layout>
                <c:manualLayout>
                  <c:x val="2.3091982820329301E-2"/>
                  <c:y val="-1.0416666666666701E-2"/>
                </c:manualLayout>
              </c:layout>
              <c:tx>
                <c:rich>
                  <a:bodyPr/>
                  <a:lstStyle/>
                  <a:p>
                    <a:pPr>
                      <a:defRPr sz="2400" b="1">
                        <a:solidFill>
                          <a:schemeClr val="bg1"/>
                        </a:solidFill>
                        <a:effectLst>
                          <a:outerShdw blurRad="50800" dist="38100" dir="2700000" algn="tl" rotWithShape="0">
                            <a:prstClr val="black">
                              <a:alpha val="40000"/>
                            </a:prstClr>
                          </a:outerShdw>
                        </a:effectLst>
                      </a:defRPr>
                    </a:pPr>
                    <a:fld id="{E76B7CDD-16ED-4F10-876D-E2A374323BB6}" type="CELLRANGE">
                      <a:rPr lang="en-US"/>
                      <a:pPr>
                        <a:defRPr sz="2400" b="1">
                          <a:solidFill>
                            <a:schemeClr val="bg1"/>
                          </a:solidFill>
                          <a:effectLst>
                            <a:outerShdw blurRad="50800" dist="38100" dir="2700000" algn="tl" rotWithShape="0">
                              <a:prstClr val="black">
                                <a:alpha val="40000"/>
                              </a:prstClr>
                            </a:outerShdw>
                          </a:effectLst>
                        </a:defRPr>
                      </a:pPr>
                      <a:t>[CELLRANGE]</a:t>
                    </a:fld>
                    <a:endParaRPr lang="en-US"/>
                  </a:p>
                </c:rich>
              </c:tx>
              <c:numFmt formatCode="0%" sourceLinked="0"/>
              <c:sp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531A-4A69-AF3D-78838684FC5B}"/>
                </c:ext>
              </c:extLst>
            </c:dLbl>
            <c:dLbl>
              <c:idx val="2"/>
              <c:layout>
                <c:manualLayout>
                  <c:x val="2.5757575757575799E-2"/>
                  <c:y val="-2.0833333333333301E-2"/>
                </c:manualLayout>
              </c:layout>
              <c:tx>
                <c:rich>
                  <a:bodyPr/>
                  <a:lstStyle/>
                  <a:p>
                    <a:pPr>
                      <a:defRPr sz="2400" b="1">
                        <a:solidFill>
                          <a:schemeClr val="bg1"/>
                        </a:solidFill>
                        <a:effectLst>
                          <a:outerShdw blurRad="50800" dist="38100" dir="2700000" algn="tl" rotWithShape="0">
                            <a:prstClr val="black">
                              <a:alpha val="40000"/>
                            </a:prstClr>
                          </a:outerShdw>
                        </a:effectLst>
                      </a:defRPr>
                    </a:pPr>
                    <a:fld id="{1A80C33E-0194-4404-8928-6B6A3A8AE091}" type="CELLRANGE">
                      <a:rPr lang="en-US"/>
                      <a:pPr>
                        <a:defRPr sz="2400" b="1">
                          <a:solidFill>
                            <a:schemeClr val="bg1"/>
                          </a:solidFill>
                          <a:effectLst>
                            <a:outerShdw blurRad="50800" dist="38100" dir="2700000" algn="tl" rotWithShape="0">
                              <a:prstClr val="black">
                                <a:alpha val="40000"/>
                              </a:prstClr>
                            </a:outerShdw>
                          </a:effectLst>
                        </a:defRPr>
                      </a:pPr>
                      <a:t>[CELLRANGE]</a:t>
                    </a:fld>
                    <a:endParaRPr lang="en-US"/>
                  </a:p>
                </c:rich>
              </c:tx>
              <c:numFmt formatCode="0%" sourceLinked="0"/>
              <c:spPr>
                <a:noFill/>
                <a:ln>
                  <a:noFill/>
                </a:ln>
                <a:effectLst/>
              </c:sp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531A-4A69-AF3D-78838684FC5B}"/>
                </c:ext>
              </c:extLst>
            </c:dLbl>
            <c:numFmt formatCode="0%" sourceLinked="0"/>
            <c:spPr>
              <a:noFill/>
              <a:ln>
                <a:noFill/>
              </a:ln>
              <a:effectLst/>
            </c:spPr>
            <c:txPr>
              <a:bodyPr/>
              <a:lstStyle/>
              <a:p>
                <a:pPr>
                  <a:defRPr sz="2400" b="1">
                    <a:effectLst>
                      <a:outerShdw blurRad="50800" dist="38100" dir="2700000" algn="tl" rotWithShape="0">
                        <a:prstClr val="black">
                          <a:alpha val="40000"/>
                        </a:prstClr>
                      </a:outerShdw>
                    </a:effectLst>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Sheet1!$A$2:$A$4</c:f>
              <c:strCache>
                <c:ptCount val="3"/>
                <c:pt idx="0">
                  <c:v>Ninguna educación adventista</c:v>
                </c:pt>
                <c:pt idx="1">
                  <c:v>1+ años educación adventista</c:v>
                </c:pt>
                <c:pt idx="2">
                  <c:v>11+ años educación adventista</c:v>
                </c:pt>
              </c:strCache>
            </c:strRef>
          </c:cat>
          <c:val>
            <c:numRef>
              <c:f>Sheet1!$C$2:$C$4</c:f>
              <c:numCache>
                <c:formatCode>0.0%</c:formatCode>
                <c:ptCount val="3"/>
                <c:pt idx="0">
                  <c:v>0.40100000000000002</c:v>
                </c:pt>
                <c:pt idx="1">
                  <c:v>0.154</c:v>
                </c:pt>
                <c:pt idx="2">
                  <c:v>3.1E-2</c:v>
                </c:pt>
              </c:numCache>
            </c:numRef>
          </c:val>
          <c:extLst>
            <c:ext xmlns:c15="http://schemas.microsoft.com/office/drawing/2012/chart" uri="{02D57815-91ED-43cb-92C2-25804820EDAC}">
              <c15:datalabelsRange>
                <c15:f>Sheet1!$C$2:$C$4</c15:f>
                <c15:dlblRangeCache>
                  <c:ptCount val="3"/>
                  <c:pt idx="0">
                    <c:v>40.1%</c:v>
                  </c:pt>
                  <c:pt idx="1">
                    <c:v>15.4%</c:v>
                  </c:pt>
                  <c:pt idx="2">
                    <c:v>3.1%</c:v>
                  </c:pt>
                </c15:dlblRangeCache>
              </c15:datalabelsRange>
            </c:ext>
            <c:ext xmlns:c16="http://schemas.microsoft.com/office/drawing/2014/chart" uri="{C3380CC4-5D6E-409C-BE32-E72D297353CC}">
              <c16:uniqueId val="{00000007-531A-4A69-AF3D-78838684FC5B}"/>
            </c:ext>
          </c:extLst>
        </c:ser>
        <c:dLbls>
          <c:showLegendKey val="0"/>
          <c:showVal val="0"/>
          <c:showCatName val="0"/>
          <c:showSerName val="0"/>
          <c:showPercent val="0"/>
          <c:showBubbleSize val="0"/>
        </c:dLbls>
        <c:gapWidth val="50"/>
        <c:shape val="cylinder"/>
        <c:axId val="494110696"/>
        <c:axId val="494113640"/>
        <c:axId val="0"/>
      </c:bar3DChart>
      <c:catAx>
        <c:axId val="494110696"/>
        <c:scaling>
          <c:orientation val="minMax"/>
        </c:scaling>
        <c:delete val="0"/>
        <c:axPos val="b"/>
        <c:numFmt formatCode="General" sourceLinked="0"/>
        <c:majorTickMark val="out"/>
        <c:minorTickMark val="none"/>
        <c:tickLblPos val="nextTo"/>
        <c:txPr>
          <a:bodyPr/>
          <a:lstStyle/>
          <a:p>
            <a:pPr>
              <a:defRPr sz="1500" b="1"/>
            </a:pPr>
            <a:endParaRPr lang="en-US"/>
          </a:p>
        </c:txPr>
        <c:crossAx val="494113640"/>
        <c:crosses val="autoZero"/>
        <c:auto val="1"/>
        <c:lblAlgn val="ctr"/>
        <c:lblOffset val="100"/>
        <c:noMultiLvlLbl val="0"/>
      </c:catAx>
      <c:valAx>
        <c:axId val="494113640"/>
        <c:scaling>
          <c:orientation val="minMax"/>
        </c:scaling>
        <c:delete val="1"/>
        <c:axPos val="l"/>
        <c:numFmt formatCode="0%" sourceLinked="1"/>
        <c:majorTickMark val="out"/>
        <c:minorTickMark val="none"/>
        <c:tickLblPos val="nextTo"/>
        <c:crossAx val="494110696"/>
        <c:crosses val="autoZero"/>
        <c:crossBetween val="between"/>
      </c:valAx>
    </c:plotArea>
    <c:legend>
      <c:legendPos val="r"/>
      <c:layout>
        <c:manualLayout>
          <c:xMode val="edge"/>
          <c:yMode val="edge"/>
          <c:x val="0.79444675318363001"/>
          <c:y val="0.28296464895013101"/>
          <c:w val="0.196293987557111"/>
          <c:h val="0.33511236876640399"/>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0"/>
      <c:rotY val="0"/>
      <c:rAngAx val="0"/>
      <c:perspective val="1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percentStacked"/>
        <c:varyColors val="0"/>
        <c:ser>
          <c:idx val="0"/>
          <c:order val="0"/>
          <c:tx>
            <c:strRef>
              <c:f>Sheet1!$B$1</c:f>
              <c:strCache>
                <c:ptCount val="1"/>
                <c:pt idx="0">
                  <c:v>Educ. Adventista</c:v>
                </c:pt>
              </c:strCache>
            </c:strRef>
          </c:tx>
          <c:spPr>
            <a:solidFill>
              <a:srgbClr val="50A8AA"/>
            </a:solidFill>
            <a:ln>
              <a:noFill/>
            </a:ln>
            <a:effectLst>
              <a:outerShdw blurRad="50800" dist="38100" dir="2700000" algn="tl" rotWithShape="0">
                <a:prstClr val="black">
                  <a:alpha val="40000"/>
                </a:prstClr>
              </a:outerShdw>
            </a:effectLst>
            <a:sp3d/>
          </c:spPr>
          <c:invertIfNegative val="0"/>
          <c:dLbls>
            <c:dLbl>
              <c:idx val="0"/>
              <c:tx>
                <c:rich>
                  <a:bodyPr/>
                  <a:lstStyle/>
                  <a:p>
                    <a:r>
                      <a:rPr lang="en-US"/>
                      <a:t>17%</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F77-4E65-8EE2-9AFE8B9577C5}"/>
                </c:ext>
              </c:extLst>
            </c:dLbl>
            <c:dLbl>
              <c:idx val="1"/>
              <c:tx>
                <c:rich>
                  <a:bodyPr/>
                  <a:lstStyle/>
                  <a:p>
                    <a:r>
                      <a:rPr lang="en-US" dirty="0"/>
                      <a:t>56%</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F77-4E65-8EE2-9AFE8B9577C5}"/>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3600" b="1"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Ex-Miembros e Inactivos</c:v>
                </c:pt>
                <c:pt idx="1">
                  <c:v>Miembros Actuales</c:v>
                </c:pt>
              </c:strCache>
            </c:strRef>
          </c:cat>
          <c:val>
            <c:numRef>
              <c:f>Sheet1!$B$2:$B$3</c:f>
              <c:numCache>
                <c:formatCode>0%</c:formatCode>
                <c:ptCount val="2"/>
                <c:pt idx="0">
                  <c:v>0.17</c:v>
                </c:pt>
                <c:pt idx="1">
                  <c:v>0.56000000000000005</c:v>
                </c:pt>
              </c:numCache>
            </c:numRef>
          </c:val>
          <c:extLst>
            <c:ext xmlns:c16="http://schemas.microsoft.com/office/drawing/2014/chart" uri="{C3380CC4-5D6E-409C-BE32-E72D297353CC}">
              <c16:uniqueId val="{00000002-6F77-4E65-8EE2-9AFE8B9577C5}"/>
            </c:ext>
          </c:extLst>
        </c:ser>
        <c:ser>
          <c:idx val="1"/>
          <c:order val="1"/>
          <c:tx>
            <c:strRef>
              <c:f>Sheet1!$C$1</c:f>
              <c:strCache>
                <c:ptCount val="1"/>
                <c:pt idx="0">
                  <c:v>Otra Educación</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3600" b="1"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Ex-Miembros e Inactivos</c:v>
                </c:pt>
                <c:pt idx="1">
                  <c:v>Miembros Actuales</c:v>
                </c:pt>
              </c:strCache>
            </c:strRef>
          </c:cat>
          <c:val>
            <c:numRef>
              <c:f>Sheet1!$C$2:$C$3</c:f>
              <c:numCache>
                <c:formatCode>0%</c:formatCode>
                <c:ptCount val="2"/>
                <c:pt idx="0">
                  <c:v>0.83</c:v>
                </c:pt>
                <c:pt idx="1">
                  <c:v>0.44</c:v>
                </c:pt>
              </c:numCache>
            </c:numRef>
          </c:val>
          <c:extLst>
            <c:ext xmlns:c16="http://schemas.microsoft.com/office/drawing/2014/chart" uri="{C3380CC4-5D6E-409C-BE32-E72D297353CC}">
              <c16:uniqueId val="{00000003-6F77-4E65-8EE2-9AFE8B9577C5}"/>
            </c:ext>
          </c:extLst>
        </c:ser>
        <c:dLbls>
          <c:showLegendKey val="0"/>
          <c:showVal val="1"/>
          <c:showCatName val="0"/>
          <c:showSerName val="0"/>
          <c:showPercent val="0"/>
          <c:showBubbleSize val="0"/>
        </c:dLbls>
        <c:gapWidth val="50"/>
        <c:shape val="cylinder"/>
        <c:axId val="517519832"/>
        <c:axId val="517522792"/>
        <c:axId val="0"/>
      </c:bar3DChart>
      <c:catAx>
        <c:axId val="517519832"/>
        <c:scaling>
          <c:orientation val="minMax"/>
        </c:scaling>
        <c:delete val="1"/>
        <c:axPos val="b"/>
        <c:numFmt formatCode="General" sourceLinked="1"/>
        <c:majorTickMark val="none"/>
        <c:minorTickMark val="none"/>
        <c:tickLblPos val="nextTo"/>
        <c:crossAx val="517522792"/>
        <c:crosses val="autoZero"/>
        <c:auto val="1"/>
        <c:lblAlgn val="ctr"/>
        <c:lblOffset val="100"/>
        <c:noMultiLvlLbl val="0"/>
      </c:catAx>
      <c:valAx>
        <c:axId val="517522792"/>
        <c:scaling>
          <c:orientation val="minMax"/>
        </c:scaling>
        <c:delete val="1"/>
        <c:axPos val="l"/>
        <c:numFmt formatCode="0%" sourceLinked="0"/>
        <c:majorTickMark val="none"/>
        <c:minorTickMark val="none"/>
        <c:tickLblPos val="nextTo"/>
        <c:crossAx val="517519832"/>
        <c:crosses val="autoZero"/>
        <c:crossBetween val="between"/>
      </c:valAx>
      <c:spPr>
        <a:noFill/>
        <a:ln>
          <a:noFill/>
        </a:ln>
        <a:effectLst/>
      </c:spPr>
    </c:plotArea>
    <c:legend>
      <c:legendPos val="t"/>
      <c:layout>
        <c:manualLayout>
          <c:xMode val="edge"/>
          <c:yMode val="edge"/>
          <c:x val="0.22138418635170601"/>
          <c:y val="4.10028562988256E-2"/>
          <c:w val="0.56278707349081403"/>
          <c:h val="8.4269492415571995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0"/>
      <c:rotY val="0"/>
      <c:rAngAx val="0"/>
      <c:perspective val="1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1602143482064699E-2"/>
          <c:y val="0.20522403159218"/>
          <c:w val="0.923120078740157"/>
          <c:h val="0.65058562358751404"/>
        </c:manualLayout>
      </c:layout>
      <c:bar3DChart>
        <c:barDir val="col"/>
        <c:grouping val="percentStacked"/>
        <c:varyColors val="0"/>
        <c:ser>
          <c:idx val="0"/>
          <c:order val="0"/>
          <c:tx>
            <c:strRef>
              <c:f>Sheet1!$B$1</c:f>
              <c:strCache>
                <c:ptCount val="1"/>
                <c:pt idx="0">
                  <c:v>Sólo Educ. Adventista</c:v>
                </c:pt>
              </c:strCache>
            </c:strRef>
          </c:tx>
          <c:spPr>
            <a:solidFill>
              <a:srgbClr val="50A8AA"/>
            </a:solidFill>
            <a:ln>
              <a:noFill/>
            </a:ln>
            <a:effectLst/>
            <a:sp3d/>
          </c:spPr>
          <c:invertIfNegative val="0"/>
          <c:dLbls>
            <c:dLbl>
              <c:idx val="2"/>
              <c:layout>
                <c:manualLayout>
                  <c:x val="1.23458005249344E-3"/>
                  <c:y val="-1.02411834775269E-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587-4EDF-BF43-A73D8A0EA727}"/>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Ex-Miembros</c:v>
                </c:pt>
                <c:pt idx="1">
                  <c:v>Miembros Actuales</c:v>
                </c:pt>
                <c:pt idx="2">
                  <c:v>Ex-Miembros</c:v>
                </c:pt>
                <c:pt idx="3">
                  <c:v>Miembros Actuales</c:v>
                </c:pt>
                <c:pt idx="4">
                  <c:v>Ex-Miembros</c:v>
                </c:pt>
                <c:pt idx="5">
                  <c:v>Miembros Actuales</c:v>
                </c:pt>
              </c:strCache>
            </c:strRef>
          </c:cat>
          <c:val>
            <c:numRef>
              <c:f>Sheet1!$B$2:$B$7</c:f>
              <c:numCache>
                <c:formatCode>0.0%</c:formatCode>
                <c:ptCount val="6"/>
                <c:pt idx="0">
                  <c:v>0.155</c:v>
                </c:pt>
                <c:pt idx="1">
                  <c:v>0.46100000000000002</c:v>
                </c:pt>
                <c:pt idx="2">
                  <c:v>0.14299999999999999</c:v>
                </c:pt>
                <c:pt idx="3">
                  <c:v>0.35099999999999998</c:v>
                </c:pt>
                <c:pt idx="4">
                  <c:v>6.9000000000000006E-2</c:v>
                </c:pt>
                <c:pt idx="5">
                  <c:v>0.13</c:v>
                </c:pt>
              </c:numCache>
            </c:numRef>
          </c:val>
          <c:extLst>
            <c:ext xmlns:c16="http://schemas.microsoft.com/office/drawing/2014/chart" uri="{C3380CC4-5D6E-409C-BE32-E72D297353CC}">
              <c16:uniqueId val="{00000001-7587-4EDF-BF43-A73D8A0EA727}"/>
            </c:ext>
          </c:extLst>
        </c:ser>
        <c:ser>
          <c:idx val="1"/>
          <c:order val="1"/>
          <c:tx>
            <c:strRef>
              <c:f>Sheet1!$C$1</c:f>
              <c:strCache>
                <c:ptCount val="1"/>
                <c:pt idx="0">
                  <c:v>Otra Educación</c:v>
                </c:pt>
              </c:strCache>
            </c:strRef>
          </c:tx>
          <c:spPr>
            <a:solidFill>
              <a:schemeClr val="accent2"/>
            </a:solidFill>
            <a:ln>
              <a:noFill/>
            </a:ln>
            <a:effectLst/>
            <a:sp3d/>
          </c:spPr>
          <c:invertIfNegative val="0"/>
          <c:dLbls>
            <c:dLbl>
              <c:idx val="2"/>
              <c:layout>
                <c:manualLayout>
                  <c:x val="-6.1728395061729502E-3"/>
                  <c:y val="-4.74823991829246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587-4EDF-BF43-A73D8A0EA727}"/>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Ex-Miembros</c:v>
                </c:pt>
                <c:pt idx="1">
                  <c:v>Miembros Actuales</c:v>
                </c:pt>
                <c:pt idx="2">
                  <c:v>Ex-Miembros</c:v>
                </c:pt>
                <c:pt idx="3">
                  <c:v>Miembros Actuales</c:v>
                </c:pt>
                <c:pt idx="4">
                  <c:v>Ex-Miembros</c:v>
                </c:pt>
                <c:pt idx="5">
                  <c:v>Miembros Actuales</c:v>
                </c:pt>
              </c:strCache>
            </c:strRef>
          </c:cat>
          <c:val>
            <c:numRef>
              <c:f>Sheet1!$C$2:$C$7</c:f>
              <c:numCache>
                <c:formatCode>0.0%</c:formatCode>
                <c:ptCount val="6"/>
                <c:pt idx="0">
                  <c:v>0.84499999999999997</c:v>
                </c:pt>
                <c:pt idx="1">
                  <c:v>0.53900000000000003</c:v>
                </c:pt>
                <c:pt idx="2">
                  <c:v>0.85699999999999998</c:v>
                </c:pt>
                <c:pt idx="3">
                  <c:v>0.64900000000000002</c:v>
                </c:pt>
                <c:pt idx="4">
                  <c:v>0.93100000000000005</c:v>
                </c:pt>
                <c:pt idx="5">
                  <c:v>0.87</c:v>
                </c:pt>
              </c:numCache>
            </c:numRef>
          </c:val>
          <c:extLst>
            <c:ext xmlns:c16="http://schemas.microsoft.com/office/drawing/2014/chart" uri="{C3380CC4-5D6E-409C-BE32-E72D297353CC}">
              <c16:uniqueId val="{00000003-7587-4EDF-BF43-A73D8A0EA727}"/>
            </c:ext>
          </c:extLst>
        </c:ser>
        <c:dLbls>
          <c:showLegendKey val="0"/>
          <c:showVal val="1"/>
          <c:showCatName val="0"/>
          <c:showSerName val="0"/>
          <c:showPercent val="0"/>
          <c:showBubbleSize val="0"/>
        </c:dLbls>
        <c:gapWidth val="50"/>
        <c:shape val="cylinder"/>
        <c:axId val="517556760"/>
        <c:axId val="517560488"/>
        <c:axId val="0"/>
      </c:bar3DChart>
      <c:catAx>
        <c:axId val="517556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517560488"/>
        <c:crosses val="autoZero"/>
        <c:auto val="1"/>
        <c:lblAlgn val="ctr"/>
        <c:lblOffset val="100"/>
        <c:noMultiLvlLbl val="0"/>
      </c:catAx>
      <c:valAx>
        <c:axId val="5175604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7556760"/>
        <c:crosses val="autoZero"/>
        <c:crossBetween val="between"/>
      </c:valAx>
      <c:spPr>
        <a:noFill/>
        <a:ln>
          <a:noFill/>
        </a:ln>
        <a:effectLst/>
      </c:spPr>
    </c:plotArea>
    <c:legend>
      <c:legendPos val="t"/>
      <c:layout>
        <c:manualLayout>
          <c:xMode val="edge"/>
          <c:yMode val="edge"/>
          <c:x val="0.22138418635170601"/>
          <c:y val="8.3792469146337298E-3"/>
          <c:w val="0.56278707349081403"/>
          <c:h val="8.4269492415571995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depthPercent val="100"/>
      <c:rAngAx val="1"/>
    </c:view3D>
    <c:floor>
      <c:thickness val="0"/>
    </c:floor>
    <c:sideWall>
      <c:thickness val="0"/>
    </c:sideWall>
    <c:backWall>
      <c:thickness val="0"/>
    </c:backWall>
    <c:plotArea>
      <c:layout>
        <c:manualLayout>
          <c:layoutTarget val="inner"/>
          <c:xMode val="edge"/>
          <c:yMode val="edge"/>
          <c:x val="1.6975308641975301E-2"/>
          <c:y val="2.8645833333333301E-2"/>
          <c:w val="0.82705453484980995"/>
          <c:h val="0.81021694553805801"/>
        </c:manualLayout>
      </c:layout>
      <c:bar3DChart>
        <c:barDir val="col"/>
        <c:grouping val="percentStacked"/>
        <c:varyColors val="0"/>
        <c:ser>
          <c:idx val="0"/>
          <c:order val="0"/>
          <c:tx>
            <c:strRef>
              <c:f>Sheet1!$B$1</c:f>
              <c:strCache>
                <c:ptCount val="1"/>
                <c:pt idx="0">
                  <c:v>Se unió a la Iglesia</c:v>
                </c:pt>
              </c:strCache>
            </c:strRef>
          </c:tx>
          <c:spPr>
            <a:solidFill>
              <a:srgbClr val="50A8AA"/>
            </a:solidFill>
          </c:spPr>
          <c:invertIfNegative val="0"/>
          <c:dLbls>
            <c:dLbl>
              <c:idx val="0"/>
              <c:layout>
                <c:manualLayout>
                  <c:x val="1.6975308641975301E-2"/>
                  <c:y val="-9.5485008060149999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92C-49B6-9D68-C5D05F19773B}"/>
                </c:ext>
              </c:extLst>
            </c:dLbl>
            <c:dLbl>
              <c:idx val="1"/>
              <c:layout>
                <c:manualLayout>
                  <c:x val="1.8518518518518601E-2"/>
                  <c:y val="-2.6041666666666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92C-49B6-9D68-C5D05F19773B}"/>
                </c:ext>
              </c:extLst>
            </c:dLbl>
            <c:dLbl>
              <c:idx val="2"/>
              <c:layout>
                <c:manualLayout>
                  <c:x val="1.6975308641975301E-2"/>
                  <c:y val="-5.208333333333379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92C-49B6-9D68-C5D05F19773B}"/>
                </c:ext>
              </c:extLst>
            </c:dLbl>
            <c:numFmt formatCode="0.0%" sourceLinked="0"/>
            <c:spPr>
              <a:effectLst>
                <a:glow rad="254000">
                  <a:schemeClr val="bg1"/>
                </a:glow>
              </a:effectLst>
            </c:spPr>
            <c:txPr>
              <a:bodyPr/>
              <a:lstStyle/>
              <a:p>
                <a:pPr>
                  <a:defRPr sz="2400" b="1">
                    <a:solidFill>
                      <a:schemeClr val="bg1"/>
                    </a:solidFill>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Ninguna educación adventista</c:v>
                </c:pt>
                <c:pt idx="1">
                  <c:v>Alguna educación adventista</c:v>
                </c:pt>
                <c:pt idx="2">
                  <c:v>12 grados educación adventista</c:v>
                </c:pt>
              </c:strCache>
            </c:strRef>
          </c:cat>
          <c:val>
            <c:numRef>
              <c:f>Sheet1!$B$2:$B$4</c:f>
              <c:numCache>
                <c:formatCode>General</c:formatCode>
                <c:ptCount val="3"/>
                <c:pt idx="0">
                  <c:v>0.61699999999999999</c:v>
                </c:pt>
                <c:pt idx="1">
                  <c:v>0.95399999999999996</c:v>
                </c:pt>
                <c:pt idx="2">
                  <c:v>1</c:v>
                </c:pt>
              </c:numCache>
            </c:numRef>
          </c:val>
          <c:extLst>
            <c:ext xmlns:c16="http://schemas.microsoft.com/office/drawing/2014/chart" uri="{C3380CC4-5D6E-409C-BE32-E72D297353CC}">
              <c16:uniqueId val="{00000003-692C-49B6-9D68-C5D05F19773B}"/>
            </c:ext>
          </c:extLst>
        </c:ser>
        <c:ser>
          <c:idx val="1"/>
          <c:order val="1"/>
          <c:tx>
            <c:strRef>
              <c:f>Sheet1!$C$1</c:f>
              <c:strCache>
                <c:ptCount val="1"/>
                <c:pt idx="0">
                  <c:v>Nunca se unió a la Iglesia</c:v>
                </c:pt>
              </c:strCache>
            </c:strRef>
          </c:tx>
          <c:invertIfNegative val="0"/>
          <c:dLbls>
            <c:dLbl>
              <c:idx val="0"/>
              <c:layout>
                <c:manualLayout>
                  <c:x val="1.6975308641975301E-2"/>
                  <c:y val="-4.7742504030075E-17"/>
                </c:manualLayout>
              </c:layout>
              <c:numFmt formatCode="0.0%" sourceLinked="0"/>
              <c:spPr/>
              <c:txPr>
                <a:bodyPr/>
                <a:lstStyle/>
                <a:p>
                  <a:pPr>
                    <a:defRPr sz="2400" b="1">
                      <a:solidFill>
                        <a:schemeClr val="bg1"/>
                      </a:solidFill>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92C-49B6-9D68-C5D05F19773B}"/>
                </c:ext>
              </c:extLst>
            </c:dLbl>
            <c:dLbl>
              <c:idx val="1"/>
              <c:layout>
                <c:manualLayout>
                  <c:x val="2.00617283950617E-2"/>
                  <c:y val="-7.8125E-3"/>
                </c:manualLayout>
              </c:layout>
              <c:numFmt formatCode="0.0%" sourceLinked="0"/>
              <c:spPr/>
              <c:txPr>
                <a:bodyPr/>
                <a:lstStyle/>
                <a:p>
                  <a:pPr>
                    <a:defRPr sz="2400" b="1">
                      <a:solidFill>
                        <a:schemeClr val="bg1"/>
                      </a:solidFill>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92C-49B6-9D68-C5D05F19773B}"/>
                </c:ext>
              </c:extLst>
            </c:dLbl>
            <c:dLbl>
              <c:idx val="2"/>
              <c:layout>
                <c:manualLayout>
                  <c:x val="2.3148148148148098E-2"/>
                  <c:y val="-3.3854166666666699E-2"/>
                </c:manualLayout>
              </c:layout>
              <c:numFmt formatCode="0.0%" sourceLinked="0"/>
              <c:spPr>
                <a:noFill/>
                <a:ln>
                  <a:noFill/>
                </a:ln>
                <a:effectLst/>
              </c:spPr>
              <c:txPr>
                <a:bodyPr/>
                <a:lstStyle/>
                <a:p>
                  <a:pPr>
                    <a:defRPr sz="2400" b="1">
                      <a:solidFill>
                        <a:schemeClr val="bg1"/>
                      </a:solidFill>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92C-49B6-9D68-C5D05F19773B}"/>
                </c:ext>
              </c:extLst>
            </c:dLbl>
            <c:numFmt formatCode="0.0%" sourceLinked="0"/>
            <c:spPr>
              <a:noFill/>
              <a:ln>
                <a:noFill/>
              </a:ln>
              <a:effectLst/>
            </c:spPr>
            <c:txPr>
              <a:bodyPr/>
              <a:lstStyle/>
              <a:p>
                <a:pPr>
                  <a:defRPr sz="2400" b="1">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Ninguna educación adventista</c:v>
                </c:pt>
                <c:pt idx="1">
                  <c:v>Alguna educación adventista</c:v>
                </c:pt>
                <c:pt idx="2">
                  <c:v>12 grados educación adventista</c:v>
                </c:pt>
              </c:strCache>
            </c:strRef>
          </c:cat>
          <c:val>
            <c:numRef>
              <c:f>Sheet1!$C$2:$C$4</c:f>
              <c:numCache>
                <c:formatCode>General</c:formatCode>
                <c:ptCount val="3"/>
                <c:pt idx="0">
                  <c:v>0.38300000000000001</c:v>
                </c:pt>
                <c:pt idx="1">
                  <c:v>4.5999999999999999E-2</c:v>
                </c:pt>
                <c:pt idx="2">
                  <c:v>0</c:v>
                </c:pt>
              </c:numCache>
            </c:numRef>
          </c:val>
          <c:extLst>
            <c:ext xmlns:c16="http://schemas.microsoft.com/office/drawing/2014/chart" uri="{C3380CC4-5D6E-409C-BE32-E72D297353CC}">
              <c16:uniqueId val="{00000007-692C-49B6-9D68-C5D05F19773B}"/>
            </c:ext>
          </c:extLst>
        </c:ser>
        <c:dLbls>
          <c:showLegendKey val="0"/>
          <c:showVal val="0"/>
          <c:showCatName val="0"/>
          <c:showSerName val="0"/>
          <c:showPercent val="0"/>
          <c:showBubbleSize val="0"/>
        </c:dLbls>
        <c:gapWidth val="50"/>
        <c:shape val="cylinder"/>
        <c:axId val="493917368"/>
        <c:axId val="493920520"/>
        <c:axId val="0"/>
      </c:bar3DChart>
      <c:catAx>
        <c:axId val="493917368"/>
        <c:scaling>
          <c:orientation val="minMax"/>
        </c:scaling>
        <c:delete val="0"/>
        <c:axPos val="b"/>
        <c:numFmt formatCode="General" sourceLinked="0"/>
        <c:majorTickMark val="out"/>
        <c:minorTickMark val="none"/>
        <c:tickLblPos val="nextTo"/>
        <c:txPr>
          <a:bodyPr/>
          <a:lstStyle/>
          <a:p>
            <a:pPr>
              <a:defRPr sz="1400" b="1"/>
            </a:pPr>
            <a:endParaRPr lang="en-US"/>
          </a:p>
        </c:txPr>
        <c:crossAx val="493920520"/>
        <c:crosses val="autoZero"/>
        <c:auto val="1"/>
        <c:lblAlgn val="ctr"/>
        <c:lblOffset val="100"/>
        <c:noMultiLvlLbl val="0"/>
      </c:catAx>
      <c:valAx>
        <c:axId val="493920520"/>
        <c:scaling>
          <c:orientation val="minMax"/>
        </c:scaling>
        <c:delete val="1"/>
        <c:axPos val="l"/>
        <c:numFmt formatCode="0%" sourceLinked="1"/>
        <c:majorTickMark val="out"/>
        <c:minorTickMark val="none"/>
        <c:tickLblPos val="nextTo"/>
        <c:crossAx val="493917368"/>
        <c:crosses val="autoZero"/>
        <c:crossBetween val="between"/>
      </c:valAx>
    </c:plotArea>
    <c:legend>
      <c:legendPos val="r"/>
      <c:layout>
        <c:manualLayout>
          <c:xMode val="edge"/>
          <c:yMode val="edge"/>
          <c:x val="0.80699280645474902"/>
          <c:y val="0.19963131561679801"/>
          <c:w val="0.18374793428599201"/>
          <c:h val="0.44188320209973803"/>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depthPercent val="100"/>
      <c:rAngAx val="1"/>
    </c:view3D>
    <c:floor>
      <c:thickness val="0"/>
    </c:floor>
    <c:sideWall>
      <c:thickness val="0"/>
    </c:sideWall>
    <c:backWall>
      <c:thickness val="0"/>
    </c:backWall>
    <c:plotArea>
      <c:layout>
        <c:manualLayout>
          <c:layoutTarget val="inner"/>
          <c:xMode val="edge"/>
          <c:yMode val="edge"/>
          <c:x val="1.6975308641975301E-2"/>
          <c:y val="6.6769636585124904E-3"/>
          <c:w val="0.82705453484980995"/>
          <c:h val="0.86880061443672596"/>
        </c:manualLayout>
      </c:layout>
      <c:bar3DChart>
        <c:barDir val="col"/>
        <c:grouping val="stacked"/>
        <c:varyColors val="0"/>
        <c:ser>
          <c:idx val="0"/>
          <c:order val="0"/>
          <c:tx>
            <c:strRef>
              <c:f>Sheet1!$B$1</c:f>
              <c:strCache>
                <c:ptCount val="1"/>
                <c:pt idx="0">
                  <c:v>Joined the church</c:v>
                </c:pt>
              </c:strCache>
            </c:strRef>
          </c:tx>
          <c:spPr>
            <a:solidFill>
              <a:srgbClr val="50A8AA"/>
            </a:solidFill>
          </c:spPr>
          <c:invertIfNegative val="0"/>
          <c:dPt>
            <c:idx val="0"/>
            <c:invertIfNegative val="0"/>
            <c:bubble3D val="0"/>
            <c:spPr>
              <a:solidFill>
                <a:schemeClr val="accent2"/>
              </a:solidFill>
            </c:spPr>
            <c:extLst>
              <c:ext xmlns:c16="http://schemas.microsoft.com/office/drawing/2014/chart" uri="{C3380CC4-5D6E-409C-BE32-E72D297353CC}">
                <c16:uniqueId val="{00000000-1347-482A-BE23-359B230B2970}"/>
              </c:ext>
            </c:extLst>
          </c:dPt>
          <c:dLbls>
            <c:dLbl>
              <c:idx val="0"/>
              <c:layout>
                <c:manualLayout>
                  <c:x val="1.6975308641975301E-2"/>
                  <c:y val="-9.5485008060149999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347-482A-BE23-359B230B2970}"/>
                </c:ext>
              </c:extLst>
            </c:dLbl>
            <c:dLbl>
              <c:idx val="1"/>
              <c:layout>
                <c:manualLayout>
                  <c:x val="1.8518518518518601E-2"/>
                  <c:y val="-2.6041666666666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347-482A-BE23-359B230B2970}"/>
                </c:ext>
              </c:extLst>
            </c:dLbl>
            <c:numFmt formatCode="#,##0.00" sourceLinked="0"/>
            <c:spPr>
              <a:effectLst>
                <a:glow rad="254000">
                  <a:schemeClr val="bg1"/>
                </a:glow>
              </a:effectLst>
            </c:spPr>
            <c:txPr>
              <a:bodyPr/>
              <a:lstStyle/>
              <a:p>
                <a:pPr>
                  <a:defRPr sz="2800" b="1">
                    <a:solidFill>
                      <a:schemeClr val="bg1"/>
                    </a:solidFill>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Nunca Bautizado</c:v>
                </c:pt>
                <c:pt idx="1">
                  <c:v>Bautizado</c:v>
                </c:pt>
              </c:strCache>
            </c:strRef>
          </c:cat>
          <c:val>
            <c:numRef>
              <c:f>Sheet1!$B$2:$B$3</c:f>
              <c:numCache>
                <c:formatCode>General</c:formatCode>
                <c:ptCount val="2"/>
                <c:pt idx="0">
                  <c:v>2.42</c:v>
                </c:pt>
                <c:pt idx="1">
                  <c:v>8.06</c:v>
                </c:pt>
              </c:numCache>
            </c:numRef>
          </c:val>
          <c:extLst>
            <c:ext xmlns:c16="http://schemas.microsoft.com/office/drawing/2014/chart" uri="{C3380CC4-5D6E-409C-BE32-E72D297353CC}">
              <c16:uniqueId val="{00000002-1347-482A-BE23-359B230B2970}"/>
            </c:ext>
          </c:extLst>
        </c:ser>
        <c:dLbls>
          <c:showLegendKey val="0"/>
          <c:showVal val="0"/>
          <c:showCatName val="0"/>
          <c:showSerName val="0"/>
          <c:showPercent val="0"/>
          <c:showBubbleSize val="0"/>
        </c:dLbls>
        <c:gapWidth val="50"/>
        <c:shape val="cylinder"/>
        <c:axId val="493992888"/>
        <c:axId val="493995944"/>
        <c:axId val="0"/>
      </c:bar3DChart>
      <c:catAx>
        <c:axId val="493992888"/>
        <c:scaling>
          <c:orientation val="minMax"/>
        </c:scaling>
        <c:delete val="0"/>
        <c:axPos val="b"/>
        <c:numFmt formatCode="General" sourceLinked="0"/>
        <c:majorTickMark val="out"/>
        <c:minorTickMark val="none"/>
        <c:tickLblPos val="nextTo"/>
        <c:txPr>
          <a:bodyPr/>
          <a:lstStyle/>
          <a:p>
            <a:pPr>
              <a:defRPr sz="2400"/>
            </a:pPr>
            <a:endParaRPr lang="en-US"/>
          </a:p>
        </c:txPr>
        <c:crossAx val="493995944"/>
        <c:crosses val="autoZero"/>
        <c:auto val="1"/>
        <c:lblAlgn val="ctr"/>
        <c:lblOffset val="100"/>
        <c:noMultiLvlLbl val="0"/>
      </c:catAx>
      <c:valAx>
        <c:axId val="493995944"/>
        <c:scaling>
          <c:orientation val="minMax"/>
        </c:scaling>
        <c:delete val="1"/>
        <c:axPos val="l"/>
        <c:numFmt formatCode="General" sourceLinked="1"/>
        <c:majorTickMark val="out"/>
        <c:minorTickMark val="none"/>
        <c:tickLblPos val="nextTo"/>
        <c:crossAx val="49399288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36758766203529297"/>
          <c:y val="8.7484499870744997E-2"/>
          <c:w val="0.60361960136930304"/>
          <c:h val="0.89134909089386205"/>
        </c:manualLayout>
      </c:layout>
      <c:bar3DChart>
        <c:barDir val="bar"/>
        <c:grouping val="clustered"/>
        <c:varyColors val="0"/>
        <c:ser>
          <c:idx val="0"/>
          <c:order val="0"/>
          <c:tx>
            <c:strRef>
              <c:f>Sheet1!$B$1</c:f>
              <c:strCache>
                <c:ptCount val="1"/>
                <c:pt idx="0">
                  <c:v>Muchísimo</c:v>
                </c:pt>
              </c:strCache>
            </c:strRef>
          </c:tx>
          <c:spPr>
            <a:solidFill>
              <a:srgbClr val="50A8AA"/>
            </a:solidFill>
            <a:ln>
              <a:noFill/>
            </a:ln>
            <a:effectLst/>
            <a:sp3d/>
          </c:spPr>
          <c:invertIfNegative val="0"/>
          <c:cat>
            <c:strRef>
              <c:f>Sheet1!$A$2:$A$12</c:f>
              <c:strCache>
                <c:ptCount val="11"/>
                <c:pt idx="0">
                  <c:v>Asistir a una Escuela Adventista</c:v>
                </c:pt>
                <c:pt idx="1">
                  <c:v>La familia en la cual crecí</c:v>
                </c:pt>
                <c:pt idx="2">
                  <c:v>La fe de mi madre</c:v>
                </c:pt>
                <c:pt idx="3">
                  <c:v>Semanas de oración en escuela</c:v>
                </c:pt>
                <c:pt idx="4">
                  <c:v>La fe de mi padre</c:v>
                </c:pt>
                <c:pt idx="5">
                  <c:v>La fe de mis abuelos</c:v>
                </c:pt>
                <c:pt idx="6">
                  <c:v>Campamentos adventistas</c:v>
                </c:pt>
                <c:pt idx="7">
                  <c:v>Semanas de oración estudiantil</c:v>
                </c:pt>
                <c:pt idx="8">
                  <c:v>Conquistadores</c:v>
                </c:pt>
                <c:pt idx="9">
                  <c:v>Mi profesor de Biblia</c:v>
                </c:pt>
                <c:pt idx="10">
                  <c:v>Las clases de Biblia en la escuela</c:v>
                </c:pt>
              </c:strCache>
            </c:strRef>
          </c:cat>
          <c:val>
            <c:numRef>
              <c:f>Sheet1!$B$2:$B$12</c:f>
              <c:numCache>
                <c:formatCode>General</c:formatCode>
                <c:ptCount val="11"/>
                <c:pt idx="0">
                  <c:v>0.49</c:v>
                </c:pt>
                <c:pt idx="1">
                  <c:v>0.48</c:v>
                </c:pt>
                <c:pt idx="2">
                  <c:v>0.43</c:v>
                </c:pt>
                <c:pt idx="3">
                  <c:v>0.38</c:v>
                </c:pt>
                <c:pt idx="4">
                  <c:v>0.36</c:v>
                </c:pt>
                <c:pt idx="5">
                  <c:v>0.34</c:v>
                </c:pt>
                <c:pt idx="6">
                  <c:v>0.34</c:v>
                </c:pt>
                <c:pt idx="7">
                  <c:v>0.32</c:v>
                </c:pt>
                <c:pt idx="8">
                  <c:v>0.31</c:v>
                </c:pt>
                <c:pt idx="9">
                  <c:v>0.31</c:v>
                </c:pt>
                <c:pt idx="10">
                  <c:v>0.31</c:v>
                </c:pt>
              </c:numCache>
            </c:numRef>
          </c:val>
          <c:shape val="cylinder"/>
          <c:extLst>
            <c:ext xmlns:c16="http://schemas.microsoft.com/office/drawing/2014/chart" uri="{C3380CC4-5D6E-409C-BE32-E72D297353CC}">
              <c16:uniqueId val="{00000000-D907-4F5B-BED9-AE9670819873}"/>
            </c:ext>
          </c:extLst>
        </c:ser>
        <c:ser>
          <c:idx val="1"/>
          <c:order val="1"/>
          <c:tx>
            <c:strRef>
              <c:f>Sheet1!$C$1</c:f>
              <c:strCache>
                <c:ptCount val="1"/>
                <c:pt idx="0">
                  <c:v>Casi nada</c:v>
                </c:pt>
              </c:strCache>
            </c:strRef>
          </c:tx>
          <c:spPr>
            <a:solidFill>
              <a:schemeClr val="accent2"/>
            </a:solidFill>
            <a:ln>
              <a:noFill/>
            </a:ln>
            <a:effectLst/>
            <a:sp3d/>
          </c:spPr>
          <c:invertIfNegative val="0"/>
          <c:cat>
            <c:strRef>
              <c:f>Sheet1!$A$2:$A$12</c:f>
              <c:strCache>
                <c:ptCount val="11"/>
                <c:pt idx="0">
                  <c:v>Asistir a una Escuela Adventista</c:v>
                </c:pt>
                <c:pt idx="1">
                  <c:v>La familia en la cual crecí</c:v>
                </c:pt>
                <c:pt idx="2">
                  <c:v>La fe de mi madre</c:v>
                </c:pt>
                <c:pt idx="3">
                  <c:v>Semanas de oración en escuela</c:v>
                </c:pt>
                <c:pt idx="4">
                  <c:v>La fe de mi padre</c:v>
                </c:pt>
                <c:pt idx="5">
                  <c:v>La fe de mis abuelos</c:v>
                </c:pt>
                <c:pt idx="6">
                  <c:v>Campamentos adventistas</c:v>
                </c:pt>
                <c:pt idx="7">
                  <c:v>Semanas de oración estudiantil</c:v>
                </c:pt>
                <c:pt idx="8">
                  <c:v>Conquistadores</c:v>
                </c:pt>
                <c:pt idx="9">
                  <c:v>Mi profesor de Biblia</c:v>
                </c:pt>
                <c:pt idx="10">
                  <c:v>Las clases de Biblia en la escuela</c:v>
                </c:pt>
              </c:strCache>
            </c:strRef>
          </c:cat>
          <c:val>
            <c:numRef>
              <c:f>Sheet1!$C$2:$C$12</c:f>
              <c:numCache>
                <c:formatCode>General</c:formatCode>
                <c:ptCount val="11"/>
                <c:pt idx="0">
                  <c:v>0.06</c:v>
                </c:pt>
                <c:pt idx="1">
                  <c:v>7.0000000000000007E-2</c:v>
                </c:pt>
                <c:pt idx="2">
                  <c:v>0.1</c:v>
                </c:pt>
                <c:pt idx="3">
                  <c:v>0.08</c:v>
                </c:pt>
                <c:pt idx="4">
                  <c:v>0.15</c:v>
                </c:pt>
                <c:pt idx="5">
                  <c:v>0.15</c:v>
                </c:pt>
                <c:pt idx="6">
                  <c:v>0.12</c:v>
                </c:pt>
                <c:pt idx="7">
                  <c:v>0.1</c:v>
                </c:pt>
                <c:pt idx="8">
                  <c:v>0.18</c:v>
                </c:pt>
                <c:pt idx="9">
                  <c:v>0.11</c:v>
                </c:pt>
                <c:pt idx="10">
                  <c:v>0.1</c:v>
                </c:pt>
              </c:numCache>
            </c:numRef>
          </c:val>
          <c:shape val="cylinder"/>
          <c:extLst>
            <c:ext xmlns:c16="http://schemas.microsoft.com/office/drawing/2014/chart" uri="{C3380CC4-5D6E-409C-BE32-E72D297353CC}">
              <c16:uniqueId val="{00000001-D907-4F5B-BED9-AE9670819873}"/>
            </c:ext>
          </c:extLst>
        </c:ser>
        <c:dLbls>
          <c:showLegendKey val="0"/>
          <c:showVal val="0"/>
          <c:showCatName val="0"/>
          <c:showSerName val="0"/>
          <c:showPercent val="0"/>
          <c:showBubbleSize val="0"/>
        </c:dLbls>
        <c:gapWidth val="100"/>
        <c:shape val="box"/>
        <c:axId val="504953144"/>
        <c:axId val="504956680"/>
        <c:axId val="0"/>
      </c:bar3DChart>
      <c:catAx>
        <c:axId val="50495314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04956680"/>
        <c:crosses val="autoZero"/>
        <c:auto val="1"/>
        <c:lblAlgn val="ctr"/>
        <c:lblOffset val="100"/>
        <c:noMultiLvlLbl val="0"/>
      </c:catAx>
      <c:valAx>
        <c:axId val="504956680"/>
        <c:scaling>
          <c:orientation val="minMax"/>
          <c:max val="0.5"/>
        </c:scaling>
        <c:delete val="0"/>
        <c:axPos val="t"/>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04953144"/>
        <c:crosses val="autoZero"/>
        <c:crossBetween val="between"/>
      </c:valAx>
      <c:spPr>
        <a:noFill/>
        <a:ln>
          <a:noFill/>
        </a:ln>
        <a:effectLst/>
      </c:spPr>
    </c:plotArea>
    <c:legend>
      <c:legendPos val="b"/>
      <c:layout>
        <c:manualLayout>
          <c:xMode val="edge"/>
          <c:yMode val="edge"/>
          <c:x val="0.77605297359565395"/>
          <c:y val="0.80857117531362099"/>
          <c:w val="0.186169231490176"/>
          <c:h val="0.13892379894699999"/>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depthPercent val="100"/>
      <c:rAngAx val="1"/>
    </c:view3D>
    <c:floor>
      <c:thickness val="0"/>
    </c:floor>
    <c:sideWall>
      <c:thickness val="0"/>
    </c:sideWall>
    <c:backWall>
      <c:thickness val="0"/>
    </c:backWall>
    <c:plotArea>
      <c:layout>
        <c:manualLayout>
          <c:layoutTarget val="inner"/>
          <c:xMode val="edge"/>
          <c:yMode val="edge"/>
          <c:x val="1.6975308641975301E-2"/>
          <c:y val="2.8645833333333301E-2"/>
          <c:w val="0.77592823466511096"/>
          <c:h val="0.81021694553805801"/>
        </c:manualLayout>
      </c:layout>
      <c:bar3DChart>
        <c:barDir val="col"/>
        <c:grouping val="percentStacked"/>
        <c:varyColors val="0"/>
        <c:ser>
          <c:idx val="0"/>
          <c:order val="0"/>
          <c:tx>
            <c:strRef>
              <c:f>Sheet1!$B$1</c:f>
              <c:strCache>
                <c:ptCount val="1"/>
                <c:pt idx="0">
                  <c:v>Asistencia regular a la iglesia</c:v>
                </c:pt>
              </c:strCache>
            </c:strRef>
          </c:tx>
          <c:spPr>
            <a:solidFill>
              <a:srgbClr val="50A8AA"/>
            </a:solidFill>
          </c:spPr>
          <c:invertIfNegative val="0"/>
          <c:dLbls>
            <c:dLbl>
              <c:idx val="0"/>
              <c:layout>
                <c:manualLayout>
                  <c:x val="2.15207587687903E-2"/>
                  <c:y val="5.2083333333332402E-3"/>
                </c:manualLayout>
              </c:layout>
              <c:tx>
                <c:rich>
                  <a:bodyPr/>
                  <a:lstStyle/>
                  <a:p>
                    <a:fld id="{E668EDBB-BB36-47A9-A5BC-EB31C70F4CAC}"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9BDB-43AD-A733-357992FD95CE}"/>
                </c:ext>
              </c:extLst>
            </c:dLbl>
            <c:dLbl>
              <c:idx val="1"/>
              <c:layout>
                <c:manualLayout>
                  <c:x val="2.4579098067287E-2"/>
                  <c:y val="-2.60416666666667E-3"/>
                </c:manualLayout>
              </c:layout>
              <c:tx>
                <c:rich>
                  <a:bodyPr/>
                  <a:lstStyle/>
                  <a:p>
                    <a:fld id="{E20F52C4-C80F-4673-85D0-AB4E81481D26}"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9BDB-43AD-A733-357992FD95CE}"/>
                </c:ext>
              </c:extLst>
            </c:dLbl>
            <c:dLbl>
              <c:idx val="2"/>
              <c:layout>
                <c:manualLayout>
                  <c:x val="2.27272727272727E-2"/>
                  <c:y val="-1.8229166666666699E-2"/>
                </c:manualLayout>
              </c:layout>
              <c:tx>
                <c:rich>
                  <a:bodyPr/>
                  <a:lstStyle/>
                  <a:p>
                    <a:fld id="{217B9F77-367D-499D-89A8-A467AA2B1352}"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2-9BDB-43AD-A733-357992FD95CE}"/>
                </c:ext>
              </c:extLst>
            </c:dLbl>
            <c:numFmt formatCode="0%" sourceLinked="0"/>
            <c:spPr>
              <a:effectLst>
                <a:glow rad="254000">
                  <a:schemeClr val="bg1"/>
                </a:glow>
              </a:effectLst>
            </c:spPr>
            <c:txPr>
              <a:bodyPr/>
              <a:lstStyle/>
              <a:p>
                <a:pPr>
                  <a:defRPr sz="2800" b="1">
                    <a:solidFill>
                      <a:schemeClr val="bg1"/>
                    </a:solidFill>
                    <a:effectLst>
                      <a:outerShdw blurRad="50800" dist="38100" dir="2700000" algn="tl" rotWithShape="0">
                        <a:prstClr val="black">
                          <a:alpha val="40000"/>
                        </a:prstClr>
                      </a:outerShdw>
                    </a:effectLst>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Sheet1!$A$2:$A$4</c:f>
              <c:strCache>
                <c:ptCount val="3"/>
                <c:pt idx="0">
                  <c:v>Ninguna educación Adventista</c:v>
                </c:pt>
                <c:pt idx="1">
                  <c:v>1+ años educación adventista</c:v>
                </c:pt>
                <c:pt idx="2">
                  <c:v>11+ años educación adventista</c:v>
                </c:pt>
              </c:strCache>
            </c:strRef>
          </c:cat>
          <c:val>
            <c:numRef>
              <c:f>Sheet1!$B$2:$B$4</c:f>
              <c:numCache>
                <c:formatCode>0.0%</c:formatCode>
                <c:ptCount val="3"/>
                <c:pt idx="0">
                  <c:v>0.57999999999999996</c:v>
                </c:pt>
                <c:pt idx="1">
                  <c:v>0.79200000000000004</c:v>
                </c:pt>
                <c:pt idx="2">
                  <c:v>0.90700000000000003</c:v>
                </c:pt>
              </c:numCache>
            </c:numRef>
          </c:val>
          <c:extLst>
            <c:ext xmlns:c15="http://schemas.microsoft.com/office/drawing/2012/chart" uri="{02D57815-91ED-43cb-92C2-25804820EDAC}">
              <c15:datalabelsRange>
                <c15:f>Sheet1!$B$2:$B$4</c15:f>
                <c15:dlblRangeCache>
                  <c:ptCount val="3"/>
                  <c:pt idx="0">
                    <c:v>58.0%</c:v>
                  </c:pt>
                  <c:pt idx="1">
                    <c:v>79.2%</c:v>
                  </c:pt>
                  <c:pt idx="2">
                    <c:v>90.7%</c:v>
                  </c:pt>
                </c15:dlblRangeCache>
              </c15:datalabelsRange>
            </c:ext>
            <c:ext xmlns:c16="http://schemas.microsoft.com/office/drawing/2014/chart" uri="{C3380CC4-5D6E-409C-BE32-E72D297353CC}">
              <c16:uniqueId val="{00000003-9BDB-43AD-A733-357992FD95CE}"/>
            </c:ext>
          </c:extLst>
        </c:ser>
        <c:ser>
          <c:idx val="1"/>
          <c:order val="1"/>
          <c:tx>
            <c:strRef>
              <c:f>Sheet1!$C$1</c:f>
              <c:strCache>
                <c:ptCount val="1"/>
                <c:pt idx="0">
                  <c:v>Asistencia infrecuente o ninguna a la iglesia</c:v>
                </c:pt>
              </c:strCache>
            </c:strRef>
          </c:tx>
          <c:invertIfNegative val="0"/>
          <c:dLbls>
            <c:dLbl>
              <c:idx val="0"/>
              <c:layout>
                <c:manualLayout>
                  <c:x val="2.30359102839418E-2"/>
                  <c:y val="-4.7742504030075E-17"/>
                </c:manualLayout>
              </c:layout>
              <c:tx>
                <c:rich>
                  <a:bodyPr/>
                  <a:lstStyle/>
                  <a:p>
                    <a:pPr>
                      <a:defRPr sz="2800" b="1">
                        <a:solidFill>
                          <a:schemeClr val="bg1"/>
                        </a:solidFill>
                        <a:effectLst>
                          <a:outerShdw blurRad="50800" dist="38100" dir="2700000" algn="tl" rotWithShape="0">
                            <a:prstClr val="black">
                              <a:alpha val="40000"/>
                            </a:prstClr>
                          </a:outerShdw>
                        </a:effectLst>
                      </a:defRPr>
                    </a:pPr>
                    <a:fld id="{2B44104D-BE39-496B-8647-77F3ECD2844B}" type="CELLRANGE">
                      <a:rPr lang="en-US"/>
                      <a:pPr>
                        <a:defRPr sz="2800" b="1">
                          <a:solidFill>
                            <a:schemeClr val="bg1"/>
                          </a:solidFill>
                          <a:effectLst>
                            <a:outerShdw blurRad="50800" dist="38100" dir="2700000" algn="tl" rotWithShape="0">
                              <a:prstClr val="black">
                                <a:alpha val="40000"/>
                              </a:prstClr>
                            </a:outerShdw>
                          </a:effectLst>
                        </a:defRPr>
                      </a:pPr>
                      <a:t>[CELLRANGE]</a:t>
                    </a:fld>
                    <a:endParaRPr lang="en-US"/>
                  </a:p>
                </c:rich>
              </c:tx>
              <c:numFmt formatCode="0%" sourceLinked="0"/>
              <c:sp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9BDB-43AD-A733-357992FD95CE}"/>
                </c:ext>
              </c:extLst>
            </c:dLbl>
            <c:dLbl>
              <c:idx val="1"/>
              <c:layout>
                <c:manualLayout>
                  <c:x val="2.4607134335480799E-2"/>
                  <c:y val="-1.0416666666666701E-2"/>
                </c:manualLayout>
              </c:layout>
              <c:tx>
                <c:rich>
                  <a:bodyPr/>
                  <a:lstStyle/>
                  <a:p>
                    <a:pPr>
                      <a:defRPr sz="2800" b="1">
                        <a:solidFill>
                          <a:schemeClr val="bg1"/>
                        </a:solidFill>
                        <a:effectLst>
                          <a:outerShdw blurRad="50800" dist="38100" dir="2700000" algn="tl" rotWithShape="0">
                            <a:prstClr val="black">
                              <a:alpha val="40000"/>
                            </a:prstClr>
                          </a:outerShdw>
                        </a:effectLst>
                      </a:defRPr>
                    </a:pPr>
                    <a:fld id="{7B2B337D-09B1-4536-8EC0-2F0EF0ED4D55}" type="CELLRANGE">
                      <a:rPr lang="en-US"/>
                      <a:pPr>
                        <a:defRPr sz="2800" b="1">
                          <a:solidFill>
                            <a:schemeClr val="bg1"/>
                          </a:solidFill>
                          <a:effectLst>
                            <a:outerShdw blurRad="50800" dist="38100" dir="2700000" algn="tl" rotWithShape="0">
                              <a:prstClr val="black">
                                <a:alpha val="40000"/>
                              </a:prstClr>
                            </a:outerShdw>
                          </a:effectLst>
                        </a:defRPr>
                      </a:pPr>
                      <a:t>[CELLRANGE]</a:t>
                    </a:fld>
                    <a:endParaRPr lang="en-US"/>
                  </a:p>
                </c:rich>
              </c:tx>
              <c:numFmt formatCode="0%" sourceLinked="0"/>
              <c:sp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9BDB-43AD-A733-357992FD95CE}"/>
                </c:ext>
              </c:extLst>
            </c:dLbl>
            <c:dLbl>
              <c:idx val="2"/>
              <c:layout>
                <c:manualLayout>
                  <c:x val="2.27272727272726E-2"/>
                  <c:y val="-1.0416666666666701E-2"/>
                </c:manualLayout>
              </c:layout>
              <c:tx>
                <c:rich>
                  <a:bodyPr/>
                  <a:lstStyle/>
                  <a:p>
                    <a:pPr>
                      <a:defRPr sz="2800" b="1">
                        <a:solidFill>
                          <a:schemeClr val="bg1"/>
                        </a:solidFill>
                        <a:effectLst>
                          <a:outerShdw blurRad="50800" dist="38100" dir="2700000" algn="tl" rotWithShape="0">
                            <a:prstClr val="black">
                              <a:alpha val="40000"/>
                            </a:prstClr>
                          </a:outerShdw>
                        </a:effectLst>
                      </a:defRPr>
                    </a:pPr>
                    <a:fld id="{FD47B82A-8C93-4EDE-8916-07564099E3FD}" type="CELLRANGE">
                      <a:rPr lang="en-US"/>
                      <a:pPr>
                        <a:defRPr sz="2800" b="1">
                          <a:solidFill>
                            <a:schemeClr val="bg1"/>
                          </a:solidFill>
                          <a:effectLst>
                            <a:outerShdw blurRad="50800" dist="38100" dir="2700000" algn="tl" rotWithShape="0">
                              <a:prstClr val="black">
                                <a:alpha val="40000"/>
                              </a:prstClr>
                            </a:outerShdw>
                          </a:effectLst>
                        </a:defRPr>
                      </a:pPr>
                      <a:t>[CELLRANGE]</a:t>
                    </a:fld>
                    <a:endParaRPr lang="en-US"/>
                  </a:p>
                </c:rich>
              </c:tx>
              <c:numFmt formatCode="0%" sourceLinked="0"/>
              <c:spPr>
                <a:noFill/>
                <a:ln>
                  <a:noFill/>
                </a:ln>
                <a:effectLst/>
              </c:sp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9BDB-43AD-A733-357992FD95CE}"/>
                </c:ext>
              </c:extLst>
            </c:dLbl>
            <c:numFmt formatCode="0%" sourceLinked="0"/>
            <c:spPr>
              <a:noFill/>
              <a:ln>
                <a:noFill/>
              </a:ln>
              <a:effectLst/>
            </c:spPr>
            <c:txPr>
              <a:bodyPr/>
              <a:lstStyle/>
              <a:p>
                <a:pPr>
                  <a:defRPr sz="2800" b="1">
                    <a:effectLst>
                      <a:outerShdw blurRad="50800" dist="38100" dir="2700000" algn="tl" rotWithShape="0">
                        <a:prstClr val="black">
                          <a:alpha val="40000"/>
                        </a:prstClr>
                      </a:outerShdw>
                    </a:effectLst>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Sheet1!$A$2:$A$4</c:f>
              <c:strCache>
                <c:ptCount val="3"/>
                <c:pt idx="0">
                  <c:v>Ninguna educación Adventista</c:v>
                </c:pt>
                <c:pt idx="1">
                  <c:v>1+ años educación adventista</c:v>
                </c:pt>
                <c:pt idx="2">
                  <c:v>11+ años educación adventista</c:v>
                </c:pt>
              </c:strCache>
            </c:strRef>
          </c:cat>
          <c:val>
            <c:numRef>
              <c:f>Sheet1!$C$2:$C$4</c:f>
              <c:numCache>
                <c:formatCode>0.0%</c:formatCode>
                <c:ptCount val="3"/>
                <c:pt idx="0">
                  <c:v>0.42</c:v>
                </c:pt>
                <c:pt idx="1">
                  <c:v>0.20799999999999999</c:v>
                </c:pt>
                <c:pt idx="2">
                  <c:v>9.2999999999999999E-2</c:v>
                </c:pt>
              </c:numCache>
            </c:numRef>
          </c:val>
          <c:extLst>
            <c:ext xmlns:c15="http://schemas.microsoft.com/office/drawing/2012/chart" uri="{02D57815-91ED-43cb-92C2-25804820EDAC}">
              <c15:datalabelsRange>
                <c15:f>Sheet1!$C$2:$C$4</c15:f>
                <c15:dlblRangeCache>
                  <c:ptCount val="3"/>
                  <c:pt idx="0">
                    <c:v>42.0%</c:v>
                  </c:pt>
                  <c:pt idx="1">
                    <c:v>20.8%</c:v>
                  </c:pt>
                  <c:pt idx="2">
                    <c:v>9.3%</c:v>
                  </c:pt>
                </c15:dlblRangeCache>
              </c15:datalabelsRange>
            </c:ext>
            <c:ext xmlns:c16="http://schemas.microsoft.com/office/drawing/2014/chart" uri="{C3380CC4-5D6E-409C-BE32-E72D297353CC}">
              <c16:uniqueId val="{00000007-9BDB-43AD-A733-357992FD95CE}"/>
            </c:ext>
          </c:extLst>
        </c:ser>
        <c:dLbls>
          <c:showLegendKey val="0"/>
          <c:showVal val="0"/>
          <c:showCatName val="0"/>
          <c:showSerName val="0"/>
          <c:showPercent val="0"/>
          <c:showBubbleSize val="0"/>
        </c:dLbls>
        <c:gapWidth val="50"/>
        <c:shape val="cylinder"/>
        <c:axId val="505973256"/>
        <c:axId val="505976200"/>
        <c:axId val="0"/>
      </c:bar3DChart>
      <c:catAx>
        <c:axId val="505973256"/>
        <c:scaling>
          <c:orientation val="minMax"/>
        </c:scaling>
        <c:delete val="0"/>
        <c:axPos val="b"/>
        <c:numFmt formatCode="General" sourceLinked="0"/>
        <c:majorTickMark val="out"/>
        <c:minorTickMark val="none"/>
        <c:tickLblPos val="nextTo"/>
        <c:txPr>
          <a:bodyPr/>
          <a:lstStyle/>
          <a:p>
            <a:pPr>
              <a:defRPr sz="1400"/>
            </a:pPr>
            <a:endParaRPr lang="en-US"/>
          </a:p>
        </c:txPr>
        <c:crossAx val="505976200"/>
        <c:crosses val="autoZero"/>
        <c:auto val="1"/>
        <c:lblAlgn val="ctr"/>
        <c:lblOffset val="100"/>
        <c:noMultiLvlLbl val="0"/>
      </c:catAx>
      <c:valAx>
        <c:axId val="505976200"/>
        <c:scaling>
          <c:orientation val="minMax"/>
        </c:scaling>
        <c:delete val="1"/>
        <c:axPos val="l"/>
        <c:numFmt formatCode="0%" sourceLinked="1"/>
        <c:majorTickMark val="out"/>
        <c:minorTickMark val="none"/>
        <c:tickLblPos val="nextTo"/>
        <c:crossAx val="505973256"/>
        <c:crosses val="autoZero"/>
        <c:crossBetween val="between"/>
      </c:valAx>
    </c:plotArea>
    <c:legend>
      <c:legendPos val="r"/>
      <c:layout>
        <c:manualLayout>
          <c:xMode val="edge"/>
          <c:yMode val="edge"/>
          <c:x val="0.77929527559055101"/>
          <c:y val="9.5464648950131195E-2"/>
          <c:w val="0.20083941780004799"/>
          <c:h val="0.61115403543307101"/>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depthPercent val="100"/>
      <c:rAngAx val="1"/>
    </c:view3D>
    <c:floor>
      <c:thickness val="0"/>
    </c:floor>
    <c:sideWall>
      <c:thickness val="0"/>
    </c:sideWall>
    <c:backWall>
      <c:thickness val="0"/>
    </c:backWall>
    <c:plotArea>
      <c:layout>
        <c:manualLayout>
          <c:layoutTarget val="inner"/>
          <c:xMode val="edge"/>
          <c:yMode val="edge"/>
          <c:x val="3.0863755666905201E-4"/>
          <c:y val="7.8125E-3"/>
          <c:w val="0.77592823466511096"/>
          <c:h val="0.84407111220472497"/>
        </c:manualLayout>
      </c:layout>
      <c:bar3DChart>
        <c:barDir val="col"/>
        <c:grouping val="percentStacked"/>
        <c:varyColors val="0"/>
        <c:ser>
          <c:idx val="0"/>
          <c:order val="0"/>
          <c:tx>
            <c:strRef>
              <c:f>Sheet1!$B$1</c:f>
              <c:strCache>
                <c:ptCount val="1"/>
                <c:pt idx="0">
                  <c:v>Bautizado y asistiendo</c:v>
                </c:pt>
              </c:strCache>
            </c:strRef>
          </c:tx>
          <c:spPr>
            <a:solidFill>
              <a:srgbClr val="50A8AA"/>
            </a:solidFill>
          </c:spPr>
          <c:invertIfNegative val="0"/>
          <c:dLbls>
            <c:dLbl>
              <c:idx val="0"/>
              <c:layout>
                <c:manualLayout>
                  <c:x val="2.30359102839418E-2"/>
                  <c:y val="-7.8125E-3"/>
                </c:manualLayout>
              </c:layout>
              <c:tx>
                <c:rich>
                  <a:bodyPr/>
                  <a:lstStyle/>
                  <a:p>
                    <a:fld id="{ABDEF416-7F97-4920-A2C9-1912AE047EB5}"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E9C0-4C45-9199-CB4DE208E36F}"/>
                </c:ext>
              </c:extLst>
            </c:dLbl>
            <c:dLbl>
              <c:idx val="1"/>
              <c:layout>
                <c:manualLayout>
                  <c:x val="3.8215461703650699E-2"/>
                  <c:y val="-4.9479166666666699E-2"/>
                </c:manualLayout>
              </c:layout>
              <c:tx>
                <c:rich>
                  <a:bodyPr/>
                  <a:lstStyle/>
                  <a:p>
                    <a:fld id="{0E62690E-9AF6-436A-A142-378123468E4D}"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E9C0-4C45-9199-CB4DE208E36F}"/>
                </c:ext>
              </c:extLst>
            </c:dLbl>
            <c:numFmt formatCode="0%" sourceLinked="0"/>
            <c:spPr>
              <a:effectLst>
                <a:glow rad="254000">
                  <a:schemeClr val="bg1"/>
                </a:glow>
              </a:effectLst>
            </c:spPr>
            <c:txPr>
              <a:bodyPr/>
              <a:lstStyle/>
              <a:p>
                <a:pPr>
                  <a:defRPr sz="2400" b="1">
                    <a:solidFill>
                      <a:schemeClr val="bg1"/>
                    </a:solidFill>
                    <a:effectLst>
                      <a:outerShdw blurRad="50800" dist="38100" dir="2700000" algn="tl" rotWithShape="0">
                        <a:prstClr val="black">
                          <a:alpha val="40000"/>
                        </a:prstClr>
                      </a:outerShdw>
                    </a:effectLst>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Sheet1!$A$2:$A$3</c:f>
              <c:strCache>
                <c:ptCount val="2"/>
                <c:pt idx="0">
                  <c:v>Egresado de una secundaria pública</c:v>
                </c:pt>
                <c:pt idx="1">
                  <c:v>Egresado de una secundaria adventista</c:v>
                </c:pt>
              </c:strCache>
            </c:strRef>
          </c:cat>
          <c:val>
            <c:numRef>
              <c:f>Sheet1!$B$2:$B$3</c:f>
              <c:numCache>
                <c:formatCode>0%</c:formatCode>
                <c:ptCount val="2"/>
                <c:pt idx="0">
                  <c:v>0.37</c:v>
                </c:pt>
                <c:pt idx="1">
                  <c:v>0.77</c:v>
                </c:pt>
              </c:numCache>
            </c:numRef>
          </c:val>
          <c:extLst>
            <c:ext xmlns:c15="http://schemas.microsoft.com/office/drawing/2012/chart" uri="{02D57815-91ED-43cb-92C2-25804820EDAC}">
              <c15:datalabelsRange>
                <c15:f>Sheet1!$B$2:$B$3</c15:f>
                <c15:dlblRangeCache>
                  <c:ptCount val="2"/>
                  <c:pt idx="0">
                    <c:v>37%</c:v>
                  </c:pt>
                  <c:pt idx="1">
                    <c:v>77%</c:v>
                  </c:pt>
                </c15:dlblRangeCache>
              </c15:datalabelsRange>
            </c:ext>
            <c:ext xmlns:c16="http://schemas.microsoft.com/office/drawing/2014/chart" uri="{C3380CC4-5D6E-409C-BE32-E72D297353CC}">
              <c16:uniqueId val="{00000002-E9C0-4C45-9199-CB4DE208E36F}"/>
            </c:ext>
          </c:extLst>
        </c:ser>
        <c:ser>
          <c:idx val="1"/>
          <c:order val="1"/>
          <c:tx>
            <c:strRef>
              <c:f>Sheet1!$C$1</c:f>
              <c:strCache>
                <c:ptCount val="1"/>
                <c:pt idx="0">
                  <c:v>Bautizado no asistiendo</c:v>
                </c:pt>
              </c:strCache>
            </c:strRef>
          </c:tx>
          <c:invertIfNegative val="0"/>
          <c:dLbls>
            <c:dLbl>
              <c:idx val="0"/>
              <c:layout>
                <c:manualLayout>
                  <c:x val="3.3641970890002398E-2"/>
                  <c:y val="-9.5485008060149999E-17"/>
                </c:manualLayout>
              </c:layout>
              <c:tx>
                <c:rich>
                  <a:bodyPr/>
                  <a:lstStyle/>
                  <a:p>
                    <a:pPr>
                      <a:defRPr sz="2400" b="1">
                        <a:solidFill>
                          <a:schemeClr val="bg1"/>
                        </a:solidFill>
                        <a:effectLst>
                          <a:outerShdw blurRad="50800" dist="38100" dir="2700000" algn="tl" rotWithShape="0">
                            <a:prstClr val="black">
                              <a:alpha val="40000"/>
                            </a:prstClr>
                          </a:outerShdw>
                        </a:effectLst>
                      </a:defRPr>
                    </a:pPr>
                    <a:fld id="{1E4FB314-FD7D-4682-8E71-9B1E0A91ADED}" type="CELLRANGE">
                      <a:rPr lang="en-US"/>
                      <a:pPr>
                        <a:defRPr sz="2400" b="1">
                          <a:solidFill>
                            <a:schemeClr val="bg1"/>
                          </a:solidFill>
                          <a:effectLst>
                            <a:outerShdw blurRad="50800" dist="38100" dir="2700000" algn="tl" rotWithShape="0">
                              <a:prstClr val="black">
                                <a:alpha val="40000"/>
                              </a:prstClr>
                            </a:outerShdw>
                          </a:effectLst>
                        </a:defRPr>
                      </a:pPr>
                      <a:t>[CELLRANGE]</a:t>
                    </a:fld>
                    <a:endParaRPr lang="en-US"/>
                  </a:p>
                </c:rich>
              </c:tx>
              <c:numFmt formatCode="0%" sourceLinked="0"/>
              <c:sp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E9C0-4C45-9199-CB4DE208E36F}"/>
                </c:ext>
              </c:extLst>
            </c:dLbl>
            <c:dLbl>
              <c:idx val="1"/>
              <c:layout>
                <c:manualLayout>
                  <c:x val="3.2182891911238298E-2"/>
                  <c:y val="-2.60416666666667E-3"/>
                </c:manualLayout>
              </c:layout>
              <c:tx>
                <c:rich>
                  <a:bodyPr/>
                  <a:lstStyle/>
                  <a:p>
                    <a:pPr>
                      <a:defRPr sz="2400" b="1">
                        <a:solidFill>
                          <a:schemeClr val="bg1"/>
                        </a:solidFill>
                        <a:effectLst>
                          <a:outerShdw blurRad="50800" dist="38100" dir="2700000" algn="tl" rotWithShape="0">
                            <a:prstClr val="black">
                              <a:alpha val="40000"/>
                            </a:prstClr>
                          </a:outerShdw>
                        </a:effectLst>
                      </a:defRPr>
                    </a:pPr>
                    <a:fld id="{AA91EC97-7723-4C43-9C7D-05F602E8BE56}" type="CELLRANGE">
                      <a:rPr lang="en-US"/>
                      <a:pPr>
                        <a:defRPr sz="2400" b="1">
                          <a:solidFill>
                            <a:schemeClr val="bg1"/>
                          </a:solidFill>
                          <a:effectLst>
                            <a:outerShdw blurRad="50800" dist="38100" dir="2700000" algn="tl" rotWithShape="0">
                              <a:prstClr val="black">
                                <a:alpha val="40000"/>
                              </a:prstClr>
                            </a:outerShdw>
                          </a:effectLst>
                        </a:defRPr>
                      </a:pPr>
                      <a:t>[CELLRANGE]</a:t>
                    </a:fld>
                    <a:endParaRPr lang="en-US"/>
                  </a:p>
                </c:rich>
              </c:tx>
              <c:numFmt formatCode="0%" sourceLinked="0"/>
              <c:sp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E9C0-4C45-9199-CB4DE208E36F}"/>
                </c:ext>
              </c:extLst>
            </c:dLbl>
            <c:numFmt formatCode="0%" sourceLinked="0"/>
            <c:spPr>
              <a:noFill/>
              <a:ln>
                <a:noFill/>
              </a:ln>
              <a:effectLst/>
            </c:spPr>
            <c:txPr>
              <a:bodyPr/>
              <a:lstStyle/>
              <a:p>
                <a:pPr>
                  <a:defRPr sz="2400" b="1">
                    <a:effectLst>
                      <a:outerShdw blurRad="50800" dist="38100" dir="2700000" algn="tl" rotWithShape="0">
                        <a:prstClr val="black">
                          <a:alpha val="40000"/>
                        </a:prstClr>
                      </a:outerShdw>
                    </a:effectLst>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Sheet1!$A$2:$A$3</c:f>
              <c:strCache>
                <c:ptCount val="2"/>
                <c:pt idx="0">
                  <c:v>Egresado de una secundaria pública</c:v>
                </c:pt>
                <c:pt idx="1">
                  <c:v>Egresado de una secundaria adventista</c:v>
                </c:pt>
              </c:strCache>
            </c:strRef>
          </c:cat>
          <c:val>
            <c:numRef>
              <c:f>Sheet1!$C$2:$C$3</c:f>
              <c:numCache>
                <c:formatCode>0%</c:formatCode>
                <c:ptCount val="2"/>
                <c:pt idx="0">
                  <c:v>7.0000000000000007E-2</c:v>
                </c:pt>
                <c:pt idx="1">
                  <c:v>0.05</c:v>
                </c:pt>
              </c:numCache>
            </c:numRef>
          </c:val>
          <c:extLst>
            <c:ext xmlns:c15="http://schemas.microsoft.com/office/drawing/2012/chart" uri="{02D57815-91ED-43cb-92C2-25804820EDAC}">
              <c15:datalabelsRange>
                <c15:f>Sheet1!$C$2:$C$3</c15:f>
                <c15:dlblRangeCache>
                  <c:ptCount val="2"/>
                  <c:pt idx="0">
                    <c:v>7%</c:v>
                  </c:pt>
                  <c:pt idx="1">
                    <c:v>5%</c:v>
                  </c:pt>
                </c15:dlblRangeCache>
              </c15:datalabelsRange>
            </c:ext>
            <c:ext xmlns:c16="http://schemas.microsoft.com/office/drawing/2014/chart" uri="{C3380CC4-5D6E-409C-BE32-E72D297353CC}">
              <c16:uniqueId val="{00000005-E9C0-4C45-9199-CB4DE208E36F}"/>
            </c:ext>
          </c:extLst>
        </c:ser>
        <c:ser>
          <c:idx val="2"/>
          <c:order val="2"/>
          <c:tx>
            <c:strRef>
              <c:f>Sheet1!$D$1</c:f>
              <c:strCache>
                <c:ptCount val="1"/>
                <c:pt idx="0">
                  <c:v>Ya no es miembro</c:v>
                </c:pt>
              </c:strCache>
            </c:strRef>
          </c:tx>
          <c:spPr>
            <a:solidFill>
              <a:srgbClr val="954ECA"/>
            </a:solidFill>
          </c:spPr>
          <c:invertIfNegative val="0"/>
          <c:dPt>
            <c:idx val="0"/>
            <c:invertIfNegative val="0"/>
            <c:bubble3D val="0"/>
            <c:spPr>
              <a:solidFill>
                <a:srgbClr val="7131A1"/>
              </a:solidFill>
            </c:spPr>
            <c:extLst>
              <c:ext xmlns:c16="http://schemas.microsoft.com/office/drawing/2014/chart" uri="{C3380CC4-5D6E-409C-BE32-E72D297353CC}">
                <c16:uniqueId val="{00000007-E9C0-4C45-9199-CB4DE208E36F}"/>
              </c:ext>
            </c:extLst>
          </c:dPt>
          <c:dPt>
            <c:idx val="1"/>
            <c:invertIfNegative val="0"/>
            <c:bubble3D val="0"/>
            <c:spPr>
              <a:solidFill>
                <a:srgbClr val="7131A1"/>
              </a:solidFill>
            </c:spPr>
            <c:extLst>
              <c:ext xmlns:c16="http://schemas.microsoft.com/office/drawing/2014/chart" uri="{C3380CC4-5D6E-409C-BE32-E72D297353CC}">
                <c16:uniqueId val="{00000009-E9C0-4C45-9199-CB4DE208E36F}"/>
              </c:ext>
            </c:extLst>
          </c:dPt>
          <c:dLbls>
            <c:dLbl>
              <c:idx val="0"/>
              <c:layout>
                <c:manualLayout>
                  <c:x val="2.27272727272727E-2"/>
                  <c:y val="5.2083333333333296E-3"/>
                </c:manualLayout>
              </c:layout>
              <c:tx>
                <c:rich>
                  <a:bodyPr/>
                  <a:lstStyle/>
                  <a:p>
                    <a:fld id="{4658CFEF-B759-4D94-ABC4-FDF14E93D395}"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E9C0-4C45-9199-CB4DE208E36F}"/>
                </c:ext>
              </c:extLst>
            </c:dLbl>
            <c:dLbl>
              <c:idx val="1"/>
              <c:layout>
                <c:manualLayout>
                  <c:x val="3.3333333333333298E-2"/>
                  <c:y val="-1.0416666666666701E-2"/>
                </c:manualLayout>
              </c:layout>
              <c:tx>
                <c:rich>
                  <a:bodyPr/>
                  <a:lstStyle/>
                  <a:p>
                    <a:fld id="{9B2F222C-29C3-49AF-820D-5BDEB60F13FC}"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9-E9C0-4C45-9199-CB4DE208E36F}"/>
                </c:ext>
              </c:extLst>
            </c:dLbl>
            <c:spPr>
              <a:noFill/>
              <a:ln>
                <a:noFill/>
              </a:ln>
              <a:effectLst/>
            </c:spPr>
            <c:txPr>
              <a:bodyPr wrap="square" lIns="38100" tIns="19050" rIns="38100" bIns="19050" anchor="ctr">
                <a:spAutoFit/>
              </a:bodyPr>
              <a:lstStyle/>
              <a:p>
                <a:pPr>
                  <a:defRPr sz="2400" b="1">
                    <a:solidFill>
                      <a:schemeClr val="bg1"/>
                    </a:solidFill>
                    <a:effectLst>
                      <a:outerShdw blurRad="38100" dist="38100" dir="2700000" algn="tl">
                        <a:srgbClr val="000000">
                          <a:alpha val="43137"/>
                        </a:srgbClr>
                      </a:outerShdw>
                    </a:effectLst>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Sheet1!$A$2:$A$3</c:f>
              <c:strCache>
                <c:ptCount val="2"/>
                <c:pt idx="0">
                  <c:v>Egresado de una secundaria pública</c:v>
                </c:pt>
                <c:pt idx="1">
                  <c:v>Egresado de una secundaria adventista</c:v>
                </c:pt>
              </c:strCache>
            </c:strRef>
          </c:cat>
          <c:val>
            <c:numRef>
              <c:f>Sheet1!$D$2:$D$3</c:f>
              <c:numCache>
                <c:formatCode>0%</c:formatCode>
                <c:ptCount val="2"/>
                <c:pt idx="0">
                  <c:v>0.38</c:v>
                </c:pt>
                <c:pt idx="1">
                  <c:v>0.13</c:v>
                </c:pt>
              </c:numCache>
            </c:numRef>
          </c:val>
          <c:extLst>
            <c:ext xmlns:c15="http://schemas.microsoft.com/office/drawing/2012/chart" uri="{02D57815-91ED-43cb-92C2-25804820EDAC}">
              <c15:datalabelsRange>
                <c15:f>Sheet1!$D$2:$D$3</c15:f>
                <c15:dlblRangeCache>
                  <c:ptCount val="2"/>
                  <c:pt idx="0">
                    <c:v>38%</c:v>
                  </c:pt>
                  <c:pt idx="1">
                    <c:v>13%</c:v>
                  </c:pt>
                </c15:dlblRangeCache>
              </c15:datalabelsRange>
            </c:ext>
            <c:ext xmlns:c16="http://schemas.microsoft.com/office/drawing/2014/chart" uri="{C3380CC4-5D6E-409C-BE32-E72D297353CC}">
              <c16:uniqueId val="{0000000A-E9C0-4C45-9199-CB4DE208E36F}"/>
            </c:ext>
          </c:extLst>
        </c:ser>
        <c:ser>
          <c:idx val="3"/>
          <c:order val="3"/>
          <c:tx>
            <c:strRef>
              <c:f>Sheet1!$E$1</c:f>
              <c:strCache>
                <c:ptCount val="1"/>
                <c:pt idx="0">
                  <c:v>Nunca fue bautizado</c:v>
                </c:pt>
              </c:strCache>
            </c:strRef>
          </c:tx>
          <c:spPr>
            <a:solidFill>
              <a:schemeClr val="tx2">
                <a:lumMod val="75000"/>
              </a:schemeClr>
            </a:solidFill>
          </c:spPr>
          <c:invertIfNegative val="0"/>
          <c:dLbls>
            <c:dLbl>
              <c:idx val="0"/>
              <c:layout>
                <c:manualLayout>
                  <c:x val="2.27272727272727E-2"/>
                  <c:y val="-5.2083333333333296E-3"/>
                </c:manualLayout>
              </c:layout>
              <c:tx>
                <c:rich>
                  <a:bodyPr/>
                  <a:lstStyle/>
                  <a:p>
                    <a:fld id="{C6D2A8CF-58E7-4F67-B3C6-97C425382649}"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B-E9C0-4C45-9199-CB4DE208E36F}"/>
                </c:ext>
              </c:extLst>
            </c:dLbl>
            <c:dLbl>
              <c:idx val="1"/>
              <c:layout>
                <c:manualLayout>
                  <c:x val="3.1818181818181697E-2"/>
                  <c:y val="-2.0833333333333301E-2"/>
                </c:manualLayout>
              </c:layout>
              <c:tx>
                <c:rich>
                  <a:bodyPr/>
                  <a:lstStyle/>
                  <a:p>
                    <a:fld id="{7F01FB8C-C4D4-4BE1-9050-86FD9EF37C75}"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C-E9C0-4C45-9199-CB4DE208E36F}"/>
                </c:ext>
              </c:extLst>
            </c:dLbl>
            <c:spPr>
              <a:noFill/>
              <a:ln>
                <a:noFill/>
              </a:ln>
              <a:effectLst/>
            </c:spPr>
            <c:txPr>
              <a:bodyPr wrap="square" lIns="38100" tIns="19050" rIns="38100" bIns="19050" anchor="ctr">
                <a:spAutoFit/>
              </a:bodyPr>
              <a:lstStyle/>
              <a:p>
                <a:pPr>
                  <a:defRPr sz="2400" b="1">
                    <a:solidFill>
                      <a:schemeClr val="bg1"/>
                    </a:solidFill>
                    <a:effectLst>
                      <a:outerShdw blurRad="38100" dist="38100" dir="2700000" algn="tl">
                        <a:srgbClr val="000000">
                          <a:alpha val="43137"/>
                        </a:srgbClr>
                      </a:outerShdw>
                    </a:effectLst>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Sheet1!$A$2:$A$3</c:f>
              <c:strCache>
                <c:ptCount val="2"/>
                <c:pt idx="0">
                  <c:v>Egresado de una secundaria pública</c:v>
                </c:pt>
                <c:pt idx="1">
                  <c:v>Egresado de una secundaria adventista</c:v>
                </c:pt>
              </c:strCache>
            </c:strRef>
          </c:cat>
          <c:val>
            <c:numRef>
              <c:f>Sheet1!$E$2:$E$3</c:f>
              <c:numCache>
                <c:formatCode>0%</c:formatCode>
                <c:ptCount val="2"/>
                <c:pt idx="0">
                  <c:v>0.18</c:v>
                </c:pt>
                <c:pt idx="1">
                  <c:v>0.06</c:v>
                </c:pt>
              </c:numCache>
            </c:numRef>
          </c:val>
          <c:extLst>
            <c:ext xmlns:c15="http://schemas.microsoft.com/office/drawing/2012/chart" uri="{02D57815-91ED-43cb-92C2-25804820EDAC}">
              <c15:datalabelsRange>
                <c15:f>Sheet1!$E$2:$E$3</c15:f>
                <c15:dlblRangeCache>
                  <c:ptCount val="2"/>
                  <c:pt idx="0">
                    <c:v>18%</c:v>
                  </c:pt>
                  <c:pt idx="1">
                    <c:v>6%</c:v>
                  </c:pt>
                </c15:dlblRangeCache>
              </c15:datalabelsRange>
            </c:ext>
            <c:ext xmlns:c16="http://schemas.microsoft.com/office/drawing/2014/chart" uri="{C3380CC4-5D6E-409C-BE32-E72D297353CC}">
              <c16:uniqueId val="{0000000D-E9C0-4C45-9199-CB4DE208E36F}"/>
            </c:ext>
          </c:extLst>
        </c:ser>
        <c:dLbls>
          <c:showLegendKey val="0"/>
          <c:showVal val="0"/>
          <c:showCatName val="0"/>
          <c:showSerName val="0"/>
          <c:showPercent val="0"/>
          <c:showBubbleSize val="0"/>
        </c:dLbls>
        <c:gapWidth val="50"/>
        <c:shape val="cylinder"/>
        <c:axId val="517067768"/>
        <c:axId val="517070600"/>
        <c:axId val="0"/>
      </c:bar3DChart>
      <c:catAx>
        <c:axId val="517067768"/>
        <c:scaling>
          <c:orientation val="minMax"/>
        </c:scaling>
        <c:delete val="0"/>
        <c:axPos val="b"/>
        <c:numFmt formatCode="General" sourceLinked="0"/>
        <c:majorTickMark val="out"/>
        <c:minorTickMark val="none"/>
        <c:tickLblPos val="nextTo"/>
        <c:crossAx val="517070600"/>
        <c:crosses val="autoZero"/>
        <c:auto val="1"/>
        <c:lblAlgn val="ctr"/>
        <c:lblOffset val="100"/>
        <c:noMultiLvlLbl val="0"/>
      </c:catAx>
      <c:valAx>
        <c:axId val="517070600"/>
        <c:scaling>
          <c:orientation val="minMax"/>
        </c:scaling>
        <c:delete val="1"/>
        <c:axPos val="l"/>
        <c:numFmt formatCode="0%" sourceLinked="1"/>
        <c:majorTickMark val="out"/>
        <c:minorTickMark val="none"/>
        <c:tickLblPos val="nextTo"/>
        <c:crossAx val="517067768"/>
        <c:crosses val="autoZero"/>
        <c:crossBetween val="between"/>
      </c:valAx>
    </c:plotArea>
    <c:legend>
      <c:legendPos val="r"/>
      <c:layout>
        <c:manualLayout>
          <c:xMode val="edge"/>
          <c:yMode val="edge"/>
          <c:x val="0.68232557862085397"/>
          <c:y val="0.29858964895013101"/>
          <c:w val="0.31079921259842502"/>
          <c:h val="0.263902559055118"/>
        </c:manualLayout>
      </c:layout>
      <c:overlay val="0"/>
      <c:txPr>
        <a:bodyPr/>
        <a:lstStyle/>
        <a:p>
          <a:pPr>
            <a:defRPr sz="18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depthPercent val="100"/>
      <c:rAngAx val="1"/>
    </c:view3D>
    <c:floor>
      <c:thickness val="0"/>
    </c:floor>
    <c:sideWall>
      <c:thickness val="0"/>
    </c:sideWall>
    <c:backWall>
      <c:thickness val="0"/>
    </c:backWall>
    <c:plotArea>
      <c:layout>
        <c:manualLayout>
          <c:layoutTarget val="inner"/>
          <c:xMode val="edge"/>
          <c:yMode val="edge"/>
          <c:x val="1.6975308641975301E-2"/>
          <c:y val="2.8645833333333301E-2"/>
          <c:w val="0.77592823466511096"/>
          <c:h val="0.81021694553805801"/>
        </c:manualLayout>
      </c:layout>
      <c:bar3DChart>
        <c:barDir val="col"/>
        <c:grouping val="percentStacked"/>
        <c:varyColors val="0"/>
        <c:ser>
          <c:idx val="0"/>
          <c:order val="0"/>
          <c:tx>
            <c:strRef>
              <c:f>Sheet1!$B$1</c:f>
              <c:strCache>
                <c:ptCount val="1"/>
                <c:pt idx="0">
                  <c:v>Devuelve diezmo</c:v>
                </c:pt>
              </c:strCache>
            </c:strRef>
          </c:tx>
          <c:spPr>
            <a:solidFill>
              <a:srgbClr val="50A8AA"/>
            </a:solidFill>
          </c:spPr>
          <c:invertIfNegative val="0"/>
          <c:dLbls>
            <c:dLbl>
              <c:idx val="0"/>
              <c:layout>
                <c:manualLayout>
                  <c:x val="1.6975308641975301E-2"/>
                  <c:y val="-9.5485008060149999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832-429E-A063-6CF170539B23}"/>
                </c:ext>
              </c:extLst>
            </c:dLbl>
            <c:dLbl>
              <c:idx val="1"/>
              <c:layout>
                <c:manualLayout>
                  <c:x val="1.8518518518518601E-2"/>
                  <c:y val="-2.6041666666666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832-429E-A063-6CF170539B23}"/>
                </c:ext>
              </c:extLst>
            </c:dLbl>
            <c:numFmt formatCode="0%" sourceLinked="0"/>
            <c:spPr>
              <a:effectLst>
                <a:glow rad="254000">
                  <a:schemeClr val="bg1"/>
                </a:glow>
              </a:effectLst>
            </c:spPr>
            <c:txPr>
              <a:bodyPr/>
              <a:lstStyle/>
              <a:p>
                <a:pPr>
                  <a:defRPr sz="2400" b="1">
                    <a:solidFill>
                      <a:schemeClr val="bg1"/>
                    </a:solidFill>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Egresado de una secundaria pública</c:v>
                </c:pt>
                <c:pt idx="1">
                  <c:v>Egresado de una secundaria adventista</c:v>
                </c:pt>
              </c:strCache>
            </c:strRef>
          </c:cat>
          <c:val>
            <c:numRef>
              <c:f>Sheet1!$B$2:$B$3</c:f>
              <c:numCache>
                <c:formatCode>General</c:formatCode>
                <c:ptCount val="2"/>
                <c:pt idx="0">
                  <c:v>0.26</c:v>
                </c:pt>
                <c:pt idx="1">
                  <c:v>0.5</c:v>
                </c:pt>
              </c:numCache>
            </c:numRef>
          </c:val>
          <c:extLst>
            <c:ext xmlns:c16="http://schemas.microsoft.com/office/drawing/2014/chart" uri="{C3380CC4-5D6E-409C-BE32-E72D297353CC}">
              <c16:uniqueId val="{00000002-C832-429E-A063-6CF170539B23}"/>
            </c:ext>
          </c:extLst>
        </c:ser>
        <c:ser>
          <c:idx val="1"/>
          <c:order val="1"/>
          <c:tx>
            <c:strRef>
              <c:f>Sheet1!$C$1</c:f>
              <c:strCache>
                <c:ptCount val="1"/>
                <c:pt idx="0">
                  <c:v>No devuelve diezmo</c:v>
                </c:pt>
              </c:strCache>
            </c:strRef>
          </c:tx>
          <c:invertIfNegative val="0"/>
          <c:dLbls>
            <c:dLbl>
              <c:idx val="0"/>
              <c:layout>
                <c:manualLayout>
                  <c:x val="1.6975308641975301E-2"/>
                  <c:y val="-4.7742504030075E-17"/>
                </c:manualLayout>
              </c:layout>
              <c:numFmt formatCode="0%" sourceLinked="0"/>
              <c:spPr/>
              <c:txPr>
                <a:bodyPr/>
                <a:lstStyle/>
                <a:p>
                  <a:pPr>
                    <a:defRPr sz="2400" b="1">
                      <a:solidFill>
                        <a:schemeClr val="bg1"/>
                      </a:solidFill>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832-429E-A063-6CF170539B23}"/>
                </c:ext>
              </c:extLst>
            </c:dLbl>
            <c:dLbl>
              <c:idx val="1"/>
              <c:layout>
                <c:manualLayout>
                  <c:x val="2.00617283950617E-2"/>
                  <c:y val="-7.8125E-3"/>
                </c:manualLayout>
              </c:layout>
              <c:numFmt formatCode="0%" sourceLinked="0"/>
              <c:spPr/>
              <c:txPr>
                <a:bodyPr/>
                <a:lstStyle/>
                <a:p>
                  <a:pPr>
                    <a:defRPr sz="2400" b="1">
                      <a:solidFill>
                        <a:schemeClr val="bg1"/>
                      </a:solidFill>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832-429E-A063-6CF170539B23}"/>
                </c:ext>
              </c:extLst>
            </c:dLbl>
            <c:numFmt formatCode="0%" sourceLinked="0"/>
            <c:spPr>
              <a:noFill/>
              <a:ln>
                <a:noFill/>
              </a:ln>
              <a:effectLst/>
            </c:spPr>
            <c:txPr>
              <a:bodyPr/>
              <a:lstStyle/>
              <a:p>
                <a:pPr>
                  <a:defRPr sz="2400" b="1">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Egresado de una secundaria pública</c:v>
                </c:pt>
                <c:pt idx="1">
                  <c:v>Egresado de una secundaria adventista</c:v>
                </c:pt>
              </c:strCache>
            </c:strRef>
          </c:cat>
          <c:val>
            <c:numRef>
              <c:f>Sheet1!$C$2:$C$3</c:f>
              <c:numCache>
                <c:formatCode>General</c:formatCode>
                <c:ptCount val="2"/>
                <c:pt idx="0">
                  <c:v>0.74</c:v>
                </c:pt>
                <c:pt idx="1">
                  <c:v>0.5</c:v>
                </c:pt>
              </c:numCache>
            </c:numRef>
          </c:val>
          <c:extLst>
            <c:ext xmlns:c16="http://schemas.microsoft.com/office/drawing/2014/chart" uri="{C3380CC4-5D6E-409C-BE32-E72D297353CC}">
              <c16:uniqueId val="{00000005-C832-429E-A063-6CF170539B23}"/>
            </c:ext>
          </c:extLst>
        </c:ser>
        <c:dLbls>
          <c:showLegendKey val="0"/>
          <c:showVal val="0"/>
          <c:showCatName val="0"/>
          <c:showSerName val="0"/>
          <c:showPercent val="0"/>
          <c:showBubbleSize val="0"/>
        </c:dLbls>
        <c:gapWidth val="50"/>
        <c:shape val="cylinder"/>
        <c:axId val="517267240"/>
        <c:axId val="517270440"/>
        <c:axId val="0"/>
      </c:bar3DChart>
      <c:catAx>
        <c:axId val="517267240"/>
        <c:scaling>
          <c:orientation val="minMax"/>
        </c:scaling>
        <c:delete val="0"/>
        <c:axPos val="b"/>
        <c:numFmt formatCode="General" sourceLinked="0"/>
        <c:majorTickMark val="out"/>
        <c:minorTickMark val="none"/>
        <c:tickLblPos val="nextTo"/>
        <c:crossAx val="517270440"/>
        <c:crosses val="autoZero"/>
        <c:auto val="1"/>
        <c:lblAlgn val="ctr"/>
        <c:lblOffset val="100"/>
        <c:noMultiLvlLbl val="0"/>
      </c:catAx>
      <c:valAx>
        <c:axId val="517270440"/>
        <c:scaling>
          <c:orientation val="minMax"/>
        </c:scaling>
        <c:delete val="1"/>
        <c:axPos val="l"/>
        <c:numFmt formatCode="0%" sourceLinked="1"/>
        <c:majorTickMark val="out"/>
        <c:minorTickMark val="none"/>
        <c:tickLblPos val="nextTo"/>
        <c:crossAx val="517267240"/>
        <c:crosses val="autoZero"/>
        <c:crossBetween val="between"/>
      </c:valAx>
    </c:plotArea>
    <c:legend>
      <c:legendPos val="r"/>
      <c:layout>
        <c:manualLayout>
          <c:xMode val="edge"/>
          <c:yMode val="edge"/>
          <c:x val="0.79293163922691501"/>
          <c:y val="0.358485482283465"/>
          <c:w val="0.196293987557111"/>
          <c:h val="0.31167486876640399"/>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depthPercent val="100"/>
      <c:rAngAx val="1"/>
    </c:view3D>
    <c:floor>
      <c:thickness val="0"/>
    </c:floor>
    <c:sideWall>
      <c:thickness val="0"/>
    </c:sideWall>
    <c:backWall>
      <c:thickness val="0"/>
    </c:backWall>
    <c:plotArea>
      <c:layout>
        <c:manualLayout>
          <c:layoutTarget val="inner"/>
          <c:xMode val="edge"/>
          <c:yMode val="edge"/>
          <c:x val="1.6975308641975301E-2"/>
          <c:y val="2.8645833333333301E-2"/>
          <c:w val="0.77592823466511096"/>
          <c:h val="0.81021694553805801"/>
        </c:manualLayout>
      </c:layout>
      <c:bar3DChart>
        <c:barDir val="col"/>
        <c:grouping val="percentStacked"/>
        <c:varyColors val="0"/>
        <c:ser>
          <c:idx val="0"/>
          <c:order val="0"/>
          <c:tx>
            <c:strRef>
              <c:f>Sheet1!$B$1</c:f>
              <c:strCache>
                <c:ptCount val="1"/>
                <c:pt idx="0">
                  <c:v>Casado con un adventista</c:v>
                </c:pt>
              </c:strCache>
            </c:strRef>
          </c:tx>
          <c:spPr>
            <a:solidFill>
              <a:srgbClr val="50A8AA"/>
            </a:solidFill>
          </c:spPr>
          <c:invertIfNegative val="0"/>
          <c:dLbls>
            <c:dLbl>
              <c:idx val="0"/>
              <c:layout>
                <c:manualLayout>
                  <c:x val="1.6975308641975301E-2"/>
                  <c:y val="-9.5485008060149999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0CC-4739-890F-22F485A378F5}"/>
                </c:ext>
              </c:extLst>
            </c:dLbl>
            <c:dLbl>
              <c:idx val="1"/>
              <c:layout>
                <c:manualLayout>
                  <c:x val="1.8518518518518601E-2"/>
                  <c:y val="-2.6041666666666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0CC-4739-890F-22F485A378F5}"/>
                </c:ext>
              </c:extLst>
            </c:dLbl>
            <c:numFmt formatCode="0%" sourceLinked="0"/>
            <c:spPr>
              <a:effectLst>
                <a:glow rad="254000">
                  <a:schemeClr val="bg1"/>
                </a:glow>
              </a:effectLst>
            </c:spPr>
            <c:txPr>
              <a:bodyPr/>
              <a:lstStyle/>
              <a:p>
                <a:pPr>
                  <a:defRPr sz="2400" b="1">
                    <a:solidFill>
                      <a:schemeClr val="bg1"/>
                    </a:solidFill>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Egresado de una secundaria pública</c:v>
                </c:pt>
                <c:pt idx="1">
                  <c:v>Egresado de una secundaria adventista</c:v>
                </c:pt>
              </c:strCache>
            </c:strRef>
          </c:cat>
          <c:val>
            <c:numRef>
              <c:f>Sheet1!$B$2:$B$3</c:f>
              <c:numCache>
                <c:formatCode>General</c:formatCode>
                <c:ptCount val="2"/>
                <c:pt idx="0">
                  <c:v>0.27</c:v>
                </c:pt>
                <c:pt idx="1">
                  <c:v>0.78</c:v>
                </c:pt>
              </c:numCache>
            </c:numRef>
          </c:val>
          <c:extLst>
            <c:ext xmlns:c16="http://schemas.microsoft.com/office/drawing/2014/chart" uri="{C3380CC4-5D6E-409C-BE32-E72D297353CC}">
              <c16:uniqueId val="{00000002-40CC-4739-890F-22F485A378F5}"/>
            </c:ext>
          </c:extLst>
        </c:ser>
        <c:ser>
          <c:idx val="1"/>
          <c:order val="1"/>
          <c:tx>
            <c:strRef>
              <c:f>Sheet1!$C$1</c:f>
              <c:strCache>
                <c:ptCount val="1"/>
                <c:pt idx="0">
                  <c:v>Casado con un no-adventista</c:v>
                </c:pt>
              </c:strCache>
            </c:strRef>
          </c:tx>
          <c:invertIfNegative val="0"/>
          <c:dLbls>
            <c:dLbl>
              <c:idx val="0"/>
              <c:layout>
                <c:manualLayout>
                  <c:x val="1.6975308641975301E-2"/>
                  <c:y val="-4.7742504030075E-17"/>
                </c:manualLayout>
              </c:layout>
              <c:numFmt formatCode="0%" sourceLinked="0"/>
              <c:spPr/>
              <c:txPr>
                <a:bodyPr/>
                <a:lstStyle/>
                <a:p>
                  <a:pPr>
                    <a:defRPr sz="2400" b="1">
                      <a:solidFill>
                        <a:schemeClr val="bg1"/>
                      </a:solidFill>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0CC-4739-890F-22F485A378F5}"/>
                </c:ext>
              </c:extLst>
            </c:dLbl>
            <c:dLbl>
              <c:idx val="1"/>
              <c:layout>
                <c:manualLayout>
                  <c:x val="2.00617283950617E-2"/>
                  <c:y val="-7.8125E-3"/>
                </c:manualLayout>
              </c:layout>
              <c:numFmt formatCode="0%" sourceLinked="0"/>
              <c:spPr/>
              <c:txPr>
                <a:bodyPr/>
                <a:lstStyle/>
                <a:p>
                  <a:pPr>
                    <a:defRPr sz="2400" b="1">
                      <a:solidFill>
                        <a:schemeClr val="bg1"/>
                      </a:solidFill>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0CC-4739-890F-22F485A378F5}"/>
                </c:ext>
              </c:extLst>
            </c:dLbl>
            <c:numFmt formatCode="0%" sourceLinked="0"/>
            <c:spPr>
              <a:noFill/>
              <a:ln>
                <a:noFill/>
              </a:ln>
              <a:effectLst/>
            </c:spPr>
            <c:txPr>
              <a:bodyPr/>
              <a:lstStyle/>
              <a:p>
                <a:pPr>
                  <a:defRPr sz="2400" b="1">
                    <a:effectLst>
                      <a:outerShdw blurRad="50800" dist="38100" dir="2700000" algn="tl" rotWithShape="0">
                        <a:prstClr val="black">
                          <a:alpha val="40000"/>
                        </a:prstClr>
                      </a:outerShdw>
                    </a:effectLs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Egresado de una secundaria pública</c:v>
                </c:pt>
                <c:pt idx="1">
                  <c:v>Egresado de una secundaria adventista</c:v>
                </c:pt>
              </c:strCache>
            </c:strRef>
          </c:cat>
          <c:val>
            <c:numRef>
              <c:f>Sheet1!$C$2:$C$3</c:f>
              <c:numCache>
                <c:formatCode>General</c:formatCode>
                <c:ptCount val="2"/>
                <c:pt idx="0">
                  <c:v>0.73</c:v>
                </c:pt>
                <c:pt idx="1">
                  <c:v>0.22</c:v>
                </c:pt>
              </c:numCache>
            </c:numRef>
          </c:val>
          <c:extLst>
            <c:ext xmlns:c16="http://schemas.microsoft.com/office/drawing/2014/chart" uri="{C3380CC4-5D6E-409C-BE32-E72D297353CC}">
              <c16:uniqueId val="{00000005-40CC-4739-890F-22F485A378F5}"/>
            </c:ext>
          </c:extLst>
        </c:ser>
        <c:dLbls>
          <c:showLegendKey val="0"/>
          <c:showVal val="0"/>
          <c:showCatName val="0"/>
          <c:showSerName val="0"/>
          <c:showPercent val="0"/>
          <c:showBubbleSize val="0"/>
        </c:dLbls>
        <c:gapWidth val="50"/>
        <c:shape val="cylinder"/>
        <c:axId val="506024888"/>
        <c:axId val="506028072"/>
        <c:axId val="0"/>
      </c:bar3DChart>
      <c:catAx>
        <c:axId val="506024888"/>
        <c:scaling>
          <c:orientation val="minMax"/>
        </c:scaling>
        <c:delete val="0"/>
        <c:axPos val="b"/>
        <c:numFmt formatCode="General" sourceLinked="0"/>
        <c:majorTickMark val="out"/>
        <c:minorTickMark val="none"/>
        <c:tickLblPos val="nextTo"/>
        <c:crossAx val="506028072"/>
        <c:crosses val="autoZero"/>
        <c:auto val="1"/>
        <c:lblAlgn val="ctr"/>
        <c:lblOffset val="100"/>
        <c:noMultiLvlLbl val="0"/>
      </c:catAx>
      <c:valAx>
        <c:axId val="506028072"/>
        <c:scaling>
          <c:orientation val="minMax"/>
        </c:scaling>
        <c:delete val="1"/>
        <c:axPos val="l"/>
        <c:numFmt formatCode="0%" sourceLinked="1"/>
        <c:majorTickMark val="out"/>
        <c:minorTickMark val="none"/>
        <c:tickLblPos val="nextTo"/>
        <c:crossAx val="506024888"/>
        <c:crosses val="autoZero"/>
        <c:crossBetween val="between"/>
      </c:valAx>
    </c:plotArea>
    <c:legend>
      <c:legendPos val="r"/>
      <c:layout>
        <c:manualLayout>
          <c:xMode val="edge"/>
          <c:yMode val="edge"/>
          <c:x val="0.78232557862085395"/>
          <c:y val="8.7652148950131195E-2"/>
          <c:w val="0.19023335719398701"/>
          <c:h val="0.56167486876640405"/>
        </c:manualLayout>
      </c:layout>
      <c:overlay val="0"/>
      <c:txPr>
        <a:bodyPr/>
        <a:lstStyle/>
        <a:p>
          <a:pPr>
            <a:defRPr sz="2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depthPercent val="100"/>
      <c:rAngAx val="1"/>
    </c:view3D>
    <c:floor>
      <c:thickness val="0"/>
    </c:floor>
    <c:sideWall>
      <c:thickness val="0"/>
    </c:sideWall>
    <c:backWall>
      <c:thickness val="0"/>
    </c:backWall>
    <c:plotArea>
      <c:layout/>
      <c:bar3DChart>
        <c:barDir val="col"/>
        <c:grouping val="percentStacked"/>
        <c:varyColors val="0"/>
        <c:ser>
          <c:idx val="0"/>
          <c:order val="0"/>
          <c:tx>
            <c:strRef>
              <c:f>Sheet1!$B$1</c:f>
              <c:strCache>
                <c:ptCount val="1"/>
                <c:pt idx="0">
                  <c:v>Se unió y permaneció</c:v>
                </c:pt>
              </c:strCache>
            </c:strRef>
          </c:tx>
          <c:spPr>
            <a:solidFill>
              <a:srgbClr val="50A8AA"/>
            </a:solidFill>
          </c:spPr>
          <c:invertIfNegative val="0"/>
          <c:dLbls>
            <c:dLbl>
              <c:idx val="0"/>
              <c:layout>
                <c:manualLayout>
                  <c:x val="1.6975308641975301E-2"/>
                  <c:y val="-9.5485008060149999E-17"/>
                </c:manualLayout>
              </c:layout>
              <c:tx>
                <c:rich>
                  <a:bodyPr/>
                  <a:lstStyle/>
                  <a:p>
                    <a:fld id="{3B19F7AE-A0BF-4CBC-8D75-61B797EB68B3}"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C850-4C6B-8BD2-4F71620ECD22}"/>
                </c:ext>
              </c:extLst>
            </c:dLbl>
            <c:dLbl>
              <c:idx val="1"/>
              <c:layout>
                <c:manualLayout>
                  <c:x val="1.8518518518518601E-2"/>
                  <c:y val="-2.60416666666667E-3"/>
                </c:manualLayout>
              </c:layout>
              <c:tx>
                <c:rich>
                  <a:bodyPr/>
                  <a:lstStyle/>
                  <a:p>
                    <a:fld id="{89F2C714-B6F9-4FE4-B4C2-4B1BD72F1D34}"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C850-4C6B-8BD2-4F71620ECD22}"/>
                </c:ext>
              </c:extLst>
            </c:dLbl>
            <c:dLbl>
              <c:idx val="2"/>
              <c:layout>
                <c:manualLayout>
                  <c:x val="1.6975308641975301E-2"/>
                  <c:y val="-3.3854166666666699E-2"/>
                </c:manualLayout>
              </c:layout>
              <c:tx>
                <c:rich>
                  <a:bodyPr/>
                  <a:lstStyle/>
                  <a:p>
                    <a:fld id="{AD8B76AB-C0BE-4804-AAD5-0EDCD18AEFA1}"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2-C850-4C6B-8BD2-4F71620ECD22}"/>
                </c:ext>
              </c:extLst>
            </c:dLbl>
            <c:numFmt formatCode="0.0%" sourceLinked="0"/>
            <c:spPr>
              <a:effectLst>
                <a:glow rad="254000">
                  <a:schemeClr val="bg1"/>
                </a:glow>
              </a:effectLst>
            </c:spPr>
            <c:txPr>
              <a:bodyPr/>
              <a:lstStyle/>
              <a:p>
                <a:pPr>
                  <a:defRPr sz="2400" b="1">
                    <a:solidFill>
                      <a:schemeClr val="bg1"/>
                    </a:solidFill>
                    <a:effectLst>
                      <a:outerShdw blurRad="50800" dist="38100" dir="2700000" algn="tl" rotWithShape="0">
                        <a:prstClr val="black">
                          <a:alpha val="40000"/>
                        </a:prstClr>
                      </a:outerShdw>
                    </a:effectLst>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Sheet1!$A$2:$A$4</c:f>
              <c:strCache>
                <c:ptCount val="3"/>
                <c:pt idx="0">
                  <c:v>Ninguna educación adventista</c:v>
                </c:pt>
                <c:pt idx="1">
                  <c:v>Alguna educación adventista</c:v>
                </c:pt>
                <c:pt idx="2">
                  <c:v>12 grados educ. adventista</c:v>
                </c:pt>
              </c:strCache>
            </c:strRef>
          </c:cat>
          <c:val>
            <c:numRef>
              <c:f>Sheet1!$B$2:$B$4</c:f>
              <c:numCache>
                <c:formatCode>0.0%</c:formatCode>
                <c:ptCount val="3"/>
                <c:pt idx="0">
                  <c:v>0.50800000000000001</c:v>
                </c:pt>
                <c:pt idx="1">
                  <c:v>0.78900000000000003</c:v>
                </c:pt>
                <c:pt idx="2">
                  <c:v>0.98199999999999998</c:v>
                </c:pt>
              </c:numCache>
            </c:numRef>
          </c:val>
          <c:extLst>
            <c:ext xmlns:c15="http://schemas.microsoft.com/office/drawing/2012/chart" uri="{02D57815-91ED-43cb-92C2-25804820EDAC}">
              <c15:datalabelsRange>
                <c15:f>Sheet1!$B$2:$B$4</c15:f>
                <c15:dlblRangeCache>
                  <c:ptCount val="3"/>
                  <c:pt idx="0">
                    <c:v>50.8%</c:v>
                  </c:pt>
                  <c:pt idx="1">
                    <c:v>78.9%</c:v>
                  </c:pt>
                  <c:pt idx="2">
                    <c:v>98.2%</c:v>
                  </c:pt>
                </c15:dlblRangeCache>
              </c15:datalabelsRange>
            </c:ext>
            <c:ext xmlns:c16="http://schemas.microsoft.com/office/drawing/2014/chart" uri="{C3380CC4-5D6E-409C-BE32-E72D297353CC}">
              <c16:uniqueId val="{00000003-C850-4C6B-8BD2-4F71620ECD22}"/>
            </c:ext>
          </c:extLst>
        </c:ser>
        <c:ser>
          <c:idx val="1"/>
          <c:order val="1"/>
          <c:tx>
            <c:strRef>
              <c:f>Sheet1!$C$1</c:f>
              <c:strCache>
                <c:ptCount val="1"/>
                <c:pt idx="0">
                  <c:v>Unió y luego abandonó</c:v>
                </c:pt>
              </c:strCache>
            </c:strRef>
          </c:tx>
          <c:invertIfNegative val="0"/>
          <c:dLbls>
            <c:dLbl>
              <c:idx val="0"/>
              <c:layout>
                <c:manualLayout>
                  <c:x val="1.6975308641975301E-2"/>
                  <c:y val="-4.7742504030075E-17"/>
                </c:manualLayout>
              </c:layout>
              <c:tx>
                <c:rich>
                  <a:bodyPr/>
                  <a:lstStyle/>
                  <a:p>
                    <a:pPr>
                      <a:defRPr sz="2400" b="1">
                        <a:solidFill>
                          <a:schemeClr val="bg1"/>
                        </a:solidFill>
                        <a:effectLst>
                          <a:outerShdw blurRad="50800" dist="38100" dir="2700000" algn="tl" rotWithShape="0">
                            <a:prstClr val="black">
                              <a:alpha val="40000"/>
                            </a:prstClr>
                          </a:outerShdw>
                        </a:effectLst>
                      </a:defRPr>
                    </a:pPr>
                    <a:fld id="{15602277-1648-4624-9D7D-0117FA14FFA4}" type="CELLRANGE">
                      <a:rPr lang="en-US" dirty="0"/>
                      <a:pPr>
                        <a:defRPr sz="2400" b="1">
                          <a:solidFill>
                            <a:schemeClr val="bg1"/>
                          </a:solidFill>
                          <a:effectLst>
                            <a:outerShdw blurRad="50800" dist="38100" dir="2700000" algn="tl" rotWithShape="0">
                              <a:prstClr val="black">
                                <a:alpha val="40000"/>
                              </a:prstClr>
                            </a:outerShdw>
                          </a:effectLst>
                        </a:defRPr>
                      </a:pPr>
                      <a:t>[CELLRANGE]</a:t>
                    </a:fld>
                    <a:endParaRPr lang="en-US"/>
                  </a:p>
                </c:rich>
              </c:tx>
              <c:numFmt formatCode="0.0%" sourceLinked="0"/>
              <c:sp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C850-4C6B-8BD2-4F71620ECD22}"/>
                </c:ext>
              </c:extLst>
            </c:dLbl>
            <c:dLbl>
              <c:idx val="1"/>
              <c:layout>
                <c:manualLayout>
                  <c:x val="2.00617283950617E-2"/>
                  <c:y val="-7.8125E-3"/>
                </c:manualLayout>
              </c:layout>
              <c:tx>
                <c:rich>
                  <a:bodyPr/>
                  <a:lstStyle/>
                  <a:p>
                    <a:pPr>
                      <a:defRPr sz="2400" b="1">
                        <a:solidFill>
                          <a:schemeClr val="bg1"/>
                        </a:solidFill>
                        <a:effectLst>
                          <a:outerShdw blurRad="50800" dist="38100" dir="2700000" algn="tl" rotWithShape="0">
                            <a:prstClr val="black">
                              <a:alpha val="40000"/>
                            </a:prstClr>
                          </a:outerShdw>
                        </a:effectLst>
                      </a:defRPr>
                    </a:pPr>
                    <a:fld id="{F4FDCD0D-B6E4-40EC-A3FD-B2EC6E51232C}" type="CELLRANGE">
                      <a:rPr lang="en-US"/>
                      <a:pPr>
                        <a:defRPr sz="2400" b="1">
                          <a:solidFill>
                            <a:schemeClr val="bg1"/>
                          </a:solidFill>
                          <a:effectLst>
                            <a:outerShdw blurRad="50800" dist="38100" dir="2700000" algn="tl" rotWithShape="0">
                              <a:prstClr val="black">
                                <a:alpha val="40000"/>
                              </a:prstClr>
                            </a:outerShdw>
                          </a:effectLst>
                        </a:defRPr>
                      </a:pPr>
                      <a:t>[CELLRANGE]</a:t>
                    </a:fld>
                    <a:endParaRPr lang="en-US"/>
                  </a:p>
                </c:rich>
              </c:tx>
              <c:numFmt formatCode="0.0%" sourceLinked="0"/>
              <c:sp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C850-4C6B-8BD2-4F71620ECD22}"/>
                </c:ext>
              </c:extLst>
            </c:dLbl>
            <c:dLbl>
              <c:idx val="2"/>
              <c:layout>
                <c:manualLayout>
                  <c:x val="0.13734567901234601"/>
                  <c:y val="-4.1666666666666699E-2"/>
                </c:manualLayout>
              </c:layout>
              <c:tx>
                <c:rich>
                  <a:bodyPr/>
                  <a:lstStyle/>
                  <a:p>
                    <a:pPr>
                      <a:defRPr sz="2400" b="1">
                        <a:effectLst/>
                      </a:defRPr>
                    </a:pPr>
                    <a:fld id="{8A6F76F7-B4A0-442D-ACBB-AF1DFAC54AD3}" type="CELLRANGE">
                      <a:rPr lang="en-US"/>
                      <a:pPr>
                        <a:defRPr sz="2400" b="1">
                          <a:effectLst/>
                        </a:defRPr>
                      </a:pPr>
                      <a:t>[CELLRANGE]</a:t>
                    </a:fld>
                    <a:endParaRPr lang="en-US"/>
                  </a:p>
                </c:rich>
              </c:tx>
              <c:numFmt formatCode="0.0%" sourceLinked="0"/>
              <c:spPr>
                <a:noFill/>
                <a:ln>
                  <a:noFill/>
                </a:ln>
                <a:effectLst/>
              </c:sp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C850-4C6B-8BD2-4F71620ECD22}"/>
                </c:ext>
              </c:extLst>
            </c:dLbl>
            <c:numFmt formatCode="0.0%" sourceLinked="0"/>
            <c:spPr>
              <a:noFill/>
              <a:ln>
                <a:noFill/>
              </a:ln>
              <a:effectLst/>
            </c:spPr>
            <c:txPr>
              <a:bodyPr/>
              <a:lstStyle/>
              <a:p>
                <a:pPr>
                  <a:defRPr sz="2400" b="1">
                    <a:effectLst>
                      <a:outerShdw blurRad="50800" dist="38100" dir="2700000" algn="tl" rotWithShape="0">
                        <a:prstClr val="black">
                          <a:alpha val="40000"/>
                        </a:prstClr>
                      </a:outerShdw>
                    </a:effectLst>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Sheet1!$A$2:$A$4</c:f>
              <c:strCache>
                <c:ptCount val="3"/>
                <c:pt idx="0">
                  <c:v>Ninguna educación adventista</c:v>
                </c:pt>
                <c:pt idx="1">
                  <c:v>Alguna educación adventista</c:v>
                </c:pt>
                <c:pt idx="2">
                  <c:v>12 grados educ. adventista</c:v>
                </c:pt>
              </c:strCache>
            </c:strRef>
          </c:cat>
          <c:val>
            <c:numRef>
              <c:f>Sheet1!$C$2:$C$4</c:f>
              <c:numCache>
                <c:formatCode>0.0%</c:formatCode>
                <c:ptCount val="3"/>
                <c:pt idx="0">
                  <c:v>0.109</c:v>
                </c:pt>
                <c:pt idx="1">
                  <c:v>0.16400000000000001</c:v>
                </c:pt>
                <c:pt idx="2">
                  <c:v>1.7999999999999999E-2</c:v>
                </c:pt>
              </c:numCache>
            </c:numRef>
          </c:val>
          <c:extLst>
            <c:ext xmlns:c15="http://schemas.microsoft.com/office/drawing/2012/chart" uri="{02D57815-91ED-43cb-92C2-25804820EDAC}">
              <c15:datalabelsRange>
                <c15:f>Sheet1!$C$2:$C$4</c15:f>
                <c15:dlblRangeCache>
                  <c:ptCount val="3"/>
                  <c:pt idx="0">
                    <c:v>10.9%</c:v>
                  </c:pt>
                  <c:pt idx="1">
                    <c:v>16.4%</c:v>
                  </c:pt>
                  <c:pt idx="2">
                    <c:v>1.8%</c:v>
                  </c:pt>
                </c15:dlblRangeCache>
              </c15:datalabelsRange>
            </c:ext>
            <c:ext xmlns:c16="http://schemas.microsoft.com/office/drawing/2014/chart" uri="{C3380CC4-5D6E-409C-BE32-E72D297353CC}">
              <c16:uniqueId val="{00000007-C850-4C6B-8BD2-4F71620ECD22}"/>
            </c:ext>
          </c:extLst>
        </c:ser>
        <c:ser>
          <c:idx val="2"/>
          <c:order val="2"/>
          <c:tx>
            <c:strRef>
              <c:f>Sheet1!$D$1</c:f>
              <c:strCache>
                <c:ptCount val="1"/>
                <c:pt idx="0">
                  <c:v>Nunca se unió</c:v>
                </c:pt>
              </c:strCache>
            </c:strRef>
          </c:tx>
          <c:invertIfNegative val="0"/>
          <c:dLbls>
            <c:dLbl>
              <c:idx val="0"/>
              <c:layout>
                <c:manualLayout>
                  <c:x val="1.6975308641975301E-2"/>
                  <c:y val="0"/>
                </c:manualLayout>
              </c:layout>
              <c:tx>
                <c:rich>
                  <a:bodyPr/>
                  <a:lstStyle/>
                  <a:p>
                    <a:pPr>
                      <a:defRPr sz="2400" b="1">
                        <a:solidFill>
                          <a:schemeClr val="bg1"/>
                        </a:solidFill>
                        <a:effectLst>
                          <a:outerShdw blurRad="50800" dist="38100" dir="2700000" algn="tl" rotWithShape="0">
                            <a:prstClr val="black">
                              <a:alpha val="40000"/>
                            </a:prstClr>
                          </a:outerShdw>
                        </a:effectLst>
                      </a:defRPr>
                    </a:pPr>
                    <a:fld id="{61FA1626-12FB-4D8B-8E51-8B3F54A62320}" type="CELLRANGE">
                      <a:rPr lang="en-US"/>
                      <a:pPr>
                        <a:defRPr sz="2400" b="1">
                          <a:solidFill>
                            <a:schemeClr val="bg1"/>
                          </a:solidFill>
                          <a:effectLst>
                            <a:outerShdw blurRad="50800" dist="38100" dir="2700000" algn="tl" rotWithShape="0">
                              <a:prstClr val="black">
                                <a:alpha val="40000"/>
                              </a:prstClr>
                            </a:outerShdw>
                          </a:effectLst>
                        </a:defRPr>
                      </a:pPr>
                      <a:t>[CELLRANGE]</a:t>
                    </a:fld>
                    <a:endParaRPr lang="en-US"/>
                  </a:p>
                </c:rich>
              </c:tx>
              <c:numFmt formatCode="0.0%" sourceLinked="0"/>
              <c:sp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8-C850-4C6B-8BD2-4F71620ECD22}"/>
                </c:ext>
              </c:extLst>
            </c:dLbl>
            <c:dLbl>
              <c:idx val="1"/>
              <c:layout>
                <c:manualLayout>
                  <c:x val="2.3148148148148098E-2"/>
                  <c:y val="-4.42710383858268E-2"/>
                </c:manualLayout>
              </c:layout>
              <c:tx>
                <c:rich>
                  <a:bodyPr/>
                  <a:lstStyle/>
                  <a:p>
                    <a:pPr>
                      <a:defRPr sz="2400" b="1">
                        <a:solidFill>
                          <a:schemeClr val="bg1"/>
                        </a:solidFill>
                        <a:effectLst>
                          <a:outerShdw blurRad="50800" dist="38100" dir="2700000" algn="tl" rotWithShape="0">
                            <a:prstClr val="black">
                              <a:alpha val="40000"/>
                            </a:prstClr>
                          </a:outerShdw>
                        </a:effectLst>
                      </a:defRPr>
                    </a:pPr>
                    <a:fld id="{7FFD0602-6370-4507-BFC8-677EC155FAC5}" type="CELLRANGE">
                      <a:rPr lang="en-US"/>
                      <a:pPr>
                        <a:defRPr sz="2400" b="1">
                          <a:solidFill>
                            <a:schemeClr val="bg1"/>
                          </a:solidFill>
                          <a:effectLst>
                            <a:outerShdw blurRad="50800" dist="38100" dir="2700000" algn="tl" rotWithShape="0">
                              <a:prstClr val="black">
                                <a:alpha val="40000"/>
                              </a:prstClr>
                            </a:outerShdw>
                          </a:effectLst>
                        </a:defRPr>
                      </a:pPr>
                      <a:t>[CELLRANGE]</a:t>
                    </a:fld>
                    <a:endParaRPr lang="en-US"/>
                  </a:p>
                </c:rich>
              </c:tx>
              <c:numFmt formatCode="0.0%" sourceLinked="0"/>
              <c:sp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9-C850-4C6B-8BD2-4F71620ECD22}"/>
                </c:ext>
              </c:extLst>
            </c:dLbl>
            <c:dLbl>
              <c:idx val="2"/>
              <c:layout>
                <c:manualLayout>
                  <c:x val="2.3148148148148098E-2"/>
                  <c:y val="-0.101081036745407"/>
                </c:manualLayout>
              </c:layout>
              <c:tx>
                <c:rich>
                  <a:bodyPr/>
                  <a:lstStyle/>
                  <a:p>
                    <a:pPr>
                      <a:defRPr sz="2400" b="1">
                        <a:effectLst/>
                      </a:defRPr>
                    </a:pPr>
                    <a:fld id="{2C219D25-4B78-4D85-BE20-28EED38BE09D}" type="CELLRANGE">
                      <a:rPr lang="en-US"/>
                      <a:pPr>
                        <a:defRPr sz="2400" b="1">
                          <a:effectLst/>
                        </a:defRPr>
                      </a:pPr>
                      <a:t>[CELLRANGE]</a:t>
                    </a:fld>
                    <a:endParaRPr lang="en-US"/>
                  </a:p>
                </c:rich>
              </c:tx>
              <c:numFmt formatCode="0.0%" sourceLinked="0"/>
              <c:spPr>
                <a:noFill/>
                <a:ln>
                  <a:noFill/>
                </a:ln>
                <a:effectLst/>
              </c:spP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A-C850-4C6B-8BD2-4F71620ECD22}"/>
                </c:ext>
              </c:extLst>
            </c:dLbl>
            <c:numFmt formatCode="0.0%" sourceLinked="0"/>
            <c:spPr>
              <a:noFill/>
              <a:ln>
                <a:noFill/>
              </a:ln>
              <a:effectLst/>
            </c:spPr>
            <c:txPr>
              <a:bodyPr/>
              <a:lstStyle/>
              <a:p>
                <a:pPr>
                  <a:defRPr sz="2400" b="1">
                    <a:effectLst>
                      <a:outerShdw blurRad="50800" dist="38100" dir="2700000" algn="tl" rotWithShape="0">
                        <a:prstClr val="black">
                          <a:alpha val="40000"/>
                        </a:prstClr>
                      </a:outerShdw>
                    </a:effectLst>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Sheet1!$A$2:$A$4</c:f>
              <c:strCache>
                <c:ptCount val="3"/>
                <c:pt idx="0">
                  <c:v>Ninguna educación adventista</c:v>
                </c:pt>
                <c:pt idx="1">
                  <c:v>Alguna educación adventista</c:v>
                </c:pt>
                <c:pt idx="2">
                  <c:v>12 grados educ. adventista</c:v>
                </c:pt>
              </c:strCache>
            </c:strRef>
          </c:cat>
          <c:val>
            <c:numRef>
              <c:f>Sheet1!$D$2:$D$4</c:f>
              <c:numCache>
                <c:formatCode>0.0%</c:formatCode>
                <c:ptCount val="3"/>
                <c:pt idx="0">
                  <c:v>0.38300000000000001</c:v>
                </c:pt>
                <c:pt idx="1">
                  <c:v>4.5999999999999999E-2</c:v>
                </c:pt>
                <c:pt idx="2">
                  <c:v>0</c:v>
                </c:pt>
              </c:numCache>
            </c:numRef>
          </c:val>
          <c:extLst>
            <c:ext xmlns:c15="http://schemas.microsoft.com/office/drawing/2012/chart" uri="{02D57815-91ED-43cb-92C2-25804820EDAC}">
              <c15:datalabelsRange>
                <c15:f>Sheet1!$D$2:$D$4</c15:f>
                <c15:dlblRangeCache>
                  <c:ptCount val="3"/>
                  <c:pt idx="0">
                    <c:v>38.3%</c:v>
                  </c:pt>
                  <c:pt idx="1">
                    <c:v>4.6%</c:v>
                  </c:pt>
                  <c:pt idx="2">
                    <c:v>0.0%</c:v>
                  </c:pt>
                </c15:dlblRangeCache>
              </c15:datalabelsRange>
            </c:ext>
            <c:ext xmlns:c16="http://schemas.microsoft.com/office/drawing/2014/chart" uri="{C3380CC4-5D6E-409C-BE32-E72D297353CC}">
              <c16:uniqueId val="{0000000B-C850-4C6B-8BD2-4F71620ECD22}"/>
            </c:ext>
          </c:extLst>
        </c:ser>
        <c:dLbls>
          <c:showLegendKey val="0"/>
          <c:showVal val="0"/>
          <c:showCatName val="0"/>
          <c:showSerName val="0"/>
          <c:showPercent val="0"/>
          <c:showBubbleSize val="0"/>
        </c:dLbls>
        <c:gapWidth val="50"/>
        <c:shape val="cylinder"/>
        <c:axId val="517406168"/>
        <c:axId val="517409064"/>
        <c:axId val="0"/>
      </c:bar3DChart>
      <c:catAx>
        <c:axId val="517406168"/>
        <c:scaling>
          <c:orientation val="minMax"/>
        </c:scaling>
        <c:delete val="0"/>
        <c:axPos val="b"/>
        <c:numFmt formatCode="General" sourceLinked="0"/>
        <c:majorTickMark val="out"/>
        <c:minorTickMark val="none"/>
        <c:tickLblPos val="nextTo"/>
        <c:txPr>
          <a:bodyPr/>
          <a:lstStyle/>
          <a:p>
            <a:pPr>
              <a:defRPr sz="1400" b="1"/>
            </a:pPr>
            <a:endParaRPr lang="en-US"/>
          </a:p>
        </c:txPr>
        <c:crossAx val="517409064"/>
        <c:crosses val="autoZero"/>
        <c:auto val="1"/>
        <c:lblAlgn val="ctr"/>
        <c:lblOffset val="100"/>
        <c:noMultiLvlLbl val="0"/>
      </c:catAx>
      <c:valAx>
        <c:axId val="517409064"/>
        <c:scaling>
          <c:orientation val="minMax"/>
        </c:scaling>
        <c:delete val="1"/>
        <c:axPos val="l"/>
        <c:numFmt formatCode="0%" sourceLinked="1"/>
        <c:majorTickMark val="out"/>
        <c:minorTickMark val="none"/>
        <c:tickLblPos val="nextTo"/>
        <c:crossAx val="517406168"/>
        <c:crosses val="autoZero"/>
        <c:crossBetween val="between"/>
      </c:valAx>
    </c:plotArea>
    <c:legend>
      <c:legendPos val="r"/>
      <c:layout>
        <c:manualLayout>
          <c:xMode val="edge"/>
          <c:yMode val="edge"/>
          <c:x val="0.69069657991380295"/>
          <c:y val="0.16012405675853"/>
          <c:w val="0.193786332264023"/>
          <c:h val="0.51829355314960601"/>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CB060A-3B0D-4B8C-85D0-148F5680E2C2}" type="doc">
      <dgm:prSet loTypeId="urn:microsoft.com/office/officeart/2005/8/layout/chevron1" loCatId="process" qsTypeId="urn:microsoft.com/office/officeart/2005/8/quickstyle/simple1" qsCatId="simple" csTypeId="urn:microsoft.com/office/officeart/2005/8/colors/colorful5" csCatId="colorful" phldr="1"/>
      <dgm:spPr/>
    </dgm:pt>
    <dgm:pt modelId="{F967D9E1-18A8-4ECB-822D-88C55794E8F3}">
      <dgm:prSet phldrT="[Text]"/>
      <dgm:spPr>
        <a:effectLst>
          <a:outerShdw blurRad="50800" dist="38100" dir="2700000" algn="tl" rotWithShape="0">
            <a:prstClr val="black">
              <a:alpha val="40000"/>
            </a:prstClr>
          </a:outerShdw>
        </a:effectLst>
        <a:scene3d>
          <a:camera prst="orthographicFront"/>
          <a:lightRig rig="threePt" dir="t"/>
        </a:scene3d>
        <a:sp3d>
          <a:bevelT/>
        </a:sp3d>
      </dgm:spPr>
      <dgm:t>
        <a:bodyPr lIns="182880" tIns="0" rIns="0" bIns="0"/>
        <a:lstStyle/>
        <a:p>
          <a:endParaRPr lang="en-US" dirty="0"/>
        </a:p>
      </dgm:t>
    </dgm:pt>
    <dgm:pt modelId="{2A5F825B-DC05-4F80-A931-80D3FE6BF517}" type="parTrans" cxnId="{745A5063-DD20-42E2-9438-D4675E0DDD7B}">
      <dgm:prSet/>
      <dgm:spPr/>
      <dgm:t>
        <a:bodyPr/>
        <a:lstStyle/>
        <a:p>
          <a:endParaRPr lang="en-US"/>
        </a:p>
      </dgm:t>
    </dgm:pt>
    <dgm:pt modelId="{17815551-42AB-44F9-ABA1-94F1758EA894}" type="sibTrans" cxnId="{745A5063-DD20-42E2-9438-D4675E0DDD7B}">
      <dgm:prSet/>
      <dgm:spPr/>
      <dgm:t>
        <a:bodyPr/>
        <a:lstStyle/>
        <a:p>
          <a:endParaRPr lang="en-US"/>
        </a:p>
      </dgm:t>
    </dgm:pt>
    <dgm:pt modelId="{7E0679DD-85C0-4A77-85FE-0977C9BD984D}">
      <dgm:prSet phldrT="[Text]"/>
      <dgm:spPr>
        <a:effectLst>
          <a:outerShdw blurRad="50800" dist="38100" dir="2700000" algn="tl" rotWithShape="0">
            <a:prstClr val="black">
              <a:alpha val="40000"/>
            </a:prstClr>
          </a:outerShdw>
        </a:effectLst>
        <a:scene3d>
          <a:camera prst="orthographicFront"/>
          <a:lightRig rig="threePt" dir="t"/>
        </a:scene3d>
        <a:sp3d>
          <a:bevelT/>
        </a:sp3d>
      </dgm:spPr>
      <dgm:t>
        <a:bodyPr lIns="182880" tIns="0" rIns="0" bIns="0"/>
        <a:lstStyle/>
        <a:p>
          <a:endParaRPr lang="en-US" dirty="0"/>
        </a:p>
      </dgm:t>
    </dgm:pt>
    <dgm:pt modelId="{B72B4D07-4D44-46ED-8C10-FB897495C772}" type="parTrans" cxnId="{FE5AA99B-D718-4DEC-BE27-C4DA3DA820C8}">
      <dgm:prSet/>
      <dgm:spPr/>
      <dgm:t>
        <a:bodyPr/>
        <a:lstStyle/>
        <a:p>
          <a:endParaRPr lang="en-US"/>
        </a:p>
      </dgm:t>
    </dgm:pt>
    <dgm:pt modelId="{94FD38E1-D682-494E-AA25-A7FA067C4DBD}" type="sibTrans" cxnId="{FE5AA99B-D718-4DEC-BE27-C4DA3DA820C8}">
      <dgm:prSet/>
      <dgm:spPr/>
      <dgm:t>
        <a:bodyPr/>
        <a:lstStyle/>
        <a:p>
          <a:endParaRPr lang="en-US"/>
        </a:p>
      </dgm:t>
    </dgm:pt>
    <dgm:pt modelId="{ED7061A9-D433-4CB6-B388-2DD9C3A9C653}">
      <dgm:prSet phldrT="[Text]"/>
      <dgm:spPr>
        <a:effectLst>
          <a:outerShdw blurRad="50800" dist="38100" dir="2700000" algn="tl" rotWithShape="0">
            <a:prstClr val="black">
              <a:alpha val="40000"/>
            </a:prstClr>
          </a:outerShdw>
        </a:effectLst>
        <a:scene3d>
          <a:camera prst="orthographicFront"/>
          <a:lightRig rig="threePt" dir="t"/>
        </a:scene3d>
        <a:sp3d>
          <a:bevelT/>
        </a:sp3d>
      </dgm:spPr>
      <dgm:t>
        <a:bodyPr lIns="182880" tIns="0" rIns="0" bIns="0"/>
        <a:lstStyle/>
        <a:p>
          <a:endParaRPr lang="en-US" dirty="0"/>
        </a:p>
      </dgm:t>
    </dgm:pt>
    <dgm:pt modelId="{1857E9D2-9179-4AE2-B86F-671D285701AC}" type="parTrans" cxnId="{02840922-30FC-47C5-9952-084CA0D11C4C}">
      <dgm:prSet/>
      <dgm:spPr/>
      <dgm:t>
        <a:bodyPr/>
        <a:lstStyle/>
        <a:p>
          <a:endParaRPr lang="en-US"/>
        </a:p>
      </dgm:t>
    </dgm:pt>
    <dgm:pt modelId="{13D2D978-FD95-4266-8176-24F9A307C661}" type="sibTrans" cxnId="{02840922-30FC-47C5-9952-084CA0D11C4C}">
      <dgm:prSet/>
      <dgm:spPr/>
      <dgm:t>
        <a:bodyPr/>
        <a:lstStyle/>
        <a:p>
          <a:endParaRPr lang="en-US"/>
        </a:p>
      </dgm:t>
    </dgm:pt>
    <dgm:pt modelId="{0DD9E379-2BFF-48CB-95E5-F8C1F519C681}" type="pres">
      <dgm:prSet presAssocID="{48CB060A-3B0D-4B8C-85D0-148F5680E2C2}" presName="Name0" presStyleCnt="0">
        <dgm:presLayoutVars>
          <dgm:dir/>
          <dgm:animLvl val="lvl"/>
          <dgm:resizeHandles val="exact"/>
        </dgm:presLayoutVars>
      </dgm:prSet>
      <dgm:spPr/>
    </dgm:pt>
    <dgm:pt modelId="{B581C1E7-9995-4194-AC66-5699B63BE493}" type="pres">
      <dgm:prSet presAssocID="{F967D9E1-18A8-4ECB-822D-88C55794E8F3}" presName="parTxOnly" presStyleLbl="node1" presStyleIdx="0" presStyleCnt="3">
        <dgm:presLayoutVars>
          <dgm:chMax val="0"/>
          <dgm:chPref val="0"/>
          <dgm:bulletEnabled val="1"/>
        </dgm:presLayoutVars>
      </dgm:prSet>
      <dgm:spPr/>
    </dgm:pt>
    <dgm:pt modelId="{4F1C9451-5B4A-4DE6-B4C1-5C89E018CA0A}" type="pres">
      <dgm:prSet presAssocID="{17815551-42AB-44F9-ABA1-94F1758EA894}" presName="parTxOnlySpace" presStyleCnt="0"/>
      <dgm:spPr/>
    </dgm:pt>
    <dgm:pt modelId="{95311FE4-1A55-472B-94B4-50B52D5E0E63}" type="pres">
      <dgm:prSet presAssocID="{7E0679DD-85C0-4A77-85FE-0977C9BD984D}" presName="parTxOnly" presStyleLbl="node1" presStyleIdx="1" presStyleCnt="3">
        <dgm:presLayoutVars>
          <dgm:chMax val="0"/>
          <dgm:chPref val="0"/>
          <dgm:bulletEnabled val="1"/>
        </dgm:presLayoutVars>
      </dgm:prSet>
      <dgm:spPr/>
    </dgm:pt>
    <dgm:pt modelId="{D2F4A8E1-A412-48A9-BD30-554E0D1D357C}" type="pres">
      <dgm:prSet presAssocID="{94FD38E1-D682-494E-AA25-A7FA067C4DBD}" presName="parTxOnlySpace" presStyleCnt="0"/>
      <dgm:spPr/>
    </dgm:pt>
    <dgm:pt modelId="{625431E6-F8FE-4C64-A365-1F86BEBDEE94}" type="pres">
      <dgm:prSet presAssocID="{ED7061A9-D433-4CB6-B388-2DD9C3A9C653}" presName="parTxOnly" presStyleLbl="node1" presStyleIdx="2" presStyleCnt="3">
        <dgm:presLayoutVars>
          <dgm:chMax val="0"/>
          <dgm:chPref val="0"/>
          <dgm:bulletEnabled val="1"/>
        </dgm:presLayoutVars>
      </dgm:prSet>
      <dgm:spPr/>
    </dgm:pt>
  </dgm:ptLst>
  <dgm:cxnLst>
    <dgm:cxn modelId="{02840922-30FC-47C5-9952-084CA0D11C4C}" srcId="{48CB060A-3B0D-4B8C-85D0-148F5680E2C2}" destId="{ED7061A9-D433-4CB6-B388-2DD9C3A9C653}" srcOrd="2" destOrd="0" parTransId="{1857E9D2-9179-4AE2-B86F-671D285701AC}" sibTransId="{13D2D978-FD95-4266-8176-24F9A307C661}"/>
    <dgm:cxn modelId="{3D8E7B35-FA0E-4203-9117-0E1C399CAB74}" type="presOf" srcId="{7E0679DD-85C0-4A77-85FE-0977C9BD984D}" destId="{95311FE4-1A55-472B-94B4-50B52D5E0E63}" srcOrd="0" destOrd="0" presId="urn:microsoft.com/office/officeart/2005/8/layout/chevron1"/>
    <dgm:cxn modelId="{745A5063-DD20-42E2-9438-D4675E0DDD7B}" srcId="{48CB060A-3B0D-4B8C-85D0-148F5680E2C2}" destId="{F967D9E1-18A8-4ECB-822D-88C55794E8F3}" srcOrd="0" destOrd="0" parTransId="{2A5F825B-DC05-4F80-A931-80D3FE6BF517}" sibTransId="{17815551-42AB-44F9-ABA1-94F1758EA894}"/>
    <dgm:cxn modelId="{DD654150-2BEB-4186-9D2C-B81A083E6E08}" type="presOf" srcId="{48CB060A-3B0D-4B8C-85D0-148F5680E2C2}" destId="{0DD9E379-2BFF-48CB-95E5-F8C1F519C681}" srcOrd="0" destOrd="0" presId="urn:microsoft.com/office/officeart/2005/8/layout/chevron1"/>
    <dgm:cxn modelId="{FE5AA99B-D718-4DEC-BE27-C4DA3DA820C8}" srcId="{48CB060A-3B0D-4B8C-85D0-148F5680E2C2}" destId="{7E0679DD-85C0-4A77-85FE-0977C9BD984D}" srcOrd="1" destOrd="0" parTransId="{B72B4D07-4D44-46ED-8C10-FB897495C772}" sibTransId="{94FD38E1-D682-494E-AA25-A7FA067C4DBD}"/>
    <dgm:cxn modelId="{E5793CBC-F209-4AF0-9476-11DC52217C6D}" type="presOf" srcId="{F967D9E1-18A8-4ECB-822D-88C55794E8F3}" destId="{B581C1E7-9995-4194-AC66-5699B63BE493}" srcOrd="0" destOrd="0" presId="urn:microsoft.com/office/officeart/2005/8/layout/chevron1"/>
    <dgm:cxn modelId="{30A754D0-F810-4612-B3A8-6E7B1ED1B3FB}" type="presOf" srcId="{ED7061A9-D433-4CB6-B388-2DD9C3A9C653}" destId="{625431E6-F8FE-4C64-A365-1F86BEBDEE94}" srcOrd="0" destOrd="0" presId="urn:microsoft.com/office/officeart/2005/8/layout/chevron1"/>
    <dgm:cxn modelId="{70D3A285-1CB6-40D1-9758-4DF7BF76A913}" type="presParOf" srcId="{0DD9E379-2BFF-48CB-95E5-F8C1F519C681}" destId="{B581C1E7-9995-4194-AC66-5699B63BE493}" srcOrd="0" destOrd="0" presId="urn:microsoft.com/office/officeart/2005/8/layout/chevron1"/>
    <dgm:cxn modelId="{F2C1E7B6-9A27-4CA9-A6BE-C4EBD181E23D}" type="presParOf" srcId="{0DD9E379-2BFF-48CB-95E5-F8C1F519C681}" destId="{4F1C9451-5B4A-4DE6-B4C1-5C89E018CA0A}" srcOrd="1" destOrd="0" presId="urn:microsoft.com/office/officeart/2005/8/layout/chevron1"/>
    <dgm:cxn modelId="{77AFE66A-F7F8-4FDA-A416-8436AD29EE50}" type="presParOf" srcId="{0DD9E379-2BFF-48CB-95E5-F8C1F519C681}" destId="{95311FE4-1A55-472B-94B4-50B52D5E0E63}" srcOrd="2" destOrd="0" presId="urn:microsoft.com/office/officeart/2005/8/layout/chevron1"/>
    <dgm:cxn modelId="{6D6B920A-0A6F-41B6-A062-C97827DF7E59}" type="presParOf" srcId="{0DD9E379-2BFF-48CB-95E5-F8C1F519C681}" destId="{D2F4A8E1-A412-48A9-BD30-554E0D1D357C}" srcOrd="3" destOrd="0" presId="urn:microsoft.com/office/officeart/2005/8/layout/chevron1"/>
    <dgm:cxn modelId="{1AF91EE9-A3F8-4D19-8547-4E7EC3D6A475}" type="presParOf" srcId="{0DD9E379-2BFF-48CB-95E5-F8C1F519C681}" destId="{625431E6-F8FE-4C64-A365-1F86BEBDEE94}"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81C1E7-9995-4194-AC66-5699B63BE493}">
      <dsp:nvSpPr>
        <dsp:cNvPr id="0" name=""/>
        <dsp:cNvSpPr/>
      </dsp:nvSpPr>
      <dsp:spPr>
        <a:xfrm>
          <a:off x="2411" y="492762"/>
          <a:ext cx="2937420" cy="1174968"/>
        </a:xfrm>
        <a:prstGeom prst="chevron">
          <a:avLst/>
        </a:prstGeom>
        <a:solidFill>
          <a:schemeClr val="accent5">
            <a:hueOff val="0"/>
            <a:satOff val="0"/>
            <a:lumOff val="0"/>
            <a:alphaOff val="0"/>
          </a:schemeClr>
        </a:solidFill>
        <a:ln w="2642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82880" tIns="0" rIns="0" bIns="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589895" y="492762"/>
        <a:ext cx="1762452" cy="1174968"/>
      </dsp:txXfrm>
    </dsp:sp>
    <dsp:sp modelId="{95311FE4-1A55-472B-94B4-50B52D5E0E63}">
      <dsp:nvSpPr>
        <dsp:cNvPr id="0" name=""/>
        <dsp:cNvSpPr/>
      </dsp:nvSpPr>
      <dsp:spPr>
        <a:xfrm>
          <a:off x="2646089" y="492762"/>
          <a:ext cx="2937420" cy="1174968"/>
        </a:xfrm>
        <a:prstGeom prst="chevron">
          <a:avLst/>
        </a:prstGeom>
        <a:solidFill>
          <a:schemeClr val="accent5">
            <a:hueOff val="-6198687"/>
            <a:satOff val="9275"/>
            <a:lumOff val="-10392"/>
            <a:alphaOff val="0"/>
          </a:schemeClr>
        </a:solidFill>
        <a:ln w="2642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82880" tIns="0" rIns="0" bIns="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3233573" y="492762"/>
        <a:ext cx="1762452" cy="1174968"/>
      </dsp:txXfrm>
    </dsp:sp>
    <dsp:sp modelId="{625431E6-F8FE-4C64-A365-1F86BEBDEE94}">
      <dsp:nvSpPr>
        <dsp:cNvPr id="0" name=""/>
        <dsp:cNvSpPr/>
      </dsp:nvSpPr>
      <dsp:spPr>
        <a:xfrm>
          <a:off x="5289768" y="492762"/>
          <a:ext cx="2937420" cy="1174968"/>
        </a:xfrm>
        <a:prstGeom prst="chevron">
          <a:avLst/>
        </a:prstGeom>
        <a:solidFill>
          <a:schemeClr val="accent5">
            <a:hueOff val="-12397374"/>
            <a:satOff val="18550"/>
            <a:lumOff val="-20783"/>
            <a:alphaOff val="0"/>
          </a:schemeClr>
        </a:solidFill>
        <a:ln w="2642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82880" tIns="0" rIns="0" bIns="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5877252" y="492762"/>
        <a:ext cx="1762452" cy="1174968"/>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5736921" cy="344488"/>
          </a:xfrm>
          <a:prstGeom prst="rect">
            <a:avLst/>
          </a:prstGeom>
        </p:spPr>
        <p:txBody>
          <a:bodyPr vert="horz" lIns="91440" tIns="45720" rIns="91440" bIns="45720" rtlCol="0"/>
          <a:lstStyle>
            <a:lvl1pPr algn="l">
              <a:defRPr sz="1200"/>
            </a:lvl1pPr>
          </a:lstStyle>
          <a:p>
            <a:r>
              <a:rPr lang="es-ES"/>
              <a:t>Adhesión y Retención: Un análisis de los datos sobre el papel de la educación adventista</a:t>
            </a:r>
            <a:endParaRPr lang="en-US"/>
          </a:p>
        </p:txBody>
      </p:sp>
      <p:sp>
        <p:nvSpPr>
          <p:cNvPr id="3" name="Date Placeholder 2"/>
          <p:cNvSpPr>
            <a:spLocks noGrp="1"/>
          </p:cNvSpPr>
          <p:nvPr>
            <p:ph type="dt" sz="quarter" idx="1"/>
          </p:nvPr>
        </p:nvSpPr>
        <p:spPr>
          <a:xfrm>
            <a:off x="7503089" y="0"/>
            <a:ext cx="1639323" cy="344488"/>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r>
              <a:rPr lang="en-US"/>
              <a:t>John Wesley Taylor V (taylorjw@gc.adventist.org)</a:t>
            </a:r>
          </a:p>
        </p:txBody>
      </p:sp>
      <p:sp>
        <p:nvSpPr>
          <p:cNvPr id="5" name="Slide Number Placeholder 4"/>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E21BB23A-5CA0-4E1C-8762-9E0E56FB66BA}" type="slidenum">
              <a:rPr lang="en-US" smtClean="0"/>
              <a:t>‹#›</a:t>
            </a:fld>
            <a:endParaRPr lang="en-US"/>
          </a:p>
        </p:txBody>
      </p:sp>
    </p:spTree>
    <p:extLst>
      <p:ext uri="{BB962C8B-B14F-4D97-AF65-F5344CB8AC3E}">
        <p14:creationId xmlns:p14="http://schemas.microsoft.com/office/powerpoint/2010/main" val="330826044"/>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r>
              <a:rPr lang="es-ES"/>
              <a:t>Adhesión y Retención: Un análisis de los datos sobre el papel de la educación adventista</a:t>
            </a:r>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r>
              <a:rPr lang="en-US"/>
              <a:t>John Wesley Taylor V (taylorjw@gc.adventist.org)</a:t>
            </a:r>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413A8FC0-67A0-4E6D-8EEF-251A8DF0E339}" type="slidenum">
              <a:rPr lang="en-US" smtClean="0"/>
              <a:t>‹#›</a:t>
            </a:fld>
            <a:endParaRPr lang="en-US"/>
          </a:p>
        </p:txBody>
      </p:sp>
    </p:spTree>
    <p:extLst>
      <p:ext uri="{BB962C8B-B14F-4D97-AF65-F5344CB8AC3E}">
        <p14:creationId xmlns:p14="http://schemas.microsoft.com/office/powerpoint/2010/main" val="2974958767"/>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1</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s-ES"/>
              <a:t>Adhesión y Retención: Un análisis de los datos sobre el papel de la educación adventista</a:t>
            </a:r>
            <a:endParaRPr lang="en-US"/>
          </a:p>
        </p:txBody>
      </p:sp>
    </p:spTree>
    <p:extLst>
      <p:ext uri="{BB962C8B-B14F-4D97-AF65-F5344CB8AC3E}">
        <p14:creationId xmlns:p14="http://schemas.microsoft.com/office/powerpoint/2010/main" val="20600945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s-MX" sz="1200" dirty="0">
                <a:latin typeface="FrizQuadrata BT" pitchFamily="34" charset="0"/>
              </a:rPr>
              <a:t>Warren E. Minder</a:t>
            </a:r>
            <a:r>
              <a:rPr lang="es-MX" sz="1200" baseline="0" dirty="0">
                <a:latin typeface="FrizQuadrata BT" pitchFamily="34" charset="0"/>
              </a:rPr>
              <a:t> (1985). </a:t>
            </a:r>
            <a:r>
              <a:rPr lang="en-US" sz="1200" b="0" i="1" kern="1200" dirty="0">
                <a:solidFill>
                  <a:schemeClr val="tx1"/>
                </a:solidFill>
                <a:effectLst/>
                <a:latin typeface="+mn-lt"/>
                <a:ea typeface="+mn-ea"/>
                <a:cs typeface="+mn-cs"/>
              </a:rPr>
              <a:t>A study of the relationship between church sponsored K-12 education and church membership in the Seventh-day Adventist Church. </a:t>
            </a:r>
            <a:r>
              <a:rPr lang="en-US" sz="1200" b="0" i="0" kern="1200" dirty="0" err="1">
                <a:solidFill>
                  <a:schemeClr val="tx1"/>
                </a:solidFill>
                <a:effectLst/>
                <a:latin typeface="+mn-lt"/>
                <a:ea typeface="+mn-ea"/>
                <a:cs typeface="+mn-cs"/>
              </a:rPr>
              <a:t>Ed.D</a:t>
            </a:r>
            <a:r>
              <a:rPr lang="en-US" sz="1200" b="0" i="0" kern="1200" dirty="0">
                <a:solidFill>
                  <a:schemeClr val="tx1"/>
                </a:solidFill>
                <a:effectLst/>
                <a:latin typeface="+mn-lt"/>
                <a:ea typeface="+mn-ea"/>
                <a:cs typeface="+mn-cs"/>
              </a:rPr>
              <a:t>. dissertation, Western Michigan University.</a:t>
            </a:r>
          </a:p>
          <a:p>
            <a:r>
              <a:rPr lang="en-US" sz="1200" kern="1200" dirty="0">
                <a:solidFill>
                  <a:schemeClr val="tx1"/>
                </a:solidFill>
                <a:effectLst/>
                <a:latin typeface="+mn-lt"/>
                <a:ea typeface="+mn-ea"/>
                <a:cs typeface="+mn-cs"/>
              </a:rPr>
              <a:t>Sample: 400 family units were randomly selected from the Lake Union and 287 families responded. N = 993.</a:t>
            </a:r>
          </a:p>
          <a:p>
            <a:r>
              <a:rPr lang="en-US" sz="1200" kern="1200" dirty="0">
                <a:solidFill>
                  <a:schemeClr val="tx1"/>
                </a:solidFill>
                <a:effectLst/>
                <a:latin typeface="+mn-lt"/>
                <a:ea typeface="+mn-ea"/>
                <a:cs typeface="+mn-cs"/>
              </a:rPr>
              <a:t>Procedure: Compared Adventist youth with no Adventist education, some Adventist education, and those with only Adventist education on whether they joined and stayed in the Adventist church.</a:t>
            </a:r>
            <a:endParaRPr lang="es-MX" sz="1200" dirty="0">
              <a:latin typeface="FrizQuadrata BT"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635CA3A8-782D-4A80-92F6-5DDE04B9395D}" type="slidenum">
              <a:rPr lang="en-US" smtClean="0"/>
              <a:pPr>
                <a:defRPr/>
              </a:pPr>
              <a:t>10</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s-ES"/>
              <a:t>Adhesión y Retención: Un análisis de los datos sobre el papel de la educación adventista</a:t>
            </a:r>
            <a:endParaRPr lang="en-US"/>
          </a:p>
        </p:txBody>
      </p:sp>
    </p:spTree>
    <p:extLst>
      <p:ext uri="{BB962C8B-B14F-4D97-AF65-F5344CB8AC3E}">
        <p14:creationId xmlns:p14="http://schemas.microsoft.com/office/powerpoint/2010/main" val="18596505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s-MX" sz="1200" dirty="0">
                <a:latin typeface="FrizQuadrata BT" pitchFamily="34" charset="0"/>
              </a:rPr>
              <a:t>Warren E. Minder</a:t>
            </a:r>
            <a:r>
              <a:rPr lang="es-MX" sz="1200" baseline="0" dirty="0">
                <a:latin typeface="FrizQuadrata BT" pitchFamily="34" charset="0"/>
              </a:rPr>
              <a:t> (1985). </a:t>
            </a:r>
            <a:r>
              <a:rPr lang="en-US" sz="1200" b="0" i="1" kern="1200" dirty="0">
                <a:solidFill>
                  <a:schemeClr val="tx1"/>
                </a:solidFill>
                <a:effectLst/>
                <a:latin typeface="+mn-lt"/>
                <a:ea typeface="+mn-ea"/>
                <a:cs typeface="+mn-cs"/>
              </a:rPr>
              <a:t>A study of the relationship between church sponsored K-12 education and church membership in the Seventh-day Adventist Church. </a:t>
            </a:r>
            <a:r>
              <a:rPr lang="en-US" sz="1200" b="0" i="0" kern="1200" dirty="0" err="1">
                <a:solidFill>
                  <a:schemeClr val="tx1"/>
                </a:solidFill>
                <a:effectLst/>
                <a:latin typeface="+mn-lt"/>
                <a:ea typeface="+mn-ea"/>
                <a:cs typeface="+mn-cs"/>
              </a:rPr>
              <a:t>Ed.D</a:t>
            </a:r>
            <a:r>
              <a:rPr lang="en-US" sz="1200" b="0" i="0" kern="1200" dirty="0">
                <a:solidFill>
                  <a:schemeClr val="tx1"/>
                </a:solidFill>
                <a:effectLst/>
                <a:latin typeface="+mn-lt"/>
                <a:ea typeface="+mn-ea"/>
                <a:cs typeface="+mn-cs"/>
              </a:rPr>
              <a:t>. dissertation, Western Michigan University.</a:t>
            </a:r>
          </a:p>
          <a:p>
            <a:r>
              <a:rPr lang="en-US" sz="1200" kern="1200" dirty="0">
                <a:solidFill>
                  <a:schemeClr val="tx1"/>
                </a:solidFill>
                <a:effectLst/>
                <a:latin typeface="+mn-lt"/>
                <a:ea typeface="+mn-ea"/>
                <a:cs typeface="+mn-cs"/>
              </a:rPr>
              <a:t>Sample: 400 family units were randomly selected from the Lake Union and 287 families responded. N = 993.</a:t>
            </a:r>
          </a:p>
          <a:p>
            <a:r>
              <a:rPr lang="en-US" sz="1200" kern="1200" dirty="0">
                <a:solidFill>
                  <a:schemeClr val="tx1"/>
                </a:solidFill>
                <a:effectLst/>
                <a:latin typeface="+mn-lt"/>
                <a:ea typeface="+mn-ea"/>
                <a:cs typeface="+mn-cs"/>
              </a:rPr>
              <a:t>Procedure: Compared Adventist youth with no Adventist education, some Adventist education, and those with only Adventist education on whether they joined and stayed in the Adventist church.</a:t>
            </a:r>
            <a:endParaRPr lang="es-MX" sz="1200" dirty="0">
              <a:latin typeface="FrizQuadrata BT"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635CA3A8-782D-4A80-92F6-5DDE04B9395D}" type="slidenum">
              <a:rPr lang="en-US" smtClean="0"/>
              <a:pPr>
                <a:defRPr/>
              </a:pPr>
              <a:t>11</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s-ES"/>
              <a:t>Adhesión y Retención: Un análisis de los datos sobre el papel de la educación adventista</a:t>
            </a:r>
            <a:endParaRPr lang="en-US"/>
          </a:p>
        </p:txBody>
      </p:sp>
    </p:spTree>
    <p:extLst>
      <p:ext uri="{BB962C8B-B14F-4D97-AF65-F5344CB8AC3E}">
        <p14:creationId xmlns:p14="http://schemas.microsoft.com/office/powerpoint/2010/main" val="618000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should be schools established wherever there is a church or company of believers. Teachers should be employed to educate children of Sabbath-keepers.” </a:t>
            </a:r>
            <a:r>
              <a:rPr lang="en-US" sz="1200" dirty="0">
                <a:ea typeface="MS PGothic" charset="0"/>
                <a:cs typeface="MS PGothic" charset="0"/>
              </a:rPr>
              <a:t>Ellen G. White. 1898. </a:t>
            </a:r>
            <a:r>
              <a:rPr lang="en-US" sz="1200" i="1" dirty="0">
                <a:ea typeface="MS PGothic" charset="0"/>
                <a:cs typeface="MS PGothic" charset="0"/>
              </a:rPr>
              <a:t>Special Testimony to Battle Creek Church</a:t>
            </a:r>
            <a:r>
              <a:rPr lang="en-US" sz="1200" dirty="0">
                <a:ea typeface="MS PGothic" charset="0"/>
                <a:cs typeface="MS PGothic" charset="0"/>
              </a:rPr>
              <a:t>, p. 40. </a:t>
            </a:r>
          </a:p>
          <a:p>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12</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s-ES"/>
              <a:t>Adhesión y Retención: Un análisis de los datos sobre el papel de la educación adventista</a:t>
            </a:r>
            <a:endParaRPr lang="en-US"/>
          </a:p>
        </p:txBody>
      </p:sp>
    </p:spTree>
    <p:extLst>
      <p:ext uri="{BB962C8B-B14F-4D97-AF65-F5344CB8AC3E}">
        <p14:creationId xmlns:p14="http://schemas.microsoft.com/office/powerpoint/2010/main" val="1478774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should be schools established wherever there is a church or company of believers. Teachers should be employed to educate children of Sabbath-keepers.” </a:t>
            </a:r>
            <a:r>
              <a:rPr lang="en-US" sz="1200" dirty="0">
                <a:ea typeface="MS PGothic" charset="0"/>
                <a:cs typeface="MS PGothic" charset="0"/>
              </a:rPr>
              <a:t>Ellen G. White. 1898. </a:t>
            </a:r>
            <a:r>
              <a:rPr lang="en-US" sz="1200" i="1" dirty="0">
                <a:ea typeface="MS PGothic" charset="0"/>
                <a:cs typeface="MS PGothic" charset="0"/>
              </a:rPr>
              <a:t>Special Testimony to Battle Creek Church</a:t>
            </a:r>
            <a:r>
              <a:rPr lang="en-US" sz="1200" dirty="0">
                <a:ea typeface="MS PGothic" charset="0"/>
                <a:cs typeface="MS PGothic" charset="0"/>
              </a:rPr>
              <a:t>, p. 40. </a:t>
            </a:r>
          </a:p>
          <a:p>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13</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s-ES"/>
              <a:t>Adhesión y Retención: Un análisis de los datos sobre el papel de la educación adventista</a:t>
            </a:r>
            <a:endParaRPr lang="en-US"/>
          </a:p>
        </p:txBody>
      </p:sp>
    </p:spTree>
    <p:extLst>
      <p:ext uri="{BB962C8B-B14F-4D97-AF65-F5344CB8AC3E}">
        <p14:creationId xmlns:p14="http://schemas.microsoft.com/office/powerpoint/2010/main" val="37934677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Perhaps even more important, however, than accession—joining the Church,</a:t>
            </a:r>
            <a:r>
              <a:rPr lang="en-US" baseline="0" dirty="0"/>
              <a:t> is retention—remaining in the Church. </a:t>
            </a:r>
          </a:p>
          <a:p>
            <a:r>
              <a:rPr lang="en-US" baseline="0" dirty="0"/>
              <a:t>Adventist education has a vital role here, as well.</a:t>
            </a:r>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14</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s-ES"/>
              <a:t>Adhesión y Retención: Un análisis de los datos sobre el papel de la educación adventista</a:t>
            </a:r>
            <a:endParaRPr lang="en-US"/>
          </a:p>
        </p:txBody>
      </p:sp>
    </p:spTree>
    <p:extLst>
      <p:ext uri="{BB962C8B-B14F-4D97-AF65-F5344CB8AC3E}">
        <p14:creationId xmlns:p14="http://schemas.microsoft.com/office/powerpoint/2010/main" val="41206530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the problem.</a:t>
            </a:r>
          </a:p>
          <a:p>
            <a:r>
              <a:rPr lang="en-US" dirty="0"/>
              <a:t>Out</a:t>
            </a:r>
            <a:r>
              <a:rPr lang="en-US" baseline="0" dirty="0"/>
              <a:t> of every 10 members, 6 remained, and 4 slipped away.</a:t>
            </a:r>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15</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s-ES"/>
              <a:t>Adhesión y Retención: Un análisis de los datos sobre el papel de la educación adventista</a:t>
            </a:r>
            <a:endParaRPr lang="en-US"/>
          </a:p>
        </p:txBody>
      </p:sp>
    </p:spTree>
    <p:extLst>
      <p:ext uri="{BB962C8B-B14F-4D97-AF65-F5344CB8AC3E}">
        <p14:creationId xmlns:p14="http://schemas.microsoft.com/office/powerpoint/2010/main" val="6282521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the problem.</a:t>
            </a:r>
          </a:p>
          <a:p>
            <a:r>
              <a:rPr lang="en-US" dirty="0"/>
              <a:t>Out</a:t>
            </a:r>
            <a:r>
              <a:rPr lang="en-US" baseline="0" dirty="0"/>
              <a:t> of every 10 members, 6 remained, and 4 slipped away.</a:t>
            </a:r>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16</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s-ES"/>
              <a:t>Adhesión y Retención: Un análisis de los datos sobre el papel de la educación adventista</a:t>
            </a:r>
            <a:endParaRPr lang="en-US"/>
          </a:p>
        </p:txBody>
      </p:sp>
    </p:spTree>
    <p:extLst>
      <p:ext uri="{BB962C8B-B14F-4D97-AF65-F5344CB8AC3E}">
        <p14:creationId xmlns:p14="http://schemas.microsoft.com/office/powerpoint/2010/main" val="38904215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Began in 1987. </a:t>
            </a:r>
            <a:r>
              <a:rPr lang="en-US" sz="1200" dirty="0">
                <a:solidFill>
                  <a:srgbClr val="FFFF00"/>
                </a:solidFill>
                <a:ea typeface="MS PGothic" charset="0"/>
                <a:cs typeface="MS PGothic" charset="0"/>
              </a:rPr>
              <a:t>Roger </a:t>
            </a:r>
            <a:r>
              <a:rPr lang="en-US" dirty="0"/>
              <a:t>Dudley</a:t>
            </a:r>
            <a:endParaRPr lang="en-US" sz="1200" dirty="0">
              <a:solidFill>
                <a:srgbClr val="FFFF00"/>
              </a:solidFill>
              <a:ea typeface="MS PGothic" charset="0"/>
              <a:cs typeface="MS PGothic"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are losing one half of our youth. Not one lost coin, but half of the coins!</a:t>
            </a:r>
          </a:p>
          <a:p>
            <a:r>
              <a:rPr lang="en-US" dirty="0"/>
              <a:t>In his landmark 10-year longitudinal study, Roger Dudley (2000) began in 1988 with 1,523 Adventist youth ages 15 and 16.  When the study ended 10 years later, 578 (about 1/3) of the original group, now young adults, completed the form.  Did the type of college the students attended make any difference in retaining their membership in the Adventist Church?  Of the responding young adults who attended all or mostly all Adventist schools during high school and college, 92% were members at age 25.  If they had attended part Adventist schools and part non-Adventist schools, 79% remained members at age 25.  If all or most of their schooling was in non-Adventist schools, 72% remained members at age 25 (Thayer, 2008b).   Dudley speculates that many of the young people who dropped out of the study are no longer church members, which would lower the percentages in all categories if all original subjects had completed the final survey. Dudley (2000) estimates that “at least 40 percent to 50 percent of Seventh-day Adventist teenagers in North America are essentially leaving the church by their middle 20s” (p. 35).</a:t>
            </a:r>
          </a:p>
          <a:p>
            <a:r>
              <a:rPr lang="en-US" dirty="0"/>
              <a:t>Dudley, R. L. (2000). Why our teenagers leave the church: Personal stories from a 10-year study. Hagerstown, MD: Review and Herald.</a:t>
            </a:r>
          </a:p>
          <a:p>
            <a:r>
              <a:rPr lang="en-US" dirty="0"/>
              <a:t>Thayer, J. D. (2008b). Dudley’s Youth Retention Study, additional analysis. </a:t>
            </a:r>
          </a:p>
        </p:txBody>
      </p:sp>
      <p:sp>
        <p:nvSpPr>
          <p:cNvPr id="4" name="Slide Number Placeholder 3"/>
          <p:cNvSpPr>
            <a:spLocks noGrp="1"/>
          </p:cNvSpPr>
          <p:nvPr>
            <p:ph type="sldNum" sz="quarter" idx="10"/>
          </p:nvPr>
        </p:nvSpPr>
        <p:spPr/>
        <p:txBody>
          <a:bodyPr/>
          <a:lstStyle/>
          <a:p>
            <a:fld id="{413A8FC0-67A0-4E6D-8EEF-251A8DF0E339}" type="slidenum">
              <a:rPr lang="en-US" smtClean="0"/>
              <a:t>17</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s-ES"/>
              <a:t>Adhesión y Retención: Un análisis de los datos sobre el papel de la educación adventista</a:t>
            </a:r>
            <a:endParaRPr lang="en-US"/>
          </a:p>
        </p:txBody>
      </p:sp>
    </p:spTree>
    <p:extLst>
      <p:ext uri="{BB962C8B-B14F-4D97-AF65-F5344CB8AC3E}">
        <p14:creationId xmlns:p14="http://schemas.microsoft.com/office/powerpoint/2010/main" val="25000572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s-ES">
                <a:solidFill>
                  <a:prstClr val="black"/>
                </a:solidFill>
              </a:rPr>
              <a:t>Adhesión y Retención: Un análisis de los datos sobre el papel de la educación adventista</a:t>
            </a:r>
            <a:endParaRPr lang="en-US" dirty="0">
              <a:solidFill>
                <a:prstClr val="black"/>
              </a:solidFill>
            </a:endParaRPr>
          </a:p>
        </p:txBody>
      </p:sp>
      <p:sp>
        <p:nvSpPr>
          <p:cNvPr id="5" name="Date Placeholder 4"/>
          <p:cNvSpPr>
            <a:spLocks noGrp="1"/>
          </p:cNvSpPr>
          <p:nvPr>
            <p:ph type="dt" idx="11"/>
          </p:nvPr>
        </p:nvSpPr>
        <p:spPr/>
        <p:txBody>
          <a:bodyPr/>
          <a:lstStyle/>
          <a:p>
            <a:endParaRPr lang="en-US">
              <a:solidFill>
                <a:prstClr val="black"/>
              </a:solidFill>
            </a:endParaRPr>
          </a:p>
        </p:txBody>
      </p:sp>
      <p:sp>
        <p:nvSpPr>
          <p:cNvPr id="6" name="Footer Placeholder 5"/>
          <p:cNvSpPr>
            <a:spLocks noGrp="1"/>
          </p:cNvSpPr>
          <p:nvPr>
            <p:ph type="ftr" sz="quarter" idx="12"/>
          </p:nvPr>
        </p:nvSpPr>
        <p:spPr/>
        <p:txBody>
          <a:bodyPr/>
          <a:lstStyle/>
          <a:p>
            <a:r>
              <a:rPr lang="en-US">
                <a:solidFill>
                  <a:srgbClr val="000000"/>
                </a:solidFill>
              </a:rPr>
              <a:t>John Wesley Taylor V (taylorjw@gc.adventist.org)</a:t>
            </a:r>
            <a:endParaRPr lang="en-US" dirty="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22608009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Youth Retention Study was a longitudinal study emerged from the Valuegenesis Study. </a:t>
            </a:r>
          </a:p>
          <a:p>
            <a:r>
              <a:rPr lang="en-US" sz="1200" dirty="0"/>
              <a:t>Center</a:t>
            </a:r>
            <a:r>
              <a:rPr lang="en-US" sz="1200" baseline="0" dirty="0"/>
              <a:t> for Creative Ministry Study, also known as the </a:t>
            </a:r>
            <a:r>
              <a:rPr lang="en-US" sz="1200" dirty="0"/>
              <a:t>Richardson Study</a:t>
            </a:r>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20</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s-ES"/>
              <a:t>Adhesión y Retención: Un análisis de los datos sobre el papel de la educación adventista</a:t>
            </a:r>
            <a:endParaRPr lang="en-US"/>
          </a:p>
        </p:txBody>
      </p:sp>
    </p:spTree>
    <p:extLst>
      <p:ext uri="{BB962C8B-B14F-4D97-AF65-F5344CB8AC3E}">
        <p14:creationId xmlns:p14="http://schemas.microsoft.com/office/powerpoint/2010/main" val="2001730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2</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s-ES"/>
              <a:t>Adhesión y Retención: Un análisis de los datos sobre el papel de la educación adventista</a:t>
            </a:r>
            <a:endParaRPr lang="en-US"/>
          </a:p>
        </p:txBody>
      </p:sp>
    </p:spTree>
    <p:extLst>
      <p:ext uri="{BB962C8B-B14F-4D97-AF65-F5344CB8AC3E}">
        <p14:creationId xmlns:p14="http://schemas.microsoft.com/office/powerpoint/2010/main" val="12132989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80000"/>
              </a:lnSpc>
            </a:pPr>
            <a:r>
              <a:rPr lang="en-US" dirty="0"/>
              <a:t>Actually 5 studies: </a:t>
            </a:r>
            <a:r>
              <a:rPr lang="en-US" altLang="en-US" sz="1200" dirty="0"/>
              <a:t>Valuegenesis I – 1990, </a:t>
            </a:r>
            <a:r>
              <a:rPr lang="en-US" altLang="en-US" sz="1200" dirty="0" err="1"/>
              <a:t>Avance</a:t>
            </a:r>
            <a:r>
              <a:rPr lang="en-US" altLang="en-US" sz="1200" dirty="0"/>
              <a:t> (NAD) – 1994, </a:t>
            </a:r>
            <a:r>
              <a:rPr lang="en-US" altLang="en-US" sz="1200" dirty="0" err="1"/>
              <a:t>Avance</a:t>
            </a:r>
            <a:r>
              <a:rPr lang="en-US" altLang="en-US" sz="1200" dirty="0"/>
              <a:t> (Puerto Rico) – 1995, Valuegenesis II – 2000, Valuegenesis3 – 2010 </a:t>
            </a:r>
          </a:p>
          <a:p>
            <a:r>
              <a:rPr lang="en-US" sz="1200" kern="1200" dirty="0">
                <a:solidFill>
                  <a:schemeClr val="tx1"/>
                </a:solidFill>
                <a:effectLst/>
                <a:latin typeface="+mn-lt"/>
                <a:ea typeface="+mn-ea"/>
                <a:cs typeface="+mn-cs"/>
              </a:rPr>
              <a:t>The Valuegenesis study. 10,641 Adventist students in Adventist schools and 457 Adventist students in non-Adventist schools were studied. Non-Adventist students in Adventist schools and Adventist students in public schools were excluded from most analyses reported in this paper.  For this paper, Thayer studied two sub-samples from the Valuegenesis study: 2,267 12-grade Adventist students in Adventist schools and 683 of these students who reported that they had a good home, religious parents, a good church, and a good school.</a:t>
            </a:r>
          </a:p>
          <a:p>
            <a:r>
              <a:rPr lang="en-US" sz="1200" kern="1200" dirty="0">
                <a:solidFill>
                  <a:schemeClr val="tx1"/>
                </a:solidFill>
                <a:effectLst/>
                <a:latin typeface="+mn-lt"/>
                <a:ea typeface="+mn-ea"/>
                <a:cs typeface="+mn-cs"/>
              </a:rPr>
              <a:t>Procedure: 	The Valuegenesis study gathered a wealth of data related to the influence of family, school, and church on the formation of faith. Two types of comparisons were made that are related to this paper. First, Adventist students in public schools were compared to Adventist students in Adventist schools. Also Adventist students in Adventist schools with fewer years in Adventist schools were compared to those with more years in Adventist schools. Dudley authored the book on the original analysis of the Valuegenesis data and Thayer reanalyzed the data for this paper. Thayer studied two sub-samples of the complete Valuegenesis dataset to partially control for church membership and age of the student, and school, home and church characteristics. Eliminated in this analysis were students in grades 6-11, students not a member of the Adventist church, and students not in Adventist schools.</a:t>
            </a:r>
            <a:endParaRPr lang="en-US" altLang="en-US" sz="2400" dirty="0"/>
          </a:p>
          <a:p>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21</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s-ES"/>
              <a:t>Adhesión y Retención: Un análisis de los datos sobre el papel de la educación adventista</a:t>
            </a:r>
            <a:endParaRPr lang="en-US"/>
          </a:p>
        </p:txBody>
      </p:sp>
    </p:spTree>
    <p:extLst>
      <p:ext uri="{BB962C8B-B14F-4D97-AF65-F5344CB8AC3E}">
        <p14:creationId xmlns:p14="http://schemas.microsoft.com/office/powerpoint/2010/main" val="42890513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Dudley and </a:t>
            </a:r>
            <a:r>
              <a:rPr lang="en-US" dirty="0" err="1"/>
              <a:t>Kangas</a:t>
            </a:r>
            <a:r>
              <a:rPr lang="en-US" dirty="0"/>
              <a:t> (1990) reported on results for years 1 and 2, Dudley (2000) reported on all 10 years, and Thayer (2008) reanalyzed data for all 10 years.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 =783</a:t>
            </a:r>
            <a:r>
              <a:rPr lang="en-US" baseline="0" dirty="0"/>
              <a:t> in year 10. </a:t>
            </a:r>
            <a:r>
              <a:rPr lang="en-US" dirty="0"/>
              <a:t>Thayer (2008c) checked the characteristics of the 1,526 subjects from whom data was collected in year one with the 769 subjects who responded in year 10. He found that on two religious characteristics, the groups were relatively similar, indicating that the subjects who dropped out of the study were not noticeably different in these initial characteristics. The percentage of subjects who attended church weekly in year one was 88% for the complete year one sample and 90% for the year ten sample. The percentage of subjects who said they intended to remain an active Adventist at age 40 in year one was 56% for the complete year one sample and 62% for the year ten sample. The ten-year sample was almost identical in beginning characteristics on these two items.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34% of youth in Adventist schools in year 5 scored high on the Thayer Faith Maturity Scale compared to 20% of those in public schools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reanalysis of the Youth Retention Study (Thayer, 2008c) found a positive relationship between attendance at an Adventist academy and personal Bible study (years 6 and 10).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Dudley, R. L. (1999). Understanding the spiritual development and the faith experience of college and university students on Christian campuses. Journal of Research on Christian Education, 8(1), 5-28. In 1987, the Seventh-day Adventist Church in the Unites States and Canada began a ten-year study of youth retention and dropout. The aim of the project was to select a group of middle-teenagers who were already members of the church and to survey them each year for ten years in order to determine what factors were related to staying or leaving the church. This article explores data to understand how faith develops and matures among young people of college and university age, including a look at those attending Adventist Christian colleges and universities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24</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s-ES"/>
              <a:t>Adhesión y Retención: Un análisis de los datos sobre el papel de la educación adventista</a:t>
            </a:r>
            <a:endParaRPr lang="en-US"/>
          </a:p>
        </p:txBody>
      </p:sp>
    </p:spTree>
    <p:extLst>
      <p:ext uri="{BB962C8B-B14F-4D97-AF65-F5344CB8AC3E}">
        <p14:creationId xmlns:p14="http://schemas.microsoft.com/office/powerpoint/2010/main" val="13086894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Kenneth James Epperson. (1990). “The relationship of Seventh-day Adventist school attendance to Seventh-day Adventist church membership in the Southern Union Conference." EdD dissertation, Loma Linda University.</a:t>
            </a:r>
            <a:endParaRPr lang="en-US" altLang="en-US" dirty="0"/>
          </a:p>
          <a:p>
            <a:r>
              <a:rPr lang="en-US" altLang="en-US" dirty="0"/>
              <a:t>No Adventist education:  58% stayed in the church;</a:t>
            </a:r>
            <a:r>
              <a:rPr lang="en-US" altLang="en-US" baseline="0" dirty="0"/>
              <a:t> </a:t>
            </a:r>
            <a:r>
              <a:rPr lang="en-US" altLang="en-US" dirty="0"/>
              <a:t>Some Adventist education:  79% stayed in the church</a:t>
            </a:r>
          </a:p>
          <a:p>
            <a:r>
              <a:rPr lang="en-US" altLang="en-US" dirty="0"/>
              <a:t>Rock JAE articles say 89% vs. 53%</a:t>
            </a:r>
          </a:p>
          <a:p>
            <a:r>
              <a:rPr lang="en-US" altLang="en-US" dirty="0"/>
              <a:t>Sample: 300 family units were randomly selected from the Southern Union and 210 families responded. N = 844</a:t>
            </a:r>
          </a:p>
          <a:p>
            <a:r>
              <a:rPr lang="en-US" altLang="en-US" dirty="0"/>
              <a:t>Procedure:  Compared Adventist youth with no Adventist education and those with some Adventist education on whether they stayed in the church.</a:t>
            </a:r>
          </a:p>
        </p:txBody>
      </p:sp>
      <p:sp>
        <p:nvSpPr>
          <p:cNvPr id="4" name="Slide Number Placeholder 3"/>
          <p:cNvSpPr>
            <a:spLocks noGrp="1"/>
          </p:cNvSpPr>
          <p:nvPr>
            <p:ph type="sldNum" sz="quarter" idx="10"/>
          </p:nvPr>
        </p:nvSpPr>
        <p:spPr/>
        <p:txBody>
          <a:bodyPr/>
          <a:lstStyle/>
          <a:p>
            <a:pPr>
              <a:defRPr/>
            </a:pPr>
            <a:fld id="{635CA3A8-782D-4A80-92F6-5DDE04B9395D}" type="slidenum">
              <a:rPr lang="en-US" smtClean="0"/>
              <a:pPr>
                <a:defRPr/>
              </a:pPr>
              <a:t>25</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s-ES"/>
              <a:t>Adhesión y Retención: Un análisis de los datos sobre el papel de la educación adventista</a:t>
            </a:r>
            <a:endParaRPr lang="en-US"/>
          </a:p>
        </p:txBody>
      </p:sp>
    </p:spTree>
    <p:extLst>
      <p:ext uri="{BB962C8B-B14F-4D97-AF65-F5344CB8AC3E}">
        <p14:creationId xmlns:p14="http://schemas.microsoft.com/office/powerpoint/2010/main" val="30334733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Robert W. Rice. (1990). "A survey of the relationship between attending Seventh-day Adventist academies 9-12 and subsequent commitment to the Seventh-day Adventist Church," PhD dissertation, University of Denver.</a:t>
            </a:r>
          </a:p>
          <a:p>
            <a:r>
              <a:rPr lang="en-US" altLang="en-US" dirty="0"/>
              <a:t>13-year longitudinal study</a:t>
            </a:r>
          </a:p>
          <a:p>
            <a:r>
              <a:rPr lang="en-US" altLang="en-US" dirty="0"/>
              <a:t>Public high school graduates:  37% stayed in the church;</a:t>
            </a:r>
            <a:r>
              <a:rPr lang="en-US" altLang="en-US" baseline="0" dirty="0"/>
              <a:t> </a:t>
            </a:r>
            <a:r>
              <a:rPr lang="en-US" altLang="en-US" dirty="0"/>
              <a:t>SDA academy graduates:  77% stayed in the church</a:t>
            </a:r>
          </a:p>
          <a:p>
            <a:r>
              <a:rPr lang="en-US" altLang="en-US" dirty="0"/>
              <a:t>Sample: Adventist academy and public high school graduates from Southern California. N = 264.</a:t>
            </a:r>
          </a:p>
          <a:p>
            <a:r>
              <a:rPr lang="en-US" altLang="en-US" dirty="0"/>
              <a:t>Procedure: The class of 1976 was studied 13 years later. Compared Adventist public high school graduates and Adventist academy graduates on whether they stayed in the church.</a:t>
            </a:r>
          </a:p>
          <a:p>
            <a:r>
              <a:rPr lang="en-US" altLang="en-US" dirty="0"/>
              <a:t>Rice study utilized two California groups of 1976 graduates:</a:t>
            </a:r>
            <a:r>
              <a:rPr lang="en-US" altLang="en-US" baseline="0" dirty="0"/>
              <a:t> a public school group and an academy group</a:t>
            </a:r>
            <a:endParaRPr lang="en-US" altLang="en-US" dirty="0"/>
          </a:p>
        </p:txBody>
      </p:sp>
      <p:sp>
        <p:nvSpPr>
          <p:cNvPr id="4" name="Slide Number Placeholder 3"/>
          <p:cNvSpPr>
            <a:spLocks noGrp="1"/>
          </p:cNvSpPr>
          <p:nvPr>
            <p:ph type="sldNum" sz="quarter" idx="10"/>
          </p:nvPr>
        </p:nvSpPr>
        <p:spPr/>
        <p:txBody>
          <a:bodyPr/>
          <a:lstStyle/>
          <a:p>
            <a:pPr>
              <a:defRPr/>
            </a:pPr>
            <a:fld id="{635CA3A8-782D-4A80-92F6-5DDE04B9395D}" type="slidenum">
              <a:rPr lang="en-US" smtClean="0"/>
              <a:pPr>
                <a:defRPr/>
              </a:pPr>
              <a:t>26</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s-ES"/>
              <a:t>Adhesión y Retención: Un análisis de los datos sobre el papel de la educación adventista</a:t>
            </a:r>
            <a:endParaRPr lang="en-US"/>
          </a:p>
        </p:txBody>
      </p:sp>
    </p:spTree>
    <p:extLst>
      <p:ext uri="{BB962C8B-B14F-4D97-AF65-F5344CB8AC3E}">
        <p14:creationId xmlns:p14="http://schemas.microsoft.com/office/powerpoint/2010/main" val="40264300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Robert Rice – 1990; 13-year longitudinal study</a:t>
            </a:r>
          </a:p>
          <a:p>
            <a:r>
              <a:rPr lang="en-US" dirty="0"/>
              <a:t>Three studies examined the relationship between paying tithe and Adventist schooling. Data from Valuegenesis (Dudley, 1992) showed a positive relationship between Adventist schooling and paying tithe. Rice found that 50% of graduates from an Adventist academy pay tithe compared to 26% of graduates from a non-Adventist high school. The reanalysis of the Youth Retention Study (Thayer, 2008c) showed a positive relationship between attending an Adventist academy and paying tithe (year 6).</a:t>
            </a:r>
          </a:p>
          <a:p>
            <a:r>
              <a:rPr lang="en-US" altLang="en-US" dirty="0"/>
              <a:t>Procedure: The class of 1976 was studied 13 years later. Compared Adventist public high school graduates and Adventist academy graduates on whether they stayed in the church.</a:t>
            </a:r>
          </a:p>
        </p:txBody>
      </p:sp>
      <p:sp>
        <p:nvSpPr>
          <p:cNvPr id="4" name="Slide Number Placeholder 3"/>
          <p:cNvSpPr>
            <a:spLocks noGrp="1"/>
          </p:cNvSpPr>
          <p:nvPr>
            <p:ph type="sldNum" sz="quarter" idx="10"/>
          </p:nvPr>
        </p:nvSpPr>
        <p:spPr/>
        <p:txBody>
          <a:bodyPr/>
          <a:lstStyle/>
          <a:p>
            <a:pPr>
              <a:defRPr/>
            </a:pPr>
            <a:fld id="{635CA3A8-782D-4A80-92F6-5DDE04B9395D}" type="slidenum">
              <a:rPr lang="en-US" smtClean="0"/>
              <a:pPr>
                <a:defRPr/>
              </a:pPr>
              <a:t>27</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s-ES"/>
              <a:t>Adhesión y Retención: Un análisis de los datos sobre el papel de la educación adventista</a:t>
            </a:r>
            <a:endParaRPr lang="en-US"/>
          </a:p>
        </p:txBody>
      </p:sp>
    </p:spTree>
    <p:extLst>
      <p:ext uri="{BB962C8B-B14F-4D97-AF65-F5344CB8AC3E}">
        <p14:creationId xmlns:p14="http://schemas.microsoft.com/office/powerpoint/2010/main" val="29814517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Robert Rice – 1990; 13-year longitudinal study</a:t>
            </a:r>
          </a:p>
          <a:p>
            <a:r>
              <a:rPr lang="en-US" dirty="0"/>
              <a:t>Found that 78% of graduates from an Adventist academy were married to an Adventist compared to 27% of graduates from a non-Adventist high school.</a:t>
            </a:r>
          </a:p>
          <a:p>
            <a:r>
              <a:rPr lang="en-US" altLang="en-US" dirty="0"/>
              <a:t>Sample: Adventist academy and public high school graduates from Southern California. N = 264.</a:t>
            </a:r>
          </a:p>
          <a:p>
            <a:r>
              <a:rPr lang="en-US" altLang="en-US" dirty="0"/>
              <a:t>Procedure: The class of 1976 was studied 13 years later. Compared Adventist public high school graduates and Adventist academy graduates on whether they stayed in the church.</a:t>
            </a:r>
          </a:p>
        </p:txBody>
      </p:sp>
      <p:sp>
        <p:nvSpPr>
          <p:cNvPr id="4" name="Slide Number Placeholder 3"/>
          <p:cNvSpPr>
            <a:spLocks noGrp="1"/>
          </p:cNvSpPr>
          <p:nvPr>
            <p:ph type="sldNum" sz="quarter" idx="10"/>
          </p:nvPr>
        </p:nvSpPr>
        <p:spPr/>
        <p:txBody>
          <a:bodyPr/>
          <a:lstStyle/>
          <a:p>
            <a:pPr>
              <a:defRPr/>
            </a:pPr>
            <a:fld id="{635CA3A8-782D-4A80-92F6-5DDE04B9395D}" type="slidenum">
              <a:rPr lang="en-US" smtClean="0"/>
              <a:pPr>
                <a:defRPr/>
              </a:pPr>
              <a:t>28</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s-ES"/>
              <a:t>Adhesión y Retención: Un análisis de los datos sobre el papel de la educación adventista</a:t>
            </a:r>
            <a:endParaRPr lang="en-US"/>
          </a:p>
        </p:txBody>
      </p:sp>
    </p:spTree>
    <p:extLst>
      <p:ext uri="{BB962C8B-B14F-4D97-AF65-F5344CB8AC3E}">
        <p14:creationId xmlns:p14="http://schemas.microsoft.com/office/powerpoint/2010/main" val="9693842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t>Note: Those who joined but then left represent 17.6%, 17.2%, and 1.8% respectively of those who joined</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noProof="0" dirty="0">
                <a:latin typeface="FrizQuadrata BT" pitchFamily="34" charset="0"/>
              </a:rPr>
              <a:t>Rock JAE article says 98% vs. 51% (but</a:t>
            </a:r>
            <a:r>
              <a:rPr lang="en-US" sz="1200" baseline="0" noProof="0" dirty="0">
                <a:latin typeface="FrizQuadrata BT" pitchFamily="34" charset="0"/>
              </a:rPr>
              <a:t> could be combining groups 1 &amp; 2)</a:t>
            </a:r>
          </a:p>
          <a:p>
            <a:pPr marL="0" marR="0" indent="0" algn="l" defTabSz="914400" rtl="0" eaLnBrk="0" fontAlgn="base" latinLnBrk="0" hangingPunct="0">
              <a:lnSpc>
                <a:spcPct val="100000"/>
              </a:lnSpc>
              <a:spcBef>
                <a:spcPct val="30000"/>
              </a:spcBef>
              <a:spcAft>
                <a:spcPct val="0"/>
              </a:spcAft>
              <a:buClrTx/>
              <a:buSzTx/>
              <a:buFontTx/>
              <a:buNone/>
              <a:tabLst/>
              <a:defRPr/>
            </a:pPr>
            <a:r>
              <a:rPr lang="es-MX" sz="1200" dirty="0">
                <a:latin typeface="FrizQuadrata BT" pitchFamily="34" charset="0"/>
              </a:rPr>
              <a:t>Warren </a:t>
            </a:r>
            <a:r>
              <a:rPr lang="es-MX" sz="1200" dirty="0" err="1">
                <a:latin typeface="FrizQuadrata BT" pitchFamily="34" charset="0"/>
              </a:rPr>
              <a:t>Earl</a:t>
            </a:r>
            <a:r>
              <a:rPr lang="es-MX" sz="1200" dirty="0">
                <a:latin typeface="FrizQuadrata BT" pitchFamily="34" charset="0"/>
              </a:rPr>
              <a:t> Minder.</a:t>
            </a:r>
            <a:r>
              <a:rPr lang="es-MX" sz="1200" baseline="0" dirty="0">
                <a:latin typeface="FrizQuadrata BT" pitchFamily="34" charset="0"/>
              </a:rPr>
              <a:t> (1985). </a:t>
            </a:r>
            <a:r>
              <a:rPr lang="en-US" sz="1200" b="0" i="1" kern="1200" dirty="0">
                <a:solidFill>
                  <a:schemeClr val="tx1"/>
                </a:solidFill>
                <a:effectLst/>
                <a:latin typeface="+mn-lt"/>
                <a:ea typeface="+mn-ea"/>
                <a:cs typeface="+mn-cs"/>
              </a:rPr>
              <a:t>A study of the relationship between church sponsored K-12 education and church membership in the Seventh-day Adventist Church. </a:t>
            </a:r>
            <a:r>
              <a:rPr lang="en-US" sz="1200" b="0" i="0" kern="1200" dirty="0" err="1">
                <a:solidFill>
                  <a:schemeClr val="tx1"/>
                </a:solidFill>
                <a:effectLst/>
                <a:latin typeface="+mn-lt"/>
                <a:ea typeface="+mn-ea"/>
                <a:cs typeface="+mn-cs"/>
              </a:rPr>
              <a:t>Ed.D</a:t>
            </a:r>
            <a:r>
              <a:rPr lang="en-US" sz="1200" b="0" i="0" kern="1200" dirty="0">
                <a:solidFill>
                  <a:schemeClr val="tx1"/>
                </a:solidFill>
                <a:effectLst/>
                <a:latin typeface="+mn-lt"/>
                <a:ea typeface="+mn-ea"/>
                <a:cs typeface="+mn-cs"/>
              </a:rPr>
              <a:t>. dissertation, Western Michigan University.</a:t>
            </a:r>
          </a:p>
          <a:p>
            <a:r>
              <a:rPr lang="en-US" sz="1200" kern="1200" dirty="0">
                <a:solidFill>
                  <a:schemeClr val="tx1"/>
                </a:solidFill>
                <a:effectLst/>
                <a:latin typeface="+mn-lt"/>
                <a:ea typeface="+mn-ea"/>
                <a:cs typeface="+mn-cs"/>
              </a:rPr>
              <a:t>Sample: 400 family units were randomly selected from the Lake Union and 287 families responded. N = 993.</a:t>
            </a:r>
          </a:p>
          <a:p>
            <a:r>
              <a:rPr lang="en-US" sz="1200" kern="1200" dirty="0">
                <a:solidFill>
                  <a:schemeClr val="tx1"/>
                </a:solidFill>
                <a:effectLst/>
                <a:latin typeface="+mn-lt"/>
                <a:ea typeface="+mn-ea"/>
                <a:cs typeface="+mn-cs"/>
              </a:rPr>
              <a:t>Procedure: Compared Adventist youth with no Adventist education, some Adventist education, and those with only Adventist education on whether they joined and stayed in the Adventist church.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Thayer states: </a:t>
            </a:r>
            <a:r>
              <a:rPr lang="en-US" dirty="0"/>
              <a:t>Minder (1985) found that close to 100% of those with all Adventist education joined the church compared to slightly less than 70% of those with no Adventist education. Of those with all Adventist education, 98% joined and stayed in the church, compared to 79% of those with some Adventist education and 51% of those with no Adventist education. </a:t>
            </a:r>
            <a:endParaRPr lang="es-MX" sz="1200" dirty="0">
              <a:latin typeface="FrizQuadrata BT"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635CA3A8-782D-4A80-92F6-5DDE04B9395D}" type="slidenum">
              <a:rPr lang="en-US" smtClean="0"/>
              <a:pPr>
                <a:defRPr/>
              </a:pPr>
              <a:t>29</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s-ES"/>
              <a:t>Adhesión y Retención: Un análisis de los datos sobre el papel de la educación adventista</a:t>
            </a:r>
            <a:endParaRPr lang="en-US"/>
          </a:p>
        </p:txBody>
      </p:sp>
    </p:spTree>
    <p:extLst>
      <p:ext uri="{BB962C8B-B14F-4D97-AF65-F5344CB8AC3E}">
        <p14:creationId xmlns:p14="http://schemas.microsoft.com/office/powerpoint/2010/main" val="17199191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Paul Richardson, 2013, “Survey of Former &amp; Inactive Adventist Church Members,” </a:t>
            </a:r>
            <a:r>
              <a:rPr lang="en-US" dirty="0" err="1"/>
              <a:t>ASTR</a:t>
            </a:r>
            <a:r>
              <a:rPr lang="en-US" dirty="0"/>
              <a:t> Publication produced by the Center for Creative Ministry, p. 13. [global study on Retention, it was qualitative, n=925]</a:t>
            </a:r>
          </a:p>
          <a:p>
            <a:r>
              <a:rPr lang="en-US" dirty="0"/>
              <a:t>In the survey of lapsed and ex-Adventists, 17% had attended Adventist schools (About six percent had attended an Adventist primary or elementary school at some point in their life. About seven percent had attended an Adventist secondary school and eight percent had attended an Adventist college or university), while 83% reported </a:t>
            </a:r>
            <a:r>
              <a:rPr lang="en-US" i="1" dirty="0"/>
              <a:t>no</a:t>
            </a:r>
            <a:r>
              <a:rPr lang="en-US" dirty="0"/>
              <a:t> experience of Adventist education, but the equivalent figure for all church–members is 56%; thus, there is clear evidence that those who have not gone through denominational education are disproportionately more likely to become inactive or leave.</a:t>
            </a:r>
          </a:p>
          <a:p>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30</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s-ES"/>
              <a:t>Adhesión y Retención: Un análisis de los datos sobre el papel de la educación adventista</a:t>
            </a:r>
            <a:endParaRPr lang="en-US"/>
          </a:p>
        </p:txBody>
      </p:sp>
    </p:spTree>
    <p:extLst>
      <p:ext uri="{BB962C8B-B14F-4D97-AF65-F5344CB8AC3E}">
        <p14:creationId xmlns:p14="http://schemas.microsoft.com/office/powerpoint/2010/main" val="41075571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Education for Ex-Members includes attendance to both SDA and Non-SDA, but these percentages were low: 7% primary, 7% secondary, and 5% tertiary. Based on data presented by D. Trim at 2016 LEAD Conference.</a:t>
            </a:r>
          </a:p>
          <a:p>
            <a:r>
              <a:rPr lang="en-US" sz="1200" kern="1200" dirty="0">
                <a:solidFill>
                  <a:schemeClr val="tx1"/>
                </a:solidFill>
                <a:effectLst/>
                <a:latin typeface="+mn-lt"/>
                <a:ea typeface="+mn-ea"/>
                <a:cs typeface="+mn-cs"/>
              </a:rPr>
              <a:t>The data for ex-members’ school attendance came from the report titled </a:t>
            </a:r>
            <a:r>
              <a:rPr lang="en-US" sz="1200" i="1" kern="1200" dirty="0">
                <a:solidFill>
                  <a:schemeClr val="tx1"/>
                </a:solidFill>
                <a:effectLst/>
                <a:latin typeface="+mn-lt"/>
                <a:ea typeface="+mn-ea"/>
                <a:cs typeface="+mn-cs"/>
              </a:rPr>
              <a:t>Leaving the Church: Why some Seventh-day Adventist members leave the church, and why some come back</a:t>
            </a:r>
            <a:r>
              <a:rPr lang="en-US" sz="1200" kern="1200" dirty="0">
                <a:solidFill>
                  <a:schemeClr val="tx1"/>
                </a:solidFill>
                <a:effectLst/>
                <a:latin typeface="+mn-lt"/>
                <a:ea typeface="+mn-ea"/>
                <a:cs typeface="+mn-cs"/>
              </a:rPr>
              <a:t> (April 14, 2014), it was conducted by </a:t>
            </a:r>
            <a:r>
              <a:rPr lang="en-US" sz="1200" kern="1200" dirty="0" err="1">
                <a:solidFill>
                  <a:schemeClr val="tx1"/>
                </a:solidFill>
                <a:effectLst/>
                <a:latin typeface="+mn-lt"/>
                <a:ea typeface="+mn-ea"/>
                <a:cs typeface="+mn-cs"/>
              </a:rPr>
              <a:t>ASTR</a:t>
            </a:r>
            <a:r>
              <a:rPr lang="en-US" sz="1200" kern="1200" dirty="0">
                <a:solidFill>
                  <a:schemeClr val="tx1"/>
                </a:solidFill>
                <a:effectLst/>
                <a:latin typeface="+mn-lt"/>
                <a:ea typeface="+mn-ea"/>
                <a:cs typeface="+mn-cs"/>
              </a:rPr>
              <a:t> in all divisions.</a:t>
            </a:r>
          </a:p>
          <a:p>
            <a:r>
              <a:rPr lang="en-US" sz="1200" kern="1200" dirty="0">
                <a:solidFill>
                  <a:schemeClr val="tx1"/>
                </a:solidFill>
                <a:effectLst/>
                <a:latin typeface="+mn-lt"/>
                <a:ea typeface="+mn-ea"/>
                <a:cs typeface="+mn-cs"/>
              </a:rPr>
              <a:t>The data for current members came from the Church Member Global Survey, conducted in 2013 in nine divisions. The question in this survey asked only about Adventist schools attendance. </a:t>
            </a:r>
            <a:endParaRPr lang="en-US" dirty="0"/>
          </a:p>
          <a:p>
            <a:r>
              <a:rPr lang="en-US" sz="1200" b="0" i="0" kern="1200" dirty="0">
                <a:solidFill>
                  <a:schemeClr val="tx1"/>
                </a:solidFill>
                <a:effectLst/>
                <a:latin typeface="+mn-lt"/>
                <a:ea typeface="+mn-ea"/>
                <a:cs typeface="+mn-cs"/>
              </a:rPr>
              <a:t>To create a cylinder chart, insert a 3D rectangle and then change the shape type after it is inserted. Double click the bars in a clustered bar chart, and select the Series menu in the panel on the right, then select Cylinder.</a:t>
            </a:r>
            <a:endParaRPr lang="en-US" dirty="0"/>
          </a:p>
          <a:p>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31</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s-ES"/>
              <a:t>Adhesión y Retención: Un análisis de los datos sobre el papel de la educación adventista</a:t>
            </a:r>
            <a:endParaRPr lang="en-US"/>
          </a:p>
        </p:txBody>
      </p:sp>
    </p:spTree>
    <p:extLst>
      <p:ext uri="{BB962C8B-B14F-4D97-AF65-F5344CB8AC3E}">
        <p14:creationId xmlns:p14="http://schemas.microsoft.com/office/powerpoint/2010/main" val="20004191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US" sz="1300" dirty="0"/>
              <a:t>shâlôm = peace, well-being, happiness, prosperity, safety, security</a:t>
            </a:r>
            <a:endParaRPr lang="en-US" dirty="0"/>
          </a:p>
        </p:txBody>
      </p:sp>
      <p:sp>
        <p:nvSpPr>
          <p:cNvPr id="4" name="Header Placeholder 3"/>
          <p:cNvSpPr>
            <a:spLocks noGrp="1"/>
          </p:cNvSpPr>
          <p:nvPr>
            <p:ph type="hdr" sz="quarter" idx="10"/>
          </p:nvPr>
        </p:nvSpPr>
        <p:spPr/>
        <p:txBody>
          <a:bodyPr/>
          <a:lstStyle/>
          <a:p>
            <a:r>
              <a:rPr lang="es-ES"/>
              <a:t>Adhesión y Retención: Un análisis de los datos sobre el papel de la educación adventista</a:t>
            </a:r>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solidFill>
                  <a:srgbClr val="000000"/>
                </a:solidFill>
              </a:rPr>
              <a:t>John Wesley Taylor V (taylorjw@gc.adventist.org)</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37</a:t>
            </a:fld>
            <a:endParaRPr lang="en-US" dirty="0"/>
          </a:p>
        </p:txBody>
      </p:sp>
    </p:spTree>
    <p:extLst>
      <p:ext uri="{BB962C8B-B14F-4D97-AF65-F5344CB8AC3E}">
        <p14:creationId xmlns:p14="http://schemas.microsoft.com/office/powerpoint/2010/main" val="3192968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Accession—persons</a:t>
            </a:r>
            <a:r>
              <a:rPr lang="en-US" baseline="0" dirty="0"/>
              <a:t> joining the Church. Adventist education has a key role to play.</a:t>
            </a:r>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3</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s-ES"/>
              <a:t>Adhesión y Retención: Un análisis de los datos sobre el papel de la educación adventista</a:t>
            </a:r>
            <a:endParaRPr lang="en-US"/>
          </a:p>
        </p:txBody>
      </p:sp>
    </p:spTree>
    <p:extLst>
      <p:ext uri="{BB962C8B-B14F-4D97-AF65-F5344CB8AC3E}">
        <p14:creationId xmlns:p14="http://schemas.microsoft.com/office/powerpoint/2010/main" val="35358700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Taught by God… through Seventh-day Adventist education.</a:t>
            </a:r>
          </a:p>
        </p:txBody>
      </p:sp>
      <p:sp>
        <p:nvSpPr>
          <p:cNvPr id="4" name="Slide Number Placeholder 3"/>
          <p:cNvSpPr>
            <a:spLocks noGrp="1"/>
          </p:cNvSpPr>
          <p:nvPr>
            <p:ph type="sldNum" sz="quarter" idx="10"/>
          </p:nvPr>
        </p:nvSpPr>
        <p:spPr/>
        <p:txBody>
          <a:bodyPr/>
          <a:lstStyle/>
          <a:p>
            <a:fld id="{413A8FC0-67A0-4E6D-8EEF-251A8DF0E339}" type="slidenum">
              <a:rPr lang="en-US" smtClean="0"/>
              <a:t>38</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s-ES"/>
              <a:t>Adhesión y Retención: Un análisis de los datos sobre el papel de la educación adventista</a:t>
            </a:r>
            <a:endParaRPr lang="en-US"/>
          </a:p>
        </p:txBody>
      </p:sp>
    </p:spTree>
    <p:extLst>
      <p:ext uri="{BB962C8B-B14F-4D97-AF65-F5344CB8AC3E}">
        <p14:creationId xmlns:p14="http://schemas.microsoft.com/office/powerpoint/2010/main" val="2070739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Adventist education is the longest and largest means of evangelism carried</a:t>
            </a:r>
            <a:r>
              <a:rPr lang="en-US" baseline="0" dirty="0"/>
              <a:t> out by the Adventist Church.</a:t>
            </a:r>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4</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s-ES"/>
              <a:t>Adhesión y Retención: Un análisis de los datos sobre el papel de la educación adventista</a:t>
            </a:r>
            <a:endParaRPr lang="en-US"/>
          </a:p>
        </p:txBody>
      </p:sp>
    </p:spTree>
    <p:extLst>
      <p:ext uri="{BB962C8B-B14F-4D97-AF65-F5344CB8AC3E}">
        <p14:creationId xmlns:p14="http://schemas.microsoft.com/office/powerpoint/2010/main" val="969161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https://norberthaupt.com/2012/04/20/school-days-around-the-world/</a:t>
            </a:r>
          </a:p>
          <a:p>
            <a:r>
              <a:rPr lang="en-US" dirty="0"/>
              <a:t>http://elearninginfographics.com/school-days-around-world-infographic/</a:t>
            </a:r>
          </a:p>
          <a:p>
            <a:r>
              <a:rPr lang="en-US" dirty="0"/>
              <a:t>China holds both highest</a:t>
            </a:r>
            <a:r>
              <a:rPr lang="en-US" baseline="0" dirty="0"/>
              <a:t> hours/day and highest days/year (9 &amp; 260 respectively)</a:t>
            </a:r>
            <a:endParaRPr lang="en-US" dirty="0"/>
          </a:p>
          <a:p>
            <a:r>
              <a:rPr lang="en-US" dirty="0"/>
              <a:t>Total hours: 15,200 (Finland) to 37,400 (China)</a:t>
            </a:r>
          </a:p>
          <a:p>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5</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s-ES"/>
              <a:t>Adhesión y Retención: Un análisis de los datos sobre el papel de la educación adventista</a:t>
            </a:r>
            <a:endParaRPr lang="en-US"/>
          </a:p>
        </p:txBody>
      </p:sp>
    </p:spTree>
    <p:extLst>
      <p:ext uri="{BB962C8B-B14F-4D97-AF65-F5344CB8AC3E}">
        <p14:creationId xmlns:p14="http://schemas.microsoft.com/office/powerpoint/2010/main" val="1947433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Schools = evangelistic</a:t>
            </a:r>
            <a:r>
              <a:rPr lang="en-US" baseline="0" dirty="0"/>
              <a:t> sites; teachers = evangelists; students = attendees</a:t>
            </a:r>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6</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s-ES"/>
              <a:t>Adhesión y Retención: Un análisis de los datos sobre el papel de la educación adventista</a:t>
            </a:r>
            <a:endParaRPr lang="en-US"/>
          </a:p>
        </p:txBody>
      </p:sp>
    </p:spTree>
    <p:extLst>
      <p:ext uri="{BB962C8B-B14F-4D97-AF65-F5344CB8AC3E}">
        <p14:creationId xmlns:p14="http://schemas.microsoft.com/office/powerpoint/2010/main" val="3084441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Adventist education is the longest and largest means of evangelism carried</a:t>
            </a:r>
            <a:r>
              <a:rPr lang="en-US" baseline="0" dirty="0"/>
              <a:t> out by the Adventist Church.</a:t>
            </a:r>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7</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s-ES"/>
              <a:t>Adhesión y Retención: Un análisis de los datos sobre el papel de la educación adventista</a:t>
            </a:r>
            <a:endParaRPr lang="en-US"/>
          </a:p>
        </p:txBody>
      </p:sp>
    </p:spTree>
    <p:extLst>
      <p:ext uri="{BB962C8B-B14F-4D97-AF65-F5344CB8AC3E}">
        <p14:creationId xmlns:p14="http://schemas.microsoft.com/office/powerpoint/2010/main" val="71890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Baptisms of students during the school year.</a:t>
            </a:r>
          </a:p>
          <a:p>
            <a:r>
              <a:rPr lang="en-US" dirty="0"/>
              <a:t>Note: Report</a:t>
            </a:r>
            <a:r>
              <a:rPr lang="en-US" baseline="0" dirty="0"/>
              <a:t> figures for 2013 is </a:t>
            </a:r>
            <a:r>
              <a:rPr lang="en-US" sz="1200" noProof="0" dirty="0"/>
              <a:t>31,824. Given that a number of fields did not report that year in the switch from paper to electronic reporting, the figure appearing in</a:t>
            </a:r>
            <a:r>
              <a:rPr lang="en-US" sz="1200" baseline="0" noProof="0" dirty="0"/>
              <a:t> the table is extrapolated based on trend.</a:t>
            </a:r>
            <a:endParaRPr lang="en-US" dirty="0"/>
          </a:p>
        </p:txBody>
      </p:sp>
      <p:sp>
        <p:nvSpPr>
          <p:cNvPr id="4" name="Slide Number Placeholder 3"/>
          <p:cNvSpPr>
            <a:spLocks noGrp="1"/>
          </p:cNvSpPr>
          <p:nvPr>
            <p:ph type="sldNum" sz="quarter" idx="10"/>
          </p:nvPr>
        </p:nvSpPr>
        <p:spPr/>
        <p:txBody>
          <a:bodyPr/>
          <a:lstStyle/>
          <a:p>
            <a:fld id="{413A8FC0-67A0-4E6D-8EEF-251A8DF0E339}" type="slidenum">
              <a:rPr lang="en-US" smtClean="0"/>
              <a:t>8</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s-ES"/>
              <a:t>Adhesión y Retención: Un análisis de los datos sobre el papel de la educación adventista</a:t>
            </a:r>
            <a:endParaRPr lang="en-US"/>
          </a:p>
        </p:txBody>
      </p:sp>
    </p:spTree>
    <p:extLst>
      <p:ext uri="{BB962C8B-B14F-4D97-AF65-F5344CB8AC3E}">
        <p14:creationId xmlns:p14="http://schemas.microsoft.com/office/powerpoint/2010/main" val="4090266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Jim Epperson – 1990</a:t>
            </a:r>
          </a:p>
          <a:p>
            <a:r>
              <a:rPr lang="en-US" altLang="en-US" dirty="0"/>
              <a:t>No Adventist education:  58% stayed in the church;</a:t>
            </a:r>
            <a:r>
              <a:rPr lang="en-US" altLang="en-US" baseline="0" dirty="0"/>
              <a:t> </a:t>
            </a:r>
            <a:r>
              <a:rPr lang="en-US" altLang="en-US" dirty="0"/>
              <a:t>Some Adventist education:  79% stayed in the church</a:t>
            </a:r>
          </a:p>
          <a:p>
            <a:r>
              <a:rPr lang="en-US" altLang="en-US" dirty="0"/>
              <a:t>Sample: 300 family units were randomly selected from the Southern Union and 210 families responded. N = 844</a:t>
            </a:r>
          </a:p>
          <a:p>
            <a:r>
              <a:rPr lang="en-US" altLang="en-US" dirty="0"/>
              <a:t>Procedure:  Compared Adventist youth with no Adventist education and those with some Adventist education on whether they stayed in the church.</a:t>
            </a:r>
          </a:p>
        </p:txBody>
      </p:sp>
      <p:sp>
        <p:nvSpPr>
          <p:cNvPr id="4" name="Slide Number Placeholder 3"/>
          <p:cNvSpPr>
            <a:spLocks noGrp="1"/>
          </p:cNvSpPr>
          <p:nvPr>
            <p:ph type="sldNum" sz="quarter" idx="10"/>
          </p:nvPr>
        </p:nvSpPr>
        <p:spPr/>
        <p:txBody>
          <a:bodyPr/>
          <a:lstStyle/>
          <a:p>
            <a:pPr>
              <a:defRPr/>
            </a:pPr>
            <a:fld id="{635CA3A8-782D-4A80-92F6-5DDE04B9395D}" type="slidenum">
              <a:rPr lang="en-US" smtClean="0"/>
              <a:pPr>
                <a:defRPr/>
              </a:pPr>
              <a:t>9</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John Wesley Taylor V (taylorjw@gc.adventist.org)</a:t>
            </a:r>
          </a:p>
        </p:txBody>
      </p:sp>
      <p:sp>
        <p:nvSpPr>
          <p:cNvPr id="7" name="Header Placeholder 6"/>
          <p:cNvSpPr>
            <a:spLocks noGrp="1"/>
          </p:cNvSpPr>
          <p:nvPr>
            <p:ph type="hdr" sz="quarter" idx="13"/>
          </p:nvPr>
        </p:nvSpPr>
        <p:spPr/>
        <p:txBody>
          <a:bodyPr/>
          <a:lstStyle/>
          <a:p>
            <a:r>
              <a:rPr lang="es-ES"/>
              <a:t>Adhesión y Retención: Un análisis de los datos sobre el papel de la educación adventista</a:t>
            </a:r>
            <a:endParaRPr lang="en-US"/>
          </a:p>
        </p:txBody>
      </p:sp>
    </p:spTree>
    <p:extLst>
      <p:ext uri="{BB962C8B-B14F-4D97-AF65-F5344CB8AC3E}">
        <p14:creationId xmlns:p14="http://schemas.microsoft.com/office/powerpoint/2010/main" val="1952229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bIns="0" anchor="b">
            <a:noAutofit/>
          </a:bodyPr>
          <a:lstStyle>
            <a:lvl1pPr>
              <a:lnSpc>
                <a:spcPct val="90000"/>
              </a:lnSpc>
              <a:defRPr sz="7200" cap="all" baseline="0"/>
            </a:lvl1pPr>
          </a:lstStyle>
          <a:p>
            <a:r>
              <a:rPr lang="en-US" dirty="0"/>
              <a:t>Click to edit Master title style</a:t>
            </a:r>
          </a:p>
        </p:txBody>
      </p:sp>
      <p:sp>
        <p:nvSpPr>
          <p:cNvPr id="3" name="Subtitle 2"/>
          <p:cNvSpPr>
            <a:spLocks noGrp="1"/>
          </p:cNvSpPr>
          <p:nvPr>
            <p:ph type="subTitle" idx="1"/>
          </p:nvPr>
        </p:nvSpPr>
        <p:spPr>
          <a:xfrm>
            <a:off x="685800" y="3505200"/>
            <a:ext cx="6400800" cy="1752600"/>
          </a:xfrm>
        </p:spPr>
        <p:txBody>
          <a:bodyPr tIns="91440">
            <a:normAutofit/>
          </a:bodyPr>
          <a:lstStyle>
            <a:lvl1pPr marL="0" indent="0" algn="l">
              <a:lnSpc>
                <a:spcPct val="90000"/>
              </a:lnSpc>
              <a:spcBef>
                <a:spcPts val="0"/>
              </a:spcBef>
              <a:buNone/>
              <a:defRPr sz="4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8A432C8-69A7-458B-9684-2BFA64B31948}" type="datetime2">
              <a:rPr lang="en-US" smtClean="0"/>
              <a:t>Tuesday, September 17,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Tuesday, September 17,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Tuesday, September 17,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85800"/>
            <a:ext cx="7239000" cy="2742697"/>
          </a:xfrm>
        </p:spPr>
        <p:txBody>
          <a:bodyPr>
            <a:noAutofit/>
          </a:bodyPr>
          <a:lstStyle>
            <a:lvl1pPr>
              <a:lnSpc>
                <a:spcPct val="9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2285999" y="4038600"/>
            <a:ext cx="5867401" cy="1522410"/>
          </a:xfrm>
        </p:spPr>
        <p:txBody>
          <a:bodyPr>
            <a:noAutofit/>
          </a:bodyPr>
          <a:lstStyle>
            <a:lvl1pPr marL="0" indent="0" algn="l">
              <a:lnSpc>
                <a:spcPct val="90000"/>
              </a:lnSpc>
              <a:spcBef>
                <a:spcPts val="0"/>
              </a:spcBef>
              <a:buNone/>
              <a:defRPr sz="4800">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051008762"/>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649805"/>
            <a:ext cx="5486401"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828800" y="4344990"/>
            <a:ext cx="5486401"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1828800" y="2355850"/>
            <a:ext cx="5486401"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
        <p:nvSpPr>
          <p:cNvPr id="6" name="Text Placeholder 5"/>
          <p:cNvSpPr>
            <a:spLocks noGrp="1"/>
          </p:cNvSpPr>
          <p:nvPr>
            <p:ph type="body" sz="quarter" idx="11"/>
          </p:nvPr>
        </p:nvSpPr>
        <p:spPr>
          <a:xfrm>
            <a:off x="1828799" y="5334000"/>
            <a:ext cx="5486402" cy="83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5968624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1828800" y="1676400"/>
            <a:ext cx="54864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28020629"/>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828800" y="1676400"/>
            <a:ext cx="54864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34648743"/>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72030299"/>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2"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1169118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90800998"/>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086459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t>Tuesday, September 17,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7741744"/>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01083715"/>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1" y="6238877"/>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131318369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5400" b="0" cap="all"/>
            </a:lvl1pPr>
          </a:lstStyle>
          <a:p>
            <a:r>
              <a:rPr lang="en-US" dirty="0"/>
              <a:t>Click to edit Master title style</a:t>
            </a:r>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3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Tuesday, September 17,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Tuesday, September 17,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Tuesday, September 17, 2019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Tuesday, September 17, 2019</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Tuesday, September 17, 2019</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Tuesday, September 17,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Tuesday, September 17,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4.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4504" y="75399"/>
            <a:ext cx="9144000" cy="36576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Tuesday, September 17, 2019</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54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706804"/>
            <a:ext cx="7620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62000" y="1676399"/>
            <a:ext cx="7620000" cy="4572001"/>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60808808"/>
      </p:ext>
    </p:extLst>
  </p:cSld>
  <p:clrMap bg1="dk1" tx1="lt1" bg2="dk2" tx2="lt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6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5"/>
        </a:buBlip>
        <a:defRPr sz="28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MX" dirty="0"/>
              <a:t>Adhesión Y</a:t>
            </a:r>
            <a:br>
              <a:rPr lang="es-MX" dirty="0"/>
            </a:br>
            <a:r>
              <a:rPr lang="es-MX" spc="150" dirty="0"/>
              <a:t>Retención</a:t>
            </a:r>
          </a:p>
        </p:txBody>
      </p:sp>
      <p:sp>
        <p:nvSpPr>
          <p:cNvPr id="3" name="Subtitle 2"/>
          <p:cNvSpPr>
            <a:spLocks noGrp="1"/>
          </p:cNvSpPr>
          <p:nvPr>
            <p:ph type="subTitle" idx="1"/>
          </p:nvPr>
        </p:nvSpPr>
        <p:spPr>
          <a:xfrm>
            <a:off x="685800" y="3505199"/>
            <a:ext cx="7626928" cy="2020839"/>
          </a:xfrm>
        </p:spPr>
        <p:txBody>
          <a:bodyPr>
            <a:normAutofit/>
          </a:bodyPr>
          <a:lstStyle/>
          <a:p>
            <a:r>
              <a:rPr lang="es-MX" dirty="0"/>
              <a:t>Un análisis de los datos sobre el papel de la educación adventista</a:t>
            </a:r>
          </a:p>
        </p:txBody>
      </p:sp>
      <p:sp>
        <p:nvSpPr>
          <p:cNvPr id="4" name="TextBox 3"/>
          <p:cNvSpPr txBox="1"/>
          <p:nvPr/>
        </p:nvSpPr>
        <p:spPr>
          <a:xfrm>
            <a:off x="5515901" y="5727739"/>
            <a:ext cx="3116826" cy="738664"/>
          </a:xfrm>
          <a:prstGeom prst="rect">
            <a:avLst/>
          </a:prstGeom>
          <a:noFill/>
        </p:spPr>
        <p:txBody>
          <a:bodyPr wrap="square" rtlCol="0">
            <a:spAutoFit/>
          </a:bodyPr>
          <a:lstStyle/>
          <a:p>
            <a:pPr algn="r"/>
            <a:r>
              <a:rPr lang="es-MX" sz="2400" dirty="0"/>
              <a:t>John Wesley Taylor V</a:t>
            </a:r>
            <a:br>
              <a:rPr lang="es-MX" sz="2400" dirty="0"/>
            </a:br>
            <a:r>
              <a:rPr lang="es-MX" dirty="0"/>
              <a:t>taylorjw@gc.adventist.org</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85164" y="579449"/>
            <a:ext cx="2549236" cy="2434551"/>
          </a:xfrm>
          <a:prstGeom prst="rect">
            <a:avLst/>
          </a:prstGeom>
        </p:spPr>
      </p:pic>
    </p:spTree>
    <p:extLst>
      <p:ext uri="{BB962C8B-B14F-4D97-AF65-F5344CB8AC3E}">
        <p14:creationId xmlns:p14="http://schemas.microsoft.com/office/powerpoint/2010/main" val="182139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503128"/>
            <a:ext cx="8763000" cy="1107996"/>
          </a:xfrm>
        </p:spPr>
        <p:txBody>
          <a:bodyPr>
            <a:normAutofit/>
          </a:bodyPr>
          <a:lstStyle/>
          <a:p>
            <a:r>
              <a:rPr lang="es-MX" sz="4800" spc="-120" dirty="0"/>
              <a:t>Adhesión y la Educación Adventista</a:t>
            </a:r>
          </a:p>
        </p:txBody>
      </p:sp>
      <p:graphicFrame>
        <p:nvGraphicFramePr>
          <p:cNvPr id="5" name="Content Placeholder 2"/>
          <p:cNvGraphicFramePr>
            <a:graphicFrameLocks/>
          </p:cNvGraphicFramePr>
          <p:nvPr>
            <p:extLst>
              <p:ext uri="{D42A27DB-BD31-4B8C-83A1-F6EECF244321}">
                <p14:modId xmlns:p14="http://schemas.microsoft.com/office/powerpoint/2010/main" val="831950227"/>
              </p:ext>
            </p:extLst>
          </p:nvPr>
        </p:nvGraphicFramePr>
        <p:xfrm>
          <a:off x="381000" y="1722328"/>
          <a:ext cx="82296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708058" y="5355660"/>
            <a:ext cx="2054942" cy="1323439"/>
          </a:xfrm>
          <a:prstGeom prst="rect">
            <a:avLst/>
          </a:prstGeom>
          <a:noFill/>
        </p:spPr>
        <p:txBody>
          <a:bodyPr wrap="square" rtlCol="0">
            <a:spAutoFit/>
          </a:bodyPr>
          <a:lstStyle/>
          <a:p>
            <a:pPr algn="r"/>
            <a:r>
              <a:rPr lang="es-MX" sz="1600" i="1" dirty="0"/>
              <a:t>W. E. Minder</a:t>
            </a:r>
          </a:p>
          <a:p>
            <a:pPr algn="r"/>
            <a:r>
              <a:rPr lang="es-MX" sz="1600" i="1" dirty="0"/>
              <a:t>Hijos de familias adventistas en </a:t>
            </a:r>
            <a:br>
              <a:rPr lang="es-MX" sz="1600" i="1" dirty="0"/>
            </a:br>
            <a:r>
              <a:rPr lang="es-MX" sz="1600" i="1" dirty="0"/>
              <a:t>la Lake Union</a:t>
            </a:r>
          </a:p>
          <a:p>
            <a:pPr algn="r"/>
            <a:r>
              <a:rPr lang="es-MX" sz="1600" i="1" dirty="0"/>
              <a:t>N=807</a:t>
            </a:r>
          </a:p>
        </p:txBody>
      </p:sp>
    </p:spTree>
    <p:extLst>
      <p:ext uri="{BB962C8B-B14F-4D97-AF65-F5344CB8AC3E}">
        <p14:creationId xmlns:p14="http://schemas.microsoft.com/office/powerpoint/2010/main" val="3672352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chart seriesIdx="0" categoryIdx="0" bldStep="ptInCategory"/>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chart seriesIdx="1" categoryIdx="0" bldStep="ptInCategory"/>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chart seriesIdx="0" categoryIdx="1" bldStep="ptInCategory"/>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chart seriesIdx="1" categoryIdx="1" bldStep="ptIn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chart seriesIdx="0" categoryIdx="2" bldStep="ptInCategory"/>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chart seriesIdx="1" categoryIdx="2" bldStep="ptInCategory"/>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Chart bld="categoryEl"/>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503128"/>
            <a:ext cx="8763000" cy="1107996"/>
          </a:xfrm>
        </p:spPr>
        <p:txBody>
          <a:bodyPr>
            <a:normAutofit/>
          </a:bodyPr>
          <a:lstStyle/>
          <a:p>
            <a:r>
              <a:rPr lang="es-MX" sz="4000" spc="0" dirty="0"/>
              <a:t>Años Promedio en la Escuela Adventista</a:t>
            </a:r>
          </a:p>
        </p:txBody>
      </p:sp>
      <p:graphicFrame>
        <p:nvGraphicFramePr>
          <p:cNvPr id="5" name="Content Placeholder 2"/>
          <p:cNvGraphicFramePr>
            <a:graphicFrameLocks/>
          </p:cNvGraphicFramePr>
          <p:nvPr>
            <p:extLst>
              <p:ext uri="{D42A27DB-BD31-4B8C-83A1-F6EECF244321}">
                <p14:modId xmlns:p14="http://schemas.microsoft.com/office/powerpoint/2010/main" val="3636233591"/>
              </p:ext>
            </p:extLst>
          </p:nvPr>
        </p:nvGraphicFramePr>
        <p:xfrm>
          <a:off x="381000" y="1396314"/>
          <a:ext cx="8229600" cy="520281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6708058" y="5355660"/>
            <a:ext cx="2054942" cy="1323439"/>
          </a:xfrm>
          <a:prstGeom prst="rect">
            <a:avLst/>
          </a:prstGeom>
          <a:noFill/>
        </p:spPr>
        <p:txBody>
          <a:bodyPr wrap="square" rtlCol="0">
            <a:spAutoFit/>
          </a:bodyPr>
          <a:lstStyle/>
          <a:p>
            <a:pPr algn="r"/>
            <a:r>
              <a:rPr lang="es-MX" sz="1600" i="1" dirty="0"/>
              <a:t>W. E. Minder</a:t>
            </a:r>
          </a:p>
          <a:p>
            <a:pPr algn="r"/>
            <a:r>
              <a:rPr lang="es-MX" sz="1600" i="1" dirty="0"/>
              <a:t>Hijos de familias adventistas en </a:t>
            </a:r>
            <a:br>
              <a:rPr lang="es-MX" sz="1600" i="1" dirty="0"/>
            </a:br>
            <a:r>
              <a:rPr lang="es-MX" sz="1600" i="1" dirty="0"/>
              <a:t>la Lake Union</a:t>
            </a:r>
          </a:p>
          <a:p>
            <a:pPr algn="r"/>
            <a:r>
              <a:rPr lang="es-MX" sz="1600" i="1" dirty="0"/>
              <a:t>N=807</a:t>
            </a:r>
          </a:p>
        </p:txBody>
      </p:sp>
    </p:spTree>
    <p:extLst>
      <p:ext uri="{BB962C8B-B14F-4D97-AF65-F5344CB8AC3E}">
        <p14:creationId xmlns:p14="http://schemas.microsoft.com/office/powerpoint/2010/main" val="2361712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chart seriesIdx="0" categoryIdx="0" bldStep="ptInCategory"/>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chart seriesIdx="0" categoryIdx="1" bldStep="ptInCategory"/>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Chart bld="categoryEl"/>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566650"/>
            <a:ext cx="8553796" cy="990600"/>
          </a:xfrm>
        </p:spPr>
        <p:txBody>
          <a:bodyPr>
            <a:normAutofit/>
          </a:bodyPr>
          <a:lstStyle/>
          <a:p>
            <a:r>
              <a:rPr lang="es-MX" spc="-150" dirty="0"/>
              <a:t>Educación Adventista es Misión</a:t>
            </a:r>
          </a:p>
        </p:txBody>
      </p:sp>
      <p:sp>
        <p:nvSpPr>
          <p:cNvPr id="4" name="Content Placeholder 3"/>
          <p:cNvSpPr>
            <a:spLocks noGrp="1"/>
          </p:cNvSpPr>
          <p:nvPr>
            <p:ph idx="1"/>
          </p:nvPr>
        </p:nvSpPr>
        <p:spPr>
          <a:xfrm>
            <a:off x="457200" y="2839454"/>
            <a:ext cx="8080186" cy="3657600"/>
          </a:xfrm>
        </p:spPr>
        <p:txBody>
          <a:bodyPr>
            <a:normAutofit fontScale="92500" lnSpcReduction="20000"/>
          </a:bodyPr>
          <a:lstStyle/>
          <a:p>
            <a:pPr marL="0" indent="0">
              <a:lnSpc>
                <a:spcPct val="110000"/>
              </a:lnSpc>
              <a:spcBef>
                <a:spcPts val="1800"/>
              </a:spcBef>
              <a:buNone/>
            </a:pPr>
            <a:r>
              <a:rPr lang="es-MX" sz="6500" b="1" dirty="0">
                <a:solidFill>
                  <a:srgbClr val="458F91"/>
                </a:solidFill>
              </a:rPr>
              <a:t>“</a:t>
            </a:r>
            <a:r>
              <a:rPr lang="es-ES" sz="6500" b="1" dirty="0">
                <a:solidFill>
                  <a:srgbClr val="458F91"/>
                </a:solidFill>
              </a:rPr>
              <a:t>La obra de </a:t>
            </a:r>
            <a:br>
              <a:rPr lang="es-ES" sz="6500" b="1" dirty="0">
                <a:solidFill>
                  <a:srgbClr val="458F91"/>
                </a:solidFill>
              </a:rPr>
            </a:br>
            <a:r>
              <a:rPr lang="es-ES" sz="6500" b="1" dirty="0">
                <a:solidFill>
                  <a:srgbClr val="D6A300"/>
                </a:solidFill>
              </a:rPr>
              <a:t>la educación</a:t>
            </a:r>
            <a:r>
              <a:rPr lang="es-ES" sz="6500" b="1" dirty="0">
                <a:solidFill>
                  <a:srgbClr val="458F91"/>
                </a:solidFill>
              </a:rPr>
              <a:t> </a:t>
            </a:r>
            <a:br>
              <a:rPr lang="es-ES" sz="6500" b="1" dirty="0">
                <a:solidFill>
                  <a:srgbClr val="458F91"/>
                </a:solidFill>
              </a:rPr>
            </a:br>
            <a:r>
              <a:rPr lang="es-ES" sz="6500" b="1" dirty="0">
                <a:solidFill>
                  <a:srgbClr val="458F91"/>
                </a:solidFill>
              </a:rPr>
              <a:t>y la de </a:t>
            </a:r>
            <a:r>
              <a:rPr lang="es-ES" sz="6500" b="1" dirty="0">
                <a:solidFill>
                  <a:srgbClr val="D6A300"/>
                </a:solidFill>
              </a:rPr>
              <a:t>la redención</a:t>
            </a:r>
            <a:r>
              <a:rPr lang="es-ES" sz="6500" b="1" dirty="0">
                <a:solidFill>
                  <a:srgbClr val="458F91"/>
                </a:solidFill>
              </a:rPr>
              <a:t>,</a:t>
            </a:r>
          </a:p>
          <a:p>
            <a:pPr marL="0" indent="0">
              <a:spcBef>
                <a:spcPts val="0"/>
              </a:spcBef>
              <a:buNone/>
            </a:pPr>
            <a:r>
              <a:rPr lang="es-ES" sz="9400" b="1" dirty="0">
                <a:solidFill>
                  <a:srgbClr val="458F91"/>
                </a:solidFill>
              </a:rPr>
              <a:t>son </a:t>
            </a:r>
            <a:r>
              <a:rPr lang="es-ES" sz="9700" b="1" dirty="0">
                <a:solidFill>
                  <a:srgbClr val="D6A300"/>
                </a:solidFill>
              </a:rPr>
              <a:t>una</a:t>
            </a:r>
            <a:r>
              <a:rPr lang="es-MX" sz="6500" b="1" dirty="0">
                <a:solidFill>
                  <a:srgbClr val="458F91"/>
                </a:solidFill>
              </a:rPr>
              <a:t>.”	</a:t>
            </a:r>
            <a:r>
              <a:rPr lang="es-MX" sz="3200" i="1" dirty="0"/>
              <a:t>Educación</a:t>
            </a:r>
            <a:r>
              <a:rPr lang="es-MX" sz="3200" dirty="0"/>
              <a:t>, pág. 30</a:t>
            </a:r>
            <a:endParaRPr lang="es-MX" sz="4400" dirty="0"/>
          </a:p>
          <a:p>
            <a:pPr marL="349250" indent="-349250">
              <a:buFont typeface="Wingdings" panose="05000000000000000000" pitchFamily="2" charset="2"/>
              <a:buChar char="§"/>
            </a:pPr>
            <a:endParaRPr lang="es-MX" sz="3200" dirty="0"/>
          </a:p>
        </p:txBody>
      </p:sp>
      <p:pic>
        <p:nvPicPr>
          <p:cNvPr id="3" name="Picture 2" descr="ellen_whit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9354" y="1730257"/>
            <a:ext cx="3188030" cy="238454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61199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566650"/>
            <a:ext cx="8553796" cy="990600"/>
          </a:xfrm>
        </p:spPr>
        <p:txBody>
          <a:bodyPr>
            <a:normAutofit/>
          </a:bodyPr>
          <a:lstStyle/>
          <a:p>
            <a:r>
              <a:rPr lang="es-MX" spc="-150" dirty="0"/>
              <a:t>Educación Adventista es Misión</a:t>
            </a:r>
          </a:p>
        </p:txBody>
      </p:sp>
      <p:sp>
        <p:nvSpPr>
          <p:cNvPr id="4" name="Content Placeholder 3"/>
          <p:cNvSpPr>
            <a:spLocks noGrp="1"/>
          </p:cNvSpPr>
          <p:nvPr>
            <p:ph idx="1"/>
          </p:nvPr>
        </p:nvSpPr>
        <p:spPr>
          <a:xfrm>
            <a:off x="457200" y="2021306"/>
            <a:ext cx="8422105" cy="4162926"/>
          </a:xfrm>
        </p:spPr>
        <p:txBody>
          <a:bodyPr>
            <a:noAutofit/>
          </a:bodyPr>
          <a:lstStyle/>
          <a:p>
            <a:pPr marL="0" indent="0">
              <a:lnSpc>
                <a:spcPct val="95000"/>
              </a:lnSpc>
              <a:spcBef>
                <a:spcPts val="0"/>
              </a:spcBef>
              <a:buNone/>
            </a:pPr>
            <a:r>
              <a:rPr lang="es-MX" sz="6000" dirty="0"/>
              <a:t>Reafirmar el </a:t>
            </a:r>
            <a:r>
              <a:rPr lang="es-MX" sz="6000" b="1" dirty="0">
                <a:solidFill>
                  <a:schemeClr val="bg2">
                    <a:lumMod val="50000"/>
                  </a:schemeClr>
                </a:solidFill>
              </a:rPr>
              <a:t>rol medular </a:t>
            </a:r>
            <a:br>
              <a:rPr lang="es-MX" sz="6000" b="1" dirty="0">
                <a:solidFill>
                  <a:schemeClr val="bg2">
                    <a:lumMod val="50000"/>
                  </a:schemeClr>
                </a:solidFill>
              </a:rPr>
            </a:br>
            <a:r>
              <a:rPr lang="es-MX" sz="6000" dirty="0"/>
              <a:t>de la educación adventista</a:t>
            </a:r>
          </a:p>
          <a:p>
            <a:pPr marL="0" indent="0">
              <a:lnSpc>
                <a:spcPct val="95000"/>
              </a:lnSpc>
              <a:spcBef>
                <a:spcPts val="0"/>
              </a:spcBef>
              <a:buNone/>
            </a:pPr>
            <a:r>
              <a:rPr lang="es-MX" sz="6000" dirty="0"/>
              <a:t>en la </a:t>
            </a:r>
            <a:r>
              <a:rPr lang="es-MX" sz="6000" b="1" dirty="0">
                <a:solidFill>
                  <a:srgbClr val="458F91"/>
                </a:solidFill>
              </a:rPr>
              <a:t>misión </a:t>
            </a:r>
            <a:r>
              <a:rPr lang="es-MX" sz="6000" b="1" dirty="0" err="1">
                <a:solidFill>
                  <a:srgbClr val="458F91"/>
                </a:solidFill>
              </a:rPr>
              <a:t>evangelística</a:t>
            </a:r>
            <a:r>
              <a:rPr lang="es-MX" sz="6000" dirty="0"/>
              <a:t> de la Iglesia</a:t>
            </a:r>
          </a:p>
        </p:txBody>
      </p:sp>
    </p:spTree>
    <p:extLst>
      <p:ext uri="{BB962C8B-B14F-4D97-AF65-F5344CB8AC3E}">
        <p14:creationId xmlns:p14="http://schemas.microsoft.com/office/powerpoint/2010/main" val="958286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s-MX" sz="5800" dirty="0"/>
              <a:t>Retención en la Iglesia</a:t>
            </a:r>
          </a:p>
        </p:txBody>
      </p:sp>
      <p:sp>
        <p:nvSpPr>
          <p:cNvPr id="5" name="Text Placeholder 4"/>
          <p:cNvSpPr>
            <a:spLocks noGrp="1"/>
          </p:cNvSpPr>
          <p:nvPr>
            <p:ph type="body" idx="1"/>
          </p:nvPr>
        </p:nvSpPr>
        <p:spPr>
          <a:xfrm>
            <a:off x="722313" y="4709989"/>
            <a:ext cx="7772400" cy="1500187"/>
          </a:xfrm>
        </p:spPr>
        <p:txBody>
          <a:bodyPr>
            <a:normAutofit/>
          </a:bodyPr>
          <a:lstStyle/>
          <a:p>
            <a:r>
              <a:rPr lang="es-MX" sz="4000" dirty="0"/>
              <a:t>El Rol de la Educación Adventista</a:t>
            </a:r>
          </a:p>
        </p:txBody>
      </p:sp>
    </p:spTree>
    <p:extLst>
      <p:ext uri="{BB962C8B-B14F-4D97-AF65-F5344CB8AC3E}">
        <p14:creationId xmlns:p14="http://schemas.microsoft.com/office/powerpoint/2010/main" val="3811827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011" y="4851133"/>
            <a:ext cx="2142058" cy="1439500"/>
          </a:xfrm>
          <a:prstGeom prst="rect">
            <a:avLst/>
          </a:prstGeom>
          <a:solidFill>
            <a:schemeClr val="bg1">
              <a:lumMod val="95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0" name="Pentagon 29"/>
          <p:cNvSpPr/>
          <p:nvPr/>
        </p:nvSpPr>
        <p:spPr>
          <a:xfrm flipH="1">
            <a:off x="874071" y="2008383"/>
            <a:ext cx="3012129" cy="899447"/>
          </a:xfrm>
          <a:prstGeom prst="homePlate">
            <a:avLst>
              <a:gd name="adj" fmla="val 18936"/>
            </a:avLst>
          </a:prstGeom>
          <a:solidFill>
            <a:srgbClr val="FDC984"/>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 name="Pentagon 8"/>
          <p:cNvSpPr/>
          <p:nvPr/>
        </p:nvSpPr>
        <p:spPr>
          <a:xfrm>
            <a:off x="3886199" y="2008383"/>
            <a:ext cx="4488207" cy="899447"/>
          </a:xfrm>
          <a:prstGeom prst="homePlate">
            <a:avLst>
              <a:gd name="adj" fmla="val 18936"/>
            </a:avLst>
          </a:prstGeom>
          <a:solidFill>
            <a:srgbClr val="C0E0E1"/>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29" name="Shape 129"/>
          <p:cNvSpPr>
            <a:spLocks noGrp="1"/>
          </p:cNvSpPr>
          <p:nvPr>
            <p:ph type="title"/>
          </p:nvPr>
        </p:nvSpPr>
        <p:spPr>
          <a:prstGeom prst="rect">
            <a:avLst/>
          </a:prstGeom>
        </p:spPr>
        <p:txBody>
          <a:bodyPr/>
          <a:lstStyle/>
          <a:p>
            <a:r>
              <a:rPr lang="es-MX" dirty="0"/>
              <a:t>Miembros que abandonan</a:t>
            </a:r>
          </a:p>
        </p:txBody>
      </p:sp>
      <p:sp>
        <p:nvSpPr>
          <p:cNvPr id="131" name="Shape 131"/>
          <p:cNvSpPr/>
          <p:nvPr/>
        </p:nvSpPr>
        <p:spPr>
          <a:xfrm>
            <a:off x="550305" y="5089106"/>
            <a:ext cx="356025" cy="356027"/>
          </a:xfrm>
          <a:prstGeom prst="ellipse">
            <a:avLst/>
          </a:prstGeom>
          <a:solidFill>
            <a:srgbClr val="FDC984"/>
          </a:solidFill>
          <a:ln w="12700">
            <a:miter lim="400000"/>
          </a:ln>
          <a:effectLst>
            <a:outerShdw blurRad="50800" dist="38100" dir="2700000" algn="tl" rotWithShape="0">
              <a:prstClr val="black">
                <a:alpha val="40000"/>
              </a:prstClr>
            </a:outerShdw>
          </a:effectLst>
        </p:spPr>
        <p:txBody>
          <a:bodyPr lIns="19050" tIns="19050" rIns="19050" bIns="19050" anchor="ctr"/>
          <a:lstStyle/>
          <a:p>
            <a:pPr>
              <a:defRPr>
                <a:solidFill>
                  <a:srgbClr val="FFFFFF"/>
                </a:solidFill>
              </a:defRPr>
            </a:pPr>
            <a:endParaRPr lang="es-MX" sz="675" dirty="0"/>
          </a:p>
        </p:txBody>
      </p:sp>
      <p:sp>
        <p:nvSpPr>
          <p:cNvPr id="132" name="Shape 132"/>
          <p:cNvSpPr/>
          <p:nvPr/>
        </p:nvSpPr>
        <p:spPr>
          <a:xfrm>
            <a:off x="550305" y="5713081"/>
            <a:ext cx="356025" cy="356025"/>
          </a:xfrm>
          <a:prstGeom prst="ellipse">
            <a:avLst/>
          </a:prstGeom>
          <a:solidFill>
            <a:srgbClr val="C0E0E1"/>
          </a:solidFill>
          <a:ln w="12700">
            <a:miter lim="400000"/>
          </a:ln>
          <a:effectLst>
            <a:outerShdw blurRad="50800" dist="38100" dir="2700000" algn="tl" rotWithShape="0">
              <a:prstClr val="black">
                <a:alpha val="40000"/>
              </a:prstClr>
            </a:outerShdw>
          </a:effectLst>
        </p:spPr>
        <p:txBody>
          <a:bodyPr lIns="19050" tIns="19050" rIns="19050" bIns="19050" anchor="ctr"/>
          <a:lstStyle/>
          <a:p>
            <a:pPr>
              <a:defRPr>
                <a:solidFill>
                  <a:srgbClr val="FFFFFF"/>
                </a:solidFill>
              </a:defRPr>
            </a:pPr>
            <a:endParaRPr lang="es-MX" sz="675" dirty="0"/>
          </a:p>
        </p:txBody>
      </p:sp>
      <p:sp>
        <p:nvSpPr>
          <p:cNvPr id="133" name="Shape 133"/>
          <p:cNvSpPr/>
          <p:nvPr/>
        </p:nvSpPr>
        <p:spPr>
          <a:xfrm>
            <a:off x="1037737" y="4959352"/>
            <a:ext cx="1405834" cy="1198790"/>
          </a:xfrm>
          <a:prstGeom prst="rect">
            <a:avLst/>
          </a:prstGeom>
          <a:ln w="12700">
            <a:miter lim="400000"/>
          </a:ln>
          <a:extLst>
            <a:ext uri="{C572A759-6A51-4108-AA02-DFA0A04FC94B}">
              <ma14:wrappingTextBoxFlag xmlns="" xmlns:ma14="http://schemas.microsoft.com/office/mac/drawingml/2011/main" val="1"/>
            </a:ext>
          </a:extLst>
        </p:spPr>
        <p:txBody>
          <a:bodyPr wrap="none" lIns="19050" tIns="19050" rIns="19050" bIns="19050" anchor="ctr">
            <a:spAutoFit/>
          </a:bodyPr>
          <a:lstStyle/>
          <a:p>
            <a:pPr algn="l">
              <a:lnSpc>
                <a:spcPct val="120000"/>
              </a:lnSpc>
              <a:defRPr sz="3900">
                <a:solidFill>
                  <a:srgbClr val="FFFFFF"/>
                </a:solidFill>
                <a:latin typeface="Gotham-Medium"/>
                <a:ea typeface="Gotham-Medium"/>
                <a:cs typeface="Gotham-Medium"/>
                <a:sym typeface="Gotham-Medium"/>
              </a:defRPr>
            </a:pPr>
            <a:r>
              <a:rPr lang="es-MX" sz="1600" dirty="0">
                <a:solidFill>
                  <a:schemeClr val="bg1">
                    <a:lumMod val="50000"/>
                  </a:schemeClr>
                </a:solidFill>
                <a:ea typeface="Arial Unicode MS" panose="020B0604020202020204" pitchFamily="34" charset="-128"/>
                <a:cs typeface="Arial Unicode MS" panose="020B0604020202020204" pitchFamily="34" charset="-128"/>
              </a:rPr>
              <a:t>Miembros que</a:t>
            </a:r>
            <a:br>
              <a:rPr lang="es-MX" sz="1600" dirty="0">
                <a:solidFill>
                  <a:schemeClr val="bg1">
                    <a:lumMod val="50000"/>
                  </a:schemeClr>
                </a:solidFill>
                <a:ea typeface="Arial Unicode MS" panose="020B0604020202020204" pitchFamily="34" charset="-128"/>
                <a:cs typeface="Arial Unicode MS" panose="020B0604020202020204" pitchFamily="34" charset="-128"/>
              </a:rPr>
            </a:br>
            <a:r>
              <a:rPr lang="es-MX" sz="1600" dirty="0">
                <a:solidFill>
                  <a:schemeClr val="bg1">
                    <a:lumMod val="50000"/>
                  </a:schemeClr>
                </a:solidFill>
                <a:ea typeface="Arial Unicode MS" panose="020B0604020202020204" pitchFamily="34" charset="-128"/>
                <a:cs typeface="Arial Unicode MS" panose="020B0604020202020204" pitchFamily="34" charset="-128"/>
              </a:rPr>
              <a:t>abandonaron</a:t>
            </a:r>
          </a:p>
          <a:p>
            <a:pPr algn="l">
              <a:spcBef>
                <a:spcPts val="600"/>
              </a:spcBef>
              <a:defRPr sz="3900">
                <a:solidFill>
                  <a:srgbClr val="FFFFFF"/>
                </a:solidFill>
                <a:latin typeface="Gotham-Medium"/>
                <a:ea typeface="Gotham-Medium"/>
                <a:cs typeface="Gotham-Medium"/>
                <a:sym typeface="Gotham-Medium"/>
              </a:defRPr>
            </a:pPr>
            <a:r>
              <a:rPr lang="es-MX" sz="1600" dirty="0">
                <a:solidFill>
                  <a:schemeClr val="bg1">
                    <a:lumMod val="50000"/>
                  </a:schemeClr>
                </a:solidFill>
                <a:ea typeface="Arial Unicode MS" panose="020B0604020202020204" pitchFamily="34" charset="-128"/>
                <a:cs typeface="Arial Unicode MS" panose="020B0604020202020204" pitchFamily="34" charset="-128"/>
              </a:rPr>
              <a:t>Miembros que</a:t>
            </a:r>
            <a:br>
              <a:rPr lang="es-MX" sz="1600" dirty="0">
                <a:solidFill>
                  <a:schemeClr val="bg1">
                    <a:lumMod val="50000"/>
                  </a:schemeClr>
                </a:solidFill>
                <a:ea typeface="Arial Unicode MS" panose="020B0604020202020204" pitchFamily="34" charset="-128"/>
                <a:cs typeface="Arial Unicode MS" panose="020B0604020202020204" pitchFamily="34" charset="-128"/>
              </a:rPr>
            </a:br>
            <a:r>
              <a:rPr lang="es-MX" sz="1600" dirty="0">
                <a:solidFill>
                  <a:schemeClr val="bg1">
                    <a:lumMod val="50000"/>
                  </a:schemeClr>
                </a:solidFill>
                <a:ea typeface="Arial Unicode MS" panose="020B0604020202020204" pitchFamily="34" charset="-128"/>
                <a:cs typeface="Arial Unicode MS" panose="020B0604020202020204" pitchFamily="34" charset="-128"/>
              </a:rPr>
              <a:t>permanecieron</a:t>
            </a:r>
          </a:p>
        </p:txBody>
      </p:sp>
      <p:sp>
        <p:nvSpPr>
          <p:cNvPr id="134" name="Shape 134"/>
          <p:cNvSpPr/>
          <p:nvPr/>
        </p:nvSpPr>
        <p:spPr>
          <a:xfrm>
            <a:off x="538162" y="1670570"/>
            <a:ext cx="7853112" cy="233910"/>
          </a:xfrm>
          <a:prstGeom prst="rect">
            <a:avLst/>
          </a:prstGeom>
          <a:ln w="12700">
            <a:miter lim="400000"/>
          </a:ln>
          <a:extLst>
            <a:ext uri="{C572A759-6A51-4108-AA02-DFA0A04FC94B}">
              <ma14:wrappingTextBoxFlag xmlns="" xmlns:ma14="http://schemas.microsoft.com/office/mac/drawingml/2011/main" val="1"/>
            </a:ext>
          </a:extLst>
        </p:spPr>
        <p:txBody>
          <a:bodyPr wrap="none" lIns="19050" tIns="19050" rIns="19050" bIns="19050" anchor="ctr">
            <a:spAutoFit/>
          </a:bodyPr>
          <a:lstStyle>
            <a:lvl1pPr algn="l">
              <a:defRPr sz="2700" b="1">
                <a:solidFill>
                  <a:srgbClr val="FCFFFF"/>
                </a:solidFill>
                <a:latin typeface="Gotham"/>
                <a:ea typeface="Gotham"/>
                <a:cs typeface="Gotham"/>
                <a:sym typeface="Gotham"/>
              </a:defRPr>
            </a:lvl1pPr>
          </a:lstStyle>
          <a:p>
            <a:r>
              <a:rPr lang="es-MX" sz="1280" dirty="0">
                <a:solidFill>
                  <a:schemeClr val="tx1"/>
                </a:solidFill>
                <a:latin typeface="+mn-lt"/>
                <a:ea typeface="Arial Unicode MS" panose="020B0604020202020204" pitchFamily="34" charset="-128"/>
                <a:cs typeface="Arial Unicode MS" panose="020B0604020202020204" pitchFamily="34" charset="-128"/>
              </a:rPr>
              <a:t>-15M                    -10M                    -5M                       0                        5M                       10M                     15M                     20M</a:t>
            </a:r>
          </a:p>
        </p:txBody>
      </p:sp>
      <p:sp>
        <p:nvSpPr>
          <p:cNvPr id="135" name="Shape 135"/>
          <p:cNvSpPr/>
          <p:nvPr/>
        </p:nvSpPr>
        <p:spPr>
          <a:xfrm>
            <a:off x="5981258" y="2184169"/>
            <a:ext cx="2087110" cy="530915"/>
          </a:xfrm>
          <a:prstGeom prst="rect">
            <a:avLst/>
          </a:prstGeom>
          <a:ln w="12700">
            <a:miter lim="400000"/>
          </a:ln>
          <a:extLst>
            <a:ext uri="{C572A759-6A51-4108-AA02-DFA0A04FC94B}">
              <ma14:wrappingTextBoxFlag xmlns="" xmlns:ma14="http://schemas.microsoft.com/office/mac/drawingml/2011/main" val="1"/>
            </a:ext>
          </a:extLst>
        </p:spPr>
        <p:txBody>
          <a:bodyPr wrap="none" lIns="19050" tIns="19050" rIns="19050" bIns="19050" anchor="ctr">
            <a:spAutoFit/>
          </a:bodyPr>
          <a:lstStyle>
            <a:lvl1pPr>
              <a:defRPr b="1">
                <a:latin typeface="Gotham"/>
                <a:ea typeface="Gotham"/>
                <a:cs typeface="Gotham"/>
                <a:sym typeface="Gotham"/>
              </a:defRPr>
            </a:lvl1pPr>
          </a:lstStyle>
          <a:p>
            <a:r>
              <a:rPr lang="es-MX" sz="3200" dirty="0">
                <a:solidFill>
                  <a:srgbClr val="0896B0"/>
                </a:solidFill>
                <a:effectLst>
                  <a:innerShdw blurRad="63500" dist="50800" dir="13500000">
                    <a:prstClr val="black">
                      <a:alpha val="50000"/>
                    </a:prstClr>
                  </a:innerShdw>
                </a:effectLst>
                <a:latin typeface="Arial Unicode MS" panose="020B0604020202020204" pitchFamily="34" charset="-128"/>
                <a:ea typeface="Arial Unicode MS" panose="020B0604020202020204" pitchFamily="34" charset="-128"/>
                <a:cs typeface="Arial Unicode MS" panose="020B0604020202020204" pitchFamily="34" charset="-128"/>
              </a:rPr>
              <a:t>20,647,979</a:t>
            </a:r>
          </a:p>
        </p:txBody>
      </p:sp>
      <p:sp>
        <p:nvSpPr>
          <p:cNvPr id="136" name="Shape 136"/>
          <p:cNvSpPr/>
          <p:nvPr/>
        </p:nvSpPr>
        <p:spPr>
          <a:xfrm>
            <a:off x="1120345" y="2184169"/>
            <a:ext cx="2087110" cy="530915"/>
          </a:xfrm>
          <a:prstGeom prst="rect">
            <a:avLst/>
          </a:prstGeom>
          <a:ln w="12700">
            <a:miter lim="400000"/>
          </a:ln>
          <a:extLst>
            <a:ext uri="{C572A759-6A51-4108-AA02-DFA0A04FC94B}">
              <ma14:wrappingTextBoxFlag xmlns="" xmlns:ma14="http://schemas.microsoft.com/office/mac/drawingml/2011/main" val="1"/>
            </a:ext>
          </a:extLst>
        </p:spPr>
        <p:txBody>
          <a:bodyPr wrap="none" lIns="19050" tIns="19050" rIns="19050" bIns="19050" anchor="ctr">
            <a:spAutoFit/>
          </a:bodyPr>
          <a:lstStyle>
            <a:lvl1pPr>
              <a:defRPr b="1">
                <a:latin typeface="Gotham"/>
                <a:ea typeface="Gotham"/>
                <a:cs typeface="Gotham"/>
                <a:sym typeface="Gotham"/>
              </a:defRPr>
            </a:lvl1pPr>
          </a:lstStyle>
          <a:p>
            <a:r>
              <a:rPr lang="es-MX" sz="3200" dirty="0">
                <a:solidFill>
                  <a:srgbClr val="D37A03"/>
                </a:solidFill>
                <a:effectLst>
                  <a:innerShdw blurRad="63500" dist="50800" dir="13500000">
                    <a:prstClr val="black">
                      <a:alpha val="50000"/>
                    </a:prstClr>
                  </a:innerShdw>
                </a:effectLst>
                <a:latin typeface="Arial Unicode MS" panose="020B0604020202020204" pitchFamily="34" charset="-128"/>
                <a:ea typeface="Arial Unicode MS" panose="020B0604020202020204" pitchFamily="34" charset="-128"/>
                <a:cs typeface="Arial Unicode MS" panose="020B0604020202020204" pitchFamily="34" charset="-128"/>
              </a:rPr>
              <a:t>13,737,025</a:t>
            </a:r>
          </a:p>
        </p:txBody>
      </p:sp>
      <p:sp>
        <p:nvSpPr>
          <p:cNvPr id="137" name="Shape 137"/>
          <p:cNvSpPr/>
          <p:nvPr/>
        </p:nvSpPr>
        <p:spPr>
          <a:xfrm>
            <a:off x="2959458" y="4694813"/>
            <a:ext cx="4798814" cy="1675843"/>
          </a:xfrm>
          <a:prstGeom prst="rect">
            <a:avLst/>
          </a:prstGeom>
          <a:ln w="12700">
            <a:miter lim="400000"/>
          </a:ln>
          <a:extLst>
            <a:ext uri="{C572A759-6A51-4108-AA02-DFA0A04FC94B}">
              <ma14:wrappingTextBoxFlag xmlns="" xmlns:ma14="http://schemas.microsoft.com/office/mac/drawingml/2011/main" val="1"/>
            </a:ext>
          </a:extLst>
        </p:spPr>
        <p:txBody>
          <a:bodyPr wrap="none" lIns="19050" tIns="19050" rIns="19050" bIns="19050" anchor="ctr">
            <a:spAutoFit/>
          </a:bodyPr>
          <a:lstStyle/>
          <a:p>
            <a:pPr algn="l">
              <a:lnSpc>
                <a:spcPct val="90000"/>
              </a:lnSpc>
              <a:defRPr sz="3000" spc="-90">
                <a:solidFill>
                  <a:srgbClr val="FFFFFF"/>
                </a:solidFill>
                <a:latin typeface="Gotham"/>
                <a:ea typeface="Gotham"/>
                <a:cs typeface="Gotham"/>
                <a:sym typeface="Gotham"/>
              </a:defRPr>
            </a:pPr>
            <a:r>
              <a:rPr lang="es-MX" sz="2800" spc="-100" dirty="0">
                <a:solidFill>
                  <a:schemeClr val="bg1">
                    <a:lumMod val="50000"/>
                  </a:schemeClr>
                </a:solidFill>
                <a:ea typeface="Arial Unicode MS" panose="020B0604020202020204" pitchFamily="34" charset="-128"/>
                <a:cs typeface="Arial" panose="020B0604020202020204" pitchFamily="34" charset="0"/>
              </a:rPr>
              <a:t>Desde 1965: </a:t>
            </a:r>
            <a:r>
              <a:rPr lang="es-MX" sz="2800" b="1" spc="-100" dirty="0">
                <a:solidFill>
                  <a:schemeClr val="bg1">
                    <a:lumMod val="50000"/>
                  </a:schemeClr>
                </a:solidFill>
                <a:ea typeface="Arial Unicode MS" panose="020B0604020202020204" pitchFamily="34" charset="-128"/>
                <a:cs typeface="Arial" panose="020B0604020202020204" pitchFamily="34" charset="0"/>
              </a:rPr>
              <a:t>34,385,004</a:t>
            </a:r>
            <a:r>
              <a:rPr lang="es-MX" sz="2800" spc="-100" dirty="0">
                <a:solidFill>
                  <a:schemeClr val="bg1">
                    <a:lumMod val="50000"/>
                  </a:schemeClr>
                </a:solidFill>
                <a:ea typeface="Arial Unicode MS" panose="020B0604020202020204" pitchFamily="34" charset="-128"/>
                <a:cs typeface="Arial" panose="020B0604020202020204" pitchFamily="34" charset="0"/>
              </a:rPr>
              <a:t> miembros</a:t>
            </a:r>
          </a:p>
          <a:p>
            <a:pPr algn="l">
              <a:lnSpc>
                <a:spcPct val="90000"/>
              </a:lnSpc>
              <a:spcBef>
                <a:spcPts val="1200"/>
              </a:spcBef>
              <a:defRPr sz="3000" spc="-90">
                <a:solidFill>
                  <a:srgbClr val="FFFFFF"/>
                </a:solidFill>
                <a:latin typeface="Gotham-Light"/>
                <a:ea typeface="Gotham-Light"/>
                <a:cs typeface="Gotham-Light"/>
                <a:sym typeface="Gotham-Light"/>
              </a:defRPr>
            </a:pPr>
            <a:r>
              <a:rPr lang="es-MX" sz="4000" spc="-100" dirty="0">
                <a:solidFill>
                  <a:schemeClr val="tx2">
                    <a:lumMod val="75000"/>
                  </a:schemeClr>
                </a:solidFill>
                <a:ea typeface="Arial Unicode MS" panose="020B0604020202020204" pitchFamily="34" charset="-128"/>
                <a:cs typeface="Arial" panose="020B0604020202020204" pitchFamily="34" charset="0"/>
                <a:sym typeface="Helvetica"/>
              </a:rPr>
              <a:t>Tasa de pérdida:</a:t>
            </a:r>
            <a:r>
              <a:rPr lang="es-MX" sz="4000" b="1" spc="-100" dirty="0">
                <a:solidFill>
                  <a:schemeClr val="tx2">
                    <a:lumMod val="75000"/>
                  </a:schemeClr>
                </a:solidFill>
                <a:ea typeface="Arial Unicode MS" panose="020B0604020202020204" pitchFamily="34" charset="-128"/>
                <a:cs typeface="Arial" panose="020B0604020202020204" pitchFamily="34" charset="0"/>
                <a:sym typeface="Helvetica"/>
              </a:rPr>
              <a:t> 39.95%</a:t>
            </a:r>
            <a:endParaRPr lang="es-MX" sz="4000" spc="-100" dirty="0">
              <a:solidFill>
                <a:schemeClr val="tx2">
                  <a:lumMod val="75000"/>
                </a:schemeClr>
              </a:solidFill>
              <a:ea typeface="Arial Unicode MS" panose="020B0604020202020204" pitchFamily="34" charset="-128"/>
              <a:cs typeface="Arial" panose="020B0604020202020204" pitchFamily="34" charset="0"/>
              <a:sym typeface="Gotham"/>
            </a:endParaRPr>
          </a:p>
          <a:p>
            <a:pPr>
              <a:lnSpc>
                <a:spcPct val="90000"/>
              </a:lnSpc>
              <a:spcBef>
                <a:spcPts val="1200"/>
              </a:spcBef>
              <a:defRPr sz="3000" spc="-90">
                <a:solidFill>
                  <a:srgbClr val="FFFFFF"/>
                </a:solidFill>
                <a:latin typeface="Gotham-Light"/>
                <a:ea typeface="Gotham-Light"/>
                <a:cs typeface="Gotham-Light"/>
                <a:sym typeface="Gotham-Light"/>
              </a:defRPr>
            </a:pPr>
            <a:r>
              <a:rPr lang="es-MX" sz="2800" spc="-100" dirty="0">
                <a:solidFill>
                  <a:schemeClr val="bg1">
                    <a:lumMod val="50000"/>
                  </a:schemeClr>
                </a:solidFill>
                <a:ea typeface="Arial Unicode MS" panose="020B0604020202020204" pitchFamily="34" charset="-128"/>
                <a:cs typeface="Arial" panose="020B0604020202020204" pitchFamily="34" charset="0"/>
                <a:sym typeface="Gotham"/>
              </a:rPr>
              <a:t>De cada 10 miembros, </a:t>
            </a:r>
            <a:endParaRPr lang="es-MX" sz="2800" spc="-100" dirty="0">
              <a:solidFill>
                <a:schemeClr val="bg1">
                  <a:lumMod val="50000"/>
                </a:schemeClr>
              </a:solidFill>
              <a:ea typeface="Arial Unicode MS" panose="020B0604020202020204" pitchFamily="34" charset="-128"/>
              <a:cs typeface="Arial" panose="020B0604020202020204" pitchFamily="34" charset="0"/>
            </a:endParaRPr>
          </a:p>
        </p:txBody>
      </p:sp>
      <p:pic>
        <p:nvPicPr>
          <p:cNvPr id="3" name="Picture 2"/>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flipH="1">
            <a:off x="2881312" y="3066493"/>
            <a:ext cx="1232032" cy="1232032"/>
          </a:xfrm>
          <a:prstGeom prst="rect">
            <a:avLst/>
          </a:prstGeom>
        </p:spPr>
      </p:pic>
      <p:pic>
        <p:nvPicPr>
          <p:cNvPr id="16" name="Picture 15"/>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flipH="1">
            <a:off x="667440" y="3066493"/>
            <a:ext cx="1232032" cy="1232032"/>
          </a:xfrm>
          <a:prstGeom prst="rect">
            <a:avLst/>
          </a:prstGeom>
        </p:spPr>
      </p:pic>
      <p:pic>
        <p:nvPicPr>
          <p:cNvPr id="17" name="Picture 16"/>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flipH="1">
            <a:off x="1405397" y="3066493"/>
            <a:ext cx="1232032" cy="1232032"/>
          </a:xfrm>
          <a:prstGeom prst="rect">
            <a:avLst/>
          </a:prstGeom>
        </p:spPr>
      </p:pic>
      <p:pic>
        <p:nvPicPr>
          <p:cNvPr id="18" name="Picture 17"/>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flipH="1">
            <a:off x="2143354" y="3066493"/>
            <a:ext cx="1232032" cy="123203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40600" y="3068173"/>
            <a:ext cx="1204952" cy="1204952"/>
          </a:xfrm>
          <a:prstGeom prst="rect">
            <a:avLst/>
          </a:prstGeom>
        </p:spPr>
      </p:pic>
      <p:pic>
        <p:nvPicPr>
          <p:cNvPr id="24" name="Pictur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19268" y="3068173"/>
            <a:ext cx="1204952" cy="1204952"/>
          </a:xfrm>
          <a:prstGeom prst="rect">
            <a:avLst/>
          </a:prstGeom>
        </p:spPr>
      </p:pic>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63534" y="3068173"/>
            <a:ext cx="1204952" cy="1204952"/>
          </a:xfrm>
          <a:prstGeom prst="rect">
            <a:avLst/>
          </a:prstGeom>
        </p:spPr>
      </p:pic>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07800" y="3068173"/>
            <a:ext cx="1204952" cy="1204952"/>
          </a:xfrm>
          <a:prstGeom prst="rect">
            <a:avLst/>
          </a:prstGeom>
        </p:spPr>
      </p:pic>
      <p:pic>
        <p:nvPicPr>
          <p:cNvPr id="27" name="Picture 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52066" y="3068173"/>
            <a:ext cx="1204952" cy="1204952"/>
          </a:xfrm>
          <a:prstGeom prst="rect">
            <a:avLst/>
          </a:prstGeom>
        </p:spPr>
      </p:pic>
      <p:pic>
        <p:nvPicPr>
          <p:cNvPr id="28" name="Picture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96332" y="3068173"/>
            <a:ext cx="1204952" cy="1204952"/>
          </a:xfrm>
          <a:prstGeom prst="rect">
            <a:avLst/>
          </a:prstGeom>
        </p:spPr>
      </p:pic>
      <p:sp>
        <p:nvSpPr>
          <p:cNvPr id="5" name="Rectangle 4"/>
          <p:cNvSpPr/>
          <p:nvPr/>
        </p:nvSpPr>
        <p:spPr>
          <a:xfrm>
            <a:off x="6018241" y="5777644"/>
            <a:ext cx="2173159" cy="646331"/>
          </a:xfrm>
          <a:prstGeom prst="rect">
            <a:avLst/>
          </a:prstGeom>
        </p:spPr>
        <p:txBody>
          <a:bodyPr wrap="none">
            <a:spAutoFit/>
          </a:bodyPr>
          <a:lstStyle/>
          <a:p>
            <a:r>
              <a:rPr lang="es-MX" sz="3600" b="1" dirty="0">
                <a:solidFill>
                  <a:schemeClr val="bg1">
                    <a:lumMod val="50000"/>
                  </a:schemeClr>
                </a:solidFill>
                <a:latin typeface="Gotham-Light"/>
                <a:ea typeface="Arial Unicode MS" panose="020B0604020202020204" pitchFamily="34" charset="-128"/>
                <a:cs typeface="Arial" panose="020B0604020202020204" pitchFamily="34" charset="0"/>
                <a:sym typeface="Gotham"/>
              </a:rPr>
              <a:t>4 salieron</a:t>
            </a:r>
            <a:r>
              <a:rPr lang="es-MX" sz="3600" b="1" dirty="0">
                <a:solidFill>
                  <a:schemeClr val="bg1">
                    <a:lumMod val="50000"/>
                  </a:schemeClr>
                </a:solidFill>
                <a:latin typeface="Gotham-Light"/>
                <a:ea typeface="Arial Unicode MS" panose="020B0604020202020204" pitchFamily="34" charset="-128"/>
                <a:cs typeface="Arial" panose="020B0604020202020204" pitchFamily="34" charset="0"/>
              </a:rPr>
              <a:t>.</a:t>
            </a:r>
            <a:endParaRPr lang="es-MX" sz="3600" b="1" dirty="0">
              <a:solidFill>
                <a:schemeClr val="bg1">
                  <a:lumMod val="50000"/>
                </a:schemeClr>
              </a:solidFill>
              <a:latin typeface="Gotham-Light"/>
            </a:endParaRPr>
          </a:p>
        </p:txBody>
      </p:sp>
    </p:spTree>
    <p:extLst>
      <p:ext uri="{BB962C8B-B14F-4D97-AF65-F5344CB8AC3E}">
        <p14:creationId xmlns:p14="http://schemas.microsoft.com/office/powerpoint/2010/main" val="2931717719"/>
      </p:ext>
    </p:extLst>
  </p:cSld>
  <p:clrMapOvr>
    <a:masterClrMapping/>
  </p:clrMapOvr>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ppt_x</p:attrName>
                                        </p:attrNameLst>
                                      </p:cBhvr>
                                      <p:tavLst>
                                        <p:tav tm="0">
                                          <p:val>
                                            <p:strVal val="#ppt_x-#ppt_w/2"/>
                                          </p:val>
                                        </p:tav>
                                        <p:tav tm="100000">
                                          <p:val>
                                            <p:strVal val="#ppt_x"/>
                                          </p:val>
                                        </p:tav>
                                      </p:tavLst>
                                    </p:anim>
                                    <p:anim calcmode="lin" valueType="num">
                                      <p:cBhvr>
                                        <p:cTn id="24" dur="500" fill="hold"/>
                                        <p:tgtEl>
                                          <p:spTgt spid="9"/>
                                        </p:tgtEl>
                                        <p:attrNameLst>
                                          <p:attrName>ppt_y</p:attrName>
                                        </p:attrNameLst>
                                      </p:cBhvr>
                                      <p:tavLst>
                                        <p:tav tm="0">
                                          <p:val>
                                            <p:strVal val="#ppt_y"/>
                                          </p:val>
                                        </p:tav>
                                        <p:tav tm="100000">
                                          <p:val>
                                            <p:strVal val="#ppt_y"/>
                                          </p:val>
                                        </p:tav>
                                      </p:tavLst>
                                    </p:anim>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strVal val="#ppt_h"/>
                                          </p:val>
                                        </p:tav>
                                        <p:tav tm="100000">
                                          <p:val>
                                            <p:strVal val="#ppt_h"/>
                                          </p:val>
                                        </p:tav>
                                      </p:tavLst>
                                    </p:anim>
                                  </p:childTnLst>
                                </p:cTn>
                              </p:par>
                              <p:par>
                                <p:cTn id="27" presetID="1" presetClass="entr" presetSubtype="0" fill="hold" grpId="0" nodeType="withEffect">
                                  <p:stCondLst>
                                    <p:cond delay="0"/>
                                  </p:stCondLst>
                                  <p:childTnLst>
                                    <p:set>
                                      <p:cBhvr>
                                        <p:cTn id="28" dur="1" fill="hold">
                                          <p:stCondLst>
                                            <p:cond delay="0"/>
                                          </p:stCondLst>
                                        </p:cTn>
                                        <p:tgtEl>
                                          <p:spTgt spid="134"/>
                                        </p:tgtEl>
                                        <p:attrNameLst>
                                          <p:attrName>style.visibility</p:attrName>
                                        </p:attrNameLst>
                                      </p:cBhvr>
                                      <p:to>
                                        <p:strVal val="visible"/>
                                      </p:to>
                                    </p:set>
                                  </p:childTnLst>
                                </p:cTn>
                              </p:par>
                            </p:childTnLst>
                          </p:cTn>
                        </p:par>
                        <p:par>
                          <p:cTn id="29" fill="hold">
                            <p:stCondLst>
                              <p:cond delay="500"/>
                            </p:stCondLst>
                            <p:childTnLst>
                              <p:par>
                                <p:cTn id="30" presetID="1" presetClass="entr" presetSubtype="0" fill="hold" grpId="0" nodeType="afterEffect">
                                  <p:stCondLst>
                                    <p:cond delay="0"/>
                                  </p:stCondLst>
                                  <p:childTnLst>
                                    <p:set>
                                      <p:cBhvr>
                                        <p:cTn id="31" dur="1" fill="hold">
                                          <p:stCondLst>
                                            <p:cond delay="0"/>
                                          </p:stCondLst>
                                        </p:cTn>
                                        <p:tgtEl>
                                          <p:spTgt spid="13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7" presetClass="entr" presetSubtype="2" fill="hold" grpId="0" nodeType="clickEffect">
                                  <p:stCondLst>
                                    <p:cond delay="0"/>
                                  </p:stCondLst>
                                  <p:childTnLst>
                                    <p:set>
                                      <p:cBhvr>
                                        <p:cTn id="35" dur="1" fill="hold">
                                          <p:stCondLst>
                                            <p:cond delay="0"/>
                                          </p:stCondLst>
                                        </p:cTn>
                                        <p:tgtEl>
                                          <p:spTgt spid="30"/>
                                        </p:tgtEl>
                                        <p:attrNameLst>
                                          <p:attrName>style.visibility</p:attrName>
                                        </p:attrNameLst>
                                      </p:cBhvr>
                                      <p:to>
                                        <p:strVal val="visible"/>
                                      </p:to>
                                    </p:set>
                                    <p:anim calcmode="lin" valueType="num">
                                      <p:cBhvr>
                                        <p:cTn id="36" dur="500" fill="hold"/>
                                        <p:tgtEl>
                                          <p:spTgt spid="30"/>
                                        </p:tgtEl>
                                        <p:attrNameLst>
                                          <p:attrName>ppt_x</p:attrName>
                                        </p:attrNameLst>
                                      </p:cBhvr>
                                      <p:tavLst>
                                        <p:tav tm="0">
                                          <p:val>
                                            <p:strVal val="#ppt_x+#ppt_w/2"/>
                                          </p:val>
                                        </p:tav>
                                        <p:tav tm="100000">
                                          <p:val>
                                            <p:strVal val="#ppt_x"/>
                                          </p:val>
                                        </p:tav>
                                      </p:tavLst>
                                    </p:anim>
                                    <p:anim calcmode="lin" valueType="num">
                                      <p:cBhvr>
                                        <p:cTn id="37" dur="500" fill="hold"/>
                                        <p:tgtEl>
                                          <p:spTgt spid="30"/>
                                        </p:tgtEl>
                                        <p:attrNameLst>
                                          <p:attrName>ppt_y</p:attrName>
                                        </p:attrNameLst>
                                      </p:cBhvr>
                                      <p:tavLst>
                                        <p:tav tm="0">
                                          <p:val>
                                            <p:strVal val="#ppt_y"/>
                                          </p:val>
                                        </p:tav>
                                        <p:tav tm="100000">
                                          <p:val>
                                            <p:strVal val="#ppt_y"/>
                                          </p:val>
                                        </p:tav>
                                      </p:tavLst>
                                    </p:anim>
                                    <p:anim calcmode="lin" valueType="num">
                                      <p:cBhvr>
                                        <p:cTn id="38" dur="500" fill="hold"/>
                                        <p:tgtEl>
                                          <p:spTgt spid="30"/>
                                        </p:tgtEl>
                                        <p:attrNameLst>
                                          <p:attrName>ppt_w</p:attrName>
                                        </p:attrNameLst>
                                      </p:cBhvr>
                                      <p:tavLst>
                                        <p:tav tm="0">
                                          <p:val>
                                            <p:fltVal val="0"/>
                                          </p:val>
                                        </p:tav>
                                        <p:tav tm="100000">
                                          <p:val>
                                            <p:strVal val="#ppt_w"/>
                                          </p:val>
                                        </p:tav>
                                      </p:tavLst>
                                    </p:anim>
                                    <p:anim calcmode="lin" valueType="num">
                                      <p:cBhvr>
                                        <p:cTn id="39" dur="500" fill="hold"/>
                                        <p:tgtEl>
                                          <p:spTgt spid="30"/>
                                        </p:tgtEl>
                                        <p:attrNameLst>
                                          <p:attrName>ppt_h</p:attrName>
                                        </p:attrNameLst>
                                      </p:cBhvr>
                                      <p:tavLst>
                                        <p:tav tm="0">
                                          <p:val>
                                            <p:strVal val="#ppt_h"/>
                                          </p:val>
                                        </p:tav>
                                        <p:tav tm="100000">
                                          <p:val>
                                            <p:strVal val="#ppt_h"/>
                                          </p:val>
                                        </p:tav>
                                      </p:tavLst>
                                    </p:anim>
                                  </p:childTnLst>
                                </p:cTn>
                              </p:par>
                            </p:childTnLst>
                          </p:cTn>
                        </p:par>
                        <p:par>
                          <p:cTn id="40" fill="hold">
                            <p:stCondLst>
                              <p:cond delay="500"/>
                            </p:stCondLst>
                            <p:childTnLst>
                              <p:par>
                                <p:cTn id="41" presetID="1" presetClass="entr" presetSubtype="0" fill="hold" grpId="0" nodeType="afterEffect">
                                  <p:stCondLst>
                                    <p:cond delay="0"/>
                                  </p:stCondLst>
                                  <p:childTnLst>
                                    <p:set>
                                      <p:cBhvr>
                                        <p:cTn id="42" dur="1" fill="hold">
                                          <p:stCondLst>
                                            <p:cond delay="0"/>
                                          </p:stCondLst>
                                        </p:cTn>
                                        <p:tgtEl>
                                          <p:spTgt spid="13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7">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37">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8"/>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5"/>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7"/>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28"/>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24"/>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5"/>
                                        </p:tgtEl>
                                        <p:attrNameLst>
                                          <p:attrName>style.visibility</p:attrName>
                                        </p:attrNameLst>
                                      </p:cBhvr>
                                      <p:to>
                                        <p:strVal val="visible"/>
                                      </p:to>
                                    </p:set>
                                  </p:childTnLst>
                                </p:cTn>
                              </p:par>
                            </p:childTnLst>
                          </p:cTn>
                        </p:par>
                        <p:par>
                          <p:cTn id="69" fill="hold">
                            <p:stCondLst>
                              <p:cond delay="0"/>
                            </p:stCondLst>
                            <p:childTnLst>
                              <p:par>
                                <p:cTn id="70" presetID="1" presetClass="entr" presetSubtype="0" fill="hold" nodeType="afterEffect">
                                  <p:stCondLst>
                                    <p:cond delay="750"/>
                                  </p:stCondLst>
                                  <p:childTnLst>
                                    <p:set>
                                      <p:cBhvr>
                                        <p:cTn id="71" dur="1" fill="hold">
                                          <p:stCondLst>
                                            <p:cond delay="0"/>
                                          </p:stCondLst>
                                        </p:cTn>
                                        <p:tgtEl>
                                          <p:spTgt spid="3"/>
                                        </p:tgtEl>
                                        <p:attrNameLst>
                                          <p:attrName>style.visibility</p:attrName>
                                        </p:attrNameLst>
                                      </p:cBhvr>
                                      <p:to>
                                        <p:strVal val="visible"/>
                                      </p:to>
                                    </p:set>
                                  </p:childTnLst>
                                </p:cTn>
                              </p:par>
                            </p:childTnLst>
                          </p:cTn>
                        </p:par>
                        <p:par>
                          <p:cTn id="72" fill="hold">
                            <p:stCondLst>
                              <p:cond delay="750"/>
                            </p:stCondLst>
                            <p:childTnLst>
                              <p:par>
                                <p:cTn id="73" presetID="1" presetClass="entr" presetSubtype="0" fill="hold" nodeType="afterEffect">
                                  <p:stCondLst>
                                    <p:cond delay="750"/>
                                  </p:stCondLst>
                                  <p:childTnLst>
                                    <p:set>
                                      <p:cBhvr>
                                        <p:cTn id="74" dur="1" fill="hold">
                                          <p:stCondLst>
                                            <p:cond delay="0"/>
                                          </p:stCondLst>
                                        </p:cTn>
                                        <p:tgtEl>
                                          <p:spTgt spid="18"/>
                                        </p:tgtEl>
                                        <p:attrNameLst>
                                          <p:attrName>style.visibility</p:attrName>
                                        </p:attrNameLst>
                                      </p:cBhvr>
                                      <p:to>
                                        <p:strVal val="visible"/>
                                      </p:to>
                                    </p:set>
                                  </p:childTnLst>
                                </p:cTn>
                              </p:par>
                            </p:childTnLst>
                          </p:cTn>
                        </p:par>
                        <p:par>
                          <p:cTn id="75" fill="hold">
                            <p:stCondLst>
                              <p:cond delay="1500"/>
                            </p:stCondLst>
                            <p:childTnLst>
                              <p:par>
                                <p:cTn id="76" presetID="1" presetClass="entr" presetSubtype="0" fill="hold" nodeType="afterEffect">
                                  <p:stCondLst>
                                    <p:cond delay="750"/>
                                  </p:stCondLst>
                                  <p:childTnLst>
                                    <p:set>
                                      <p:cBhvr>
                                        <p:cTn id="77" dur="1" fill="hold">
                                          <p:stCondLst>
                                            <p:cond delay="0"/>
                                          </p:stCondLst>
                                        </p:cTn>
                                        <p:tgtEl>
                                          <p:spTgt spid="17"/>
                                        </p:tgtEl>
                                        <p:attrNameLst>
                                          <p:attrName>style.visibility</p:attrName>
                                        </p:attrNameLst>
                                      </p:cBhvr>
                                      <p:to>
                                        <p:strVal val="visible"/>
                                      </p:to>
                                    </p:set>
                                  </p:childTnLst>
                                </p:cTn>
                              </p:par>
                            </p:childTnLst>
                          </p:cTn>
                        </p:par>
                        <p:par>
                          <p:cTn id="78" fill="hold">
                            <p:stCondLst>
                              <p:cond delay="2250"/>
                            </p:stCondLst>
                            <p:childTnLst>
                              <p:par>
                                <p:cTn id="79" presetID="1" presetClass="entr" presetSubtype="0" fill="hold" nodeType="afterEffect">
                                  <p:stCondLst>
                                    <p:cond delay="750"/>
                                  </p:stCondLst>
                                  <p:childTnLst>
                                    <p:set>
                                      <p:cBhvr>
                                        <p:cTn id="8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0" grpId="0" animBg="1"/>
      <p:bldP spid="9" grpId="0" animBg="1"/>
      <p:bldP spid="131" grpId="0" animBg="1"/>
      <p:bldP spid="132" grpId="0" animBg="1"/>
      <p:bldP spid="133" grpId="0" animBg="1"/>
      <p:bldP spid="134" grpId="0" animBg="1"/>
      <p:bldP spid="135" grpId="0" animBg="1"/>
      <p:bldP spid="136" grpId="0" animBg="1"/>
      <p:bldP spid="137" grpId="0" uiExpand="1" build="p" animBg="1"/>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p:cNvSpPr/>
          <p:nvPr/>
        </p:nvSpPr>
        <p:spPr>
          <a:xfrm>
            <a:off x="6244592" y="5604889"/>
            <a:ext cx="1648123" cy="584649"/>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3376504" y="5005328"/>
            <a:ext cx="1526908" cy="426603"/>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85011" y="4851133"/>
            <a:ext cx="2142058" cy="1439500"/>
          </a:xfrm>
          <a:prstGeom prst="rect">
            <a:avLst/>
          </a:prstGeom>
          <a:solidFill>
            <a:schemeClr val="bg1">
              <a:lumMod val="95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29" name="Shape 129"/>
          <p:cNvSpPr>
            <a:spLocks noGrp="1"/>
          </p:cNvSpPr>
          <p:nvPr>
            <p:ph type="title"/>
          </p:nvPr>
        </p:nvSpPr>
        <p:spPr>
          <a:prstGeom prst="rect">
            <a:avLst/>
          </a:prstGeom>
        </p:spPr>
        <p:txBody>
          <a:bodyPr/>
          <a:lstStyle/>
          <a:p>
            <a:r>
              <a:rPr lang="es-MX" dirty="0"/>
              <a:t>Miembros que abandonan</a:t>
            </a:r>
          </a:p>
        </p:txBody>
      </p:sp>
      <p:sp>
        <p:nvSpPr>
          <p:cNvPr id="131" name="Shape 131"/>
          <p:cNvSpPr/>
          <p:nvPr/>
        </p:nvSpPr>
        <p:spPr>
          <a:xfrm>
            <a:off x="550305" y="5089106"/>
            <a:ext cx="356025" cy="356027"/>
          </a:xfrm>
          <a:prstGeom prst="ellipse">
            <a:avLst/>
          </a:prstGeom>
          <a:solidFill>
            <a:srgbClr val="FDC984"/>
          </a:solidFill>
          <a:ln w="12700">
            <a:miter lim="400000"/>
          </a:ln>
          <a:effectLst>
            <a:outerShdw blurRad="50800" dist="38100" dir="2700000" algn="tl" rotWithShape="0">
              <a:prstClr val="black">
                <a:alpha val="40000"/>
              </a:prstClr>
            </a:outerShdw>
          </a:effectLst>
        </p:spPr>
        <p:txBody>
          <a:bodyPr lIns="19050" tIns="19050" rIns="19050" bIns="19050" anchor="ctr"/>
          <a:lstStyle/>
          <a:p>
            <a:pPr>
              <a:defRPr>
                <a:solidFill>
                  <a:srgbClr val="FFFFFF"/>
                </a:solidFill>
              </a:defRPr>
            </a:pPr>
            <a:endParaRPr lang="es-MX" sz="675" dirty="0"/>
          </a:p>
        </p:txBody>
      </p:sp>
      <p:sp>
        <p:nvSpPr>
          <p:cNvPr id="132" name="Shape 132"/>
          <p:cNvSpPr/>
          <p:nvPr/>
        </p:nvSpPr>
        <p:spPr>
          <a:xfrm>
            <a:off x="550305" y="5713081"/>
            <a:ext cx="356025" cy="356025"/>
          </a:xfrm>
          <a:prstGeom prst="ellipse">
            <a:avLst/>
          </a:prstGeom>
          <a:solidFill>
            <a:srgbClr val="C0E0E1"/>
          </a:solidFill>
          <a:ln w="12700">
            <a:miter lim="400000"/>
          </a:ln>
          <a:effectLst>
            <a:outerShdw blurRad="50800" dist="38100" dir="2700000" algn="tl" rotWithShape="0">
              <a:prstClr val="black">
                <a:alpha val="40000"/>
              </a:prstClr>
            </a:outerShdw>
          </a:effectLst>
        </p:spPr>
        <p:txBody>
          <a:bodyPr lIns="19050" tIns="19050" rIns="19050" bIns="19050" anchor="ctr"/>
          <a:lstStyle/>
          <a:p>
            <a:pPr>
              <a:defRPr>
                <a:solidFill>
                  <a:srgbClr val="FFFFFF"/>
                </a:solidFill>
              </a:defRPr>
            </a:pPr>
            <a:endParaRPr lang="es-MX" sz="675" dirty="0"/>
          </a:p>
        </p:txBody>
      </p:sp>
      <p:sp>
        <p:nvSpPr>
          <p:cNvPr id="133" name="Shape 133"/>
          <p:cNvSpPr/>
          <p:nvPr/>
        </p:nvSpPr>
        <p:spPr>
          <a:xfrm>
            <a:off x="1037737" y="4959352"/>
            <a:ext cx="1405834" cy="1198790"/>
          </a:xfrm>
          <a:prstGeom prst="rect">
            <a:avLst/>
          </a:prstGeom>
          <a:ln w="12700">
            <a:miter lim="400000"/>
          </a:ln>
          <a:extLst>
            <a:ext uri="{C572A759-6A51-4108-AA02-DFA0A04FC94B}">
              <ma14:wrappingTextBoxFlag xmlns="" xmlns:ma14="http://schemas.microsoft.com/office/mac/drawingml/2011/main" val="1"/>
            </a:ext>
          </a:extLst>
        </p:spPr>
        <p:txBody>
          <a:bodyPr wrap="none" lIns="19050" tIns="19050" rIns="19050" bIns="19050" anchor="ctr">
            <a:spAutoFit/>
          </a:bodyPr>
          <a:lstStyle/>
          <a:p>
            <a:pPr algn="l">
              <a:lnSpc>
                <a:spcPct val="120000"/>
              </a:lnSpc>
              <a:defRPr sz="3900">
                <a:solidFill>
                  <a:srgbClr val="FFFFFF"/>
                </a:solidFill>
                <a:latin typeface="Gotham-Medium"/>
                <a:ea typeface="Gotham-Medium"/>
                <a:cs typeface="Gotham-Medium"/>
                <a:sym typeface="Gotham-Medium"/>
              </a:defRPr>
            </a:pPr>
            <a:r>
              <a:rPr lang="es-MX" sz="1600" dirty="0">
                <a:solidFill>
                  <a:schemeClr val="bg1">
                    <a:lumMod val="50000"/>
                  </a:schemeClr>
                </a:solidFill>
                <a:ea typeface="Arial Unicode MS" panose="020B0604020202020204" pitchFamily="34" charset="-128"/>
                <a:cs typeface="Arial Unicode MS" panose="020B0604020202020204" pitchFamily="34" charset="-128"/>
              </a:rPr>
              <a:t>Miembros que</a:t>
            </a:r>
            <a:br>
              <a:rPr lang="es-MX" sz="1600" dirty="0">
                <a:solidFill>
                  <a:schemeClr val="bg1">
                    <a:lumMod val="50000"/>
                  </a:schemeClr>
                </a:solidFill>
                <a:ea typeface="Arial Unicode MS" panose="020B0604020202020204" pitchFamily="34" charset="-128"/>
                <a:cs typeface="Arial Unicode MS" panose="020B0604020202020204" pitchFamily="34" charset="-128"/>
              </a:rPr>
            </a:br>
            <a:r>
              <a:rPr lang="es-MX" sz="1600" dirty="0">
                <a:solidFill>
                  <a:schemeClr val="bg1">
                    <a:lumMod val="50000"/>
                  </a:schemeClr>
                </a:solidFill>
                <a:ea typeface="Arial Unicode MS" panose="020B0604020202020204" pitchFamily="34" charset="-128"/>
                <a:cs typeface="Arial Unicode MS" panose="020B0604020202020204" pitchFamily="34" charset="-128"/>
              </a:rPr>
              <a:t>abandonaron</a:t>
            </a:r>
          </a:p>
          <a:p>
            <a:pPr algn="l">
              <a:spcBef>
                <a:spcPts val="600"/>
              </a:spcBef>
              <a:defRPr sz="3900">
                <a:solidFill>
                  <a:srgbClr val="FFFFFF"/>
                </a:solidFill>
                <a:latin typeface="Gotham-Medium"/>
                <a:ea typeface="Gotham-Medium"/>
                <a:cs typeface="Gotham-Medium"/>
                <a:sym typeface="Gotham-Medium"/>
              </a:defRPr>
            </a:pPr>
            <a:r>
              <a:rPr lang="es-MX" sz="1600" dirty="0">
                <a:solidFill>
                  <a:schemeClr val="bg1">
                    <a:lumMod val="50000"/>
                  </a:schemeClr>
                </a:solidFill>
                <a:ea typeface="Arial Unicode MS" panose="020B0604020202020204" pitchFamily="34" charset="-128"/>
                <a:cs typeface="Arial Unicode MS" panose="020B0604020202020204" pitchFamily="34" charset="-128"/>
              </a:rPr>
              <a:t>Miembros que</a:t>
            </a:r>
            <a:br>
              <a:rPr lang="es-MX" sz="1600" dirty="0">
                <a:solidFill>
                  <a:schemeClr val="bg1">
                    <a:lumMod val="50000"/>
                  </a:schemeClr>
                </a:solidFill>
                <a:ea typeface="Arial Unicode MS" panose="020B0604020202020204" pitchFamily="34" charset="-128"/>
                <a:cs typeface="Arial Unicode MS" panose="020B0604020202020204" pitchFamily="34" charset="-128"/>
              </a:rPr>
            </a:br>
            <a:r>
              <a:rPr lang="es-MX" sz="1600" dirty="0">
                <a:solidFill>
                  <a:schemeClr val="bg1">
                    <a:lumMod val="50000"/>
                  </a:schemeClr>
                </a:solidFill>
                <a:ea typeface="Arial Unicode MS" panose="020B0604020202020204" pitchFamily="34" charset="-128"/>
                <a:cs typeface="Arial Unicode MS" panose="020B0604020202020204" pitchFamily="34" charset="-128"/>
              </a:rPr>
              <a:t>permanecieron</a:t>
            </a:r>
          </a:p>
        </p:txBody>
      </p:sp>
      <p:sp>
        <p:nvSpPr>
          <p:cNvPr id="29" name="Pentagon 28"/>
          <p:cNvSpPr/>
          <p:nvPr/>
        </p:nvSpPr>
        <p:spPr>
          <a:xfrm flipH="1">
            <a:off x="874070" y="2008383"/>
            <a:ext cx="3335790" cy="899447"/>
          </a:xfrm>
          <a:prstGeom prst="homePlate">
            <a:avLst>
              <a:gd name="adj" fmla="val 18936"/>
            </a:avLst>
          </a:prstGeom>
          <a:solidFill>
            <a:srgbClr val="FDC984"/>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Pentagon 30"/>
          <p:cNvSpPr/>
          <p:nvPr/>
        </p:nvSpPr>
        <p:spPr>
          <a:xfrm>
            <a:off x="4209861" y="2008383"/>
            <a:ext cx="4164545" cy="899447"/>
          </a:xfrm>
          <a:prstGeom prst="homePlate">
            <a:avLst>
              <a:gd name="adj" fmla="val 18936"/>
            </a:avLst>
          </a:prstGeom>
          <a:solidFill>
            <a:srgbClr val="C0E0E1"/>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Shape 134"/>
          <p:cNvSpPr/>
          <p:nvPr/>
        </p:nvSpPr>
        <p:spPr>
          <a:xfrm>
            <a:off x="610349" y="1669801"/>
            <a:ext cx="8063105" cy="235449"/>
          </a:xfrm>
          <a:prstGeom prst="rect">
            <a:avLst/>
          </a:prstGeom>
          <a:ln w="12700">
            <a:miter lim="400000"/>
          </a:ln>
          <a:extLst>
            <a:ext uri="{C572A759-6A51-4108-AA02-DFA0A04FC94B}">
              <ma14:wrappingTextBoxFlag xmlns="" xmlns:ma14="http://schemas.microsoft.com/office/mac/drawingml/2011/main" val="1"/>
            </a:ext>
          </a:extLst>
        </p:spPr>
        <p:txBody>
          <a:bodyPr wrap="none" lIns="19050" tIns="19050" rIns="19050" bIns="19050" anchor="ctr">
            <a:spAutoFit/>
          </a:bodyPr>
          <a:lstStyle>
            <a:lvl1pPr algn="l">
              <a:defRPr sz="2700" b="1">
                <a:solidFill>
                  <a:srgbClr val="FCFFFF"/>
                </a:solidFill>
                <a:latin typeface="Gotham"/>
                <a:ea typeface="Gotham"/>
                <a:cs typeface="Gotham"/>
                <a:sym typeface="Gotham"/>
              </a:defRPr>
            </a:lvl1pPr>
          </a:lstStyle>
          <a:p>
            <a:r>
              <a:rPr sz="1280" dirty="0">
                <a:solidFill>
                  <a:schemeClr val="tx1"/>
                </a:solidFill>
                <a:latin typeface="+mn-lt"/>
                <a:ea typeface="Arial Unicode MS" panose="020B0604020202020204" pitchFamily="34" charset="-128"/>
                <a:cs typeface="Arial Unicode MS" panose="020B0604020202020204" pitchFamily="34" charset="-128"/>
              </a:rPr>
              <a:t>-</a:t>
            </a:r>
            <a:r>
              <a:rPr lang="en-US" sz="1280" dirty="0">
                <a:solidFill>
                  <a:schemeClr val="tx1"/>
                </a:solidFill>
                <a:latin typeface="+mn-lt"/>
                <a:ea typeface="Arial Unicode MS" panose="020B0604020202020204" pitchFamily="34" charset="-128"/>
                <a:cs typeface="Arial Unicode MS" panose="020B0604020202020204" pitchFamily="34" charset="-128"/>
              </a:rPr>
              <a:t>6</a:t>
            </a:r>
            <a:r>
              <a:rPr sz="1280" dirty="0">
                <a:solidFill>
                  <a:schemeClr val="tx1"/>
                </a:solidFill>
                <a:latin typeface="+mn-lt"/>
                <a:ea typeface="Arial Unicode MS" panose="020B0604020202020204" pitchFamily="34" charset="-128"/>
                <a:cs typeface="Arial Unicode MS" panose="020B0604020202020204" pitchFamily="34" charset="-128"/>
              </a:rPr>
              <a:t>M    </a:t>
            </a:r>
            <a:r>
              <a:rPr lang="en-US" sz="1280" dirty="0">
                <a:solidFill>
                  <a:schemeClr val="tx1"/>
                </a:solidFill>
                <a:latin typeface="+mn-lt"/>
                <a:ea typeface="Arial Unicode MS" panose="020B0604020202020204" pitchFamily="34" charset="-128"/>
                <a:cs typeface="Arial Unicode MS" panose="020B0604020202020204" pitchFamily="34" charset="-128"/>
              </a:rPr>
              <a:t>  </a:t>
            </a:r>
            <a:r>
              <a:rPr sz="1280" dirty="0">
                <a:solidFill>
                  <a:schemeClr val="tx1"/>
                </a:solidFill>
                <a:latin typeface="+mn-lt"/>
                <a:ea typeface="Arial Unicode MS" panose="020B0604020202020204" pitchFamily="34" charset="-128"/>
                <a:cs typeface="Arial Unicode MS" panose="020B0604020202020204" pitchFamily="34" charset="-128"/>
              </a:rPr>
              <a:t>       </a:t>
            </a:r>
            <a:r>
              <a:rPr lang="en-US" sz="1280" dirty="0">
                <a:solidFill>
                  <a:schemeClr val="tx1"/>
                </a:solidFill>
                <a:latin typeface="+mn-lt"/>
                <a:ea typeface="Arial Unicode MS" panose="020B0604020202020204" pitchFamily="34" charset="-128"/>
                <a:cs typeface="Arial Unicode MS" panose="020B0604020202020204" pitchFamily="34" charset="-128"/>
              </a:rPr>
              <a:t>  </a:t>
            </a:r>
            <a:r>
              <a:rPr sz="1280" dirty="0">
                <a:solidFill>
                  <a:schemeClr val="tx1"/>
                </a:solidFill>
                <a:latin typeface="+mn-lt"/>
                <a:ea typeface="Arial Unicode MS" panose="020B0604020202020204" pitchFamily="34" charset="-128"/>
                <a:cs typeface="Arial Unicode MS" panose="020B0604020202020204" pitchFamily="34" charset="-128"/>
              </a:rPr>
              <a:t>         -</a:t>
            </a:r>
            <a:r>
              <a:rPr lang="en-US" sz="1280" dirty="0">
                <a:solidFill>
                  <a:schemeClr val="tx1"/>
                </a:solidFill>
                <a:latin typeface="+mn-lt"/>
                <a:ea typeface="Arial Unicode MS" panose="020B0604020202020204" pitchFamily="34" charset="-128"/>
                <a:cs typeface="Arial Unicode MS" panose="020B0604020202020204" pitchFamily="34" charset="-128"/>
              </a:rPr>
              <a:t>4</a:t>
            </a:r>
            <a:r>
              <a:rPr sz="1280" dirty="0">
                <a:solidFill>
                  <a:schemeClr val="tx1"/>
                </a:solidFill>
                <a:latin typeface="+mn-lt"/>
                <a:ea typeface="Arial Unicode MS" panose="020B0604020202020204" pitchFamily="34" charset="-128"/>
                <a:cs typeface="Arial Unicode MS" panose="020B0604020202020204" pitchFamily="34" charset="-128"/>
              </a:rPr>
              <a:t>M    </a:t>
            </a:r>
            <a:r>
              <a:rPr lang="en-US" sz="1280" dirty="0">
                <a:solidFill>
                  <a:schemeClr val="tx1"/>
                </a:solidFill>
                <a:latin typeface="+mn-lt"/>
                <a:ea typeface="Arial Unicode MS" panose="020B0604020202020204" pitchFamily="34" charset="-128"/>
                <a:cs typeface="Arial Unicode MS" panose="020B0604020202020204" pitchFamily="34" charset="-128"/>
              </a:rPr>
              <a:t>  </a:t>
            </a:r>
            <a:r>
              <a:rPr sz="1280" dirty="0">
                <a:solidFill>
                  <a:schemeClr val="tx1"/>
                </a:solidFill>
                <a:latin typeface="+mn-lt"/>
                <a:ea typeface="Arial Unicode MS" panose="020B0604020202020204" pitchFamily="34" charset="-128"/>
                <a:cs typeface="Arial Unicode MS" panose="020B0604020202020204" pitchFamily="34" charset="-128"/>
              </a:rPr>
              <a:t>           </a:t>
            </a:r>
            <a:r>
              <a:rPr lang="en-US" sz="1280" dirty="0">
                <a:solidFill>
                  <a:schemeClr val="tx1"/>
                </a:solidFill>
                <a:latin typeface="+mn-lt"/>
                <a:ea typeface="Arial Unicode MS" panose="020B0604020202020204" pitchFamily="34" charset="-128"/>
                <a:cs typeface="Arial Unicode MS" panose="020B0604020202020204" pitchFamily="34" charset="-128"/>
              </a:rPr>
              <a:t>  </a:t>
            </a:r>
            <a:r>
              <a:rPr sz="1280" dirty="0">
                <a:solidFill>
                  <a:schemeClr val="tx1"/>
                </a:solidFill>
                <a:latin typeface="+mn-lt"/>
                <a:ea typeface="Arial Unicode MS" panose="020B0604020202020204" pitchFamily="34" charset="-128"/>
                <a:cs typeface="Arial Unicode MS" panose="020B0604020202020204" pitchFamily="34" charset="-128"/>
              </a:rPr>
              <a:t>     -5</a:t>
            </a:r>
            <a:r>
              <a:rPr lang="en-US" sz="1280" dirty="0">
                <a:solidFill>
                  <a:schemeClr val="tx1"/>
                </a:solidFill>
                <a:latin typeface="+mn-lt"/>
                <a:ea typeface="Arial Unicode MS" panose="020B0604020202020204" pitchFamily="34" charset="-128"/>
                <a:cs typeface="Arial Unicode MS" panose="020B0604020202020204" pitchFamily="34" charset="-128"/>
              </a:rPr>
              <a:t>2</a:t>
            </a:r>
            <a:r>
              <a:rPr sz="1280" dirty="0">
                <a:solidFill>
                  <a:schemeClr val="tx1"/>
                </a:solidFill>
                <a:latin typeface="+mn-lt"/>
                <a:ea typeface="Arial Unicode MS" panose="020B0604020202020204" pitchFamily="34" charset="-128"/>
                <a:cs typeface="Arial Unicode MS" panose="020B0604020202020204" pitchFamily="34" charset="-128"/>
              </a:rPr>
              <a:t>             </a:t>
            </a:r>
            <a:r>
              <a:rPr lang="en-US" sz="1280" dirty="0">
                <a:solidFill>
                  <a:schemeClr val="tx1"/>
                </a:solidFill>
                <a:latin typeface="+mn-lt"/>
                <a:ea typeface="Arial Unicode MS" panose="020B0604020202020204" pitchFamily="34" charset="-128"/>
                <a:cs typeface="Arial Unicode MS" panose="020B0604020202020204" pitchFamily="34" charset="-128"/>
              </a:rPr>
              <a:t>  </a:t>
            </a:r>
            <a:r>
              <a:rPr sz="1280" dirty="0">
                <a:solidFill>
                  <a:schemeClr val="tx1"/>
                </a:solidFill>
                <a:latin typeface="+mn-lt"/>
                <a:ea typeface="Arial Unicode MS" panose="020B0604020202020204" pitchFamily="34" charset="-128"/>
                <a:cs typeface="Arial Unicode MS" panose="020B0604020202020204" pitchFamily="34" charset="-128"/>
              </a:rPr>
              <a:t>   </a:t>
            </a:r>
            <a:r>
              <a:rPr lang="en-US" sz="1280" dirty="0">
                <a:solidFill>
                  <a:schemeClr val="tx1"/>
                </a:solidFill>
                <a:latin typeface="+mn-lt"/>
                <a:ea typeface="Arial Unicode MS" panose="020B0604020202020204" pitchFamily="34" charset="-128"/>
                <a:cs typeface="Arial Unicode MS" panose="020B0604020202020204" pitchFamily="34" charset="-128"/>
              </a:rPr>
              <a:t>  </a:t>
            </a:r>
            <a:r>
              <a:rPr sz="1280" dirty="0">
                <a:solidFill>
                  <a:schemeClr val="tx1"/>
                </a:solidFill>
                <a:latin typeface="+mn-lt"/>
                <a:ea typeface="Arial Unicode MS" panose="020B0604020202020204" pitchFamily="34" charset="-128"/>
                <a:cs typeface="Arial Unicode MS" panose="020B0604020202020204" pitchFamily="34" charset="-128"/>
              </a:rPr>
              <a:t>       0                </a:t>
            </a:r>
            <a:r>
              <a:rPr lang="en-US" sz="1280" dirty="0">
                <a:solidFill>
                  <a:schemeClr val="tx1"/>
                </a:solidFill>
                <a:latin typeface="+mn-lt"/>
                <a:ea typeface="Arial Unicode MS" panose="020B0604020202020204" pitchFamily="34" charset="-128"/>
                <a:cs typeface="Arial Unicode MS" panose="020B0604020202020204" pitchFamily="34" charset="-128"/>
              </a:rPr>
              <a:t>  </a:t>
            </a:r>
            <a:r>
              <a:rPr sz="1280" dirty="0">
                <a:solidFill>
                  <a:schemeClr val="tx1"/>
                </a:solidFill>
                <a:latin typeface="+mn-lt"/>
                <a:ea typeface="Arial Unicode MS" panose="020B0604020202020204" pitchFamily="34" charset="-128"/>
                <a:cs typeface="Arial Unicode MS" panose="020B0604020202020204" pitchFamily="34" charset="-128"/>
              </a:rPr>
              <a:t>        </a:t>
            </a:r>
            <a:r>
              <a:rPr lang="en-US" sz="1280" dirty="0">
                <a:solidFill>
                  <a:schemeClr val="tx1"/>
                </a:solidFill>
                <a:latin typeface="+mn-lt"/>
                <a:ea typeface="Arial Unicode MS" panose="020B0604020202020204" pitchFamily="34" charset="-128"/>
                <a:cs typeface="Arial Unicode MS" panose="020B0604020202020204" pitchFamily="34" charset="-128"/>
              </a:rPr>
              <a:t>2</a:t>
            </a:r>
            <a:r>
              <a:rPr sz="1280" dirty="0">
                <a:solidFill>
                  <a:schemeClr val="tx1"/>
                </a:solidFill>
                <a:latin typeface="+mn-lt"/>
                <a:ea typeface="Arial Unicode MS" panose="020B0604020202020204" pitchFamily="34" charset="-128"/>
                <a:cs typeface="Arial Unicode MS" panose="020B0604020202020204" pitchFamily="34" charset="-128"/>
              </a:rPr>
              <a:t>M        </a:t>
            </a:r>
            <a:r>
              <a:rPr lang="en-US" sz="1280" dirty="0">
                <a:solidFill>
                  <a:schemeClr val="tx1"/>
                </a:solidFill>
                <a:latin typeface="+mn-lt"/>
                <a:ea typeface="Arial Unicode MS" panose="020B0604020202020204" pitchFamily="34" charset="-128"/>
                <a:cs typeface="Arial Unicode MS" panose="020B0604020202020204" pitchFamily="34" charset="-128"/>
              </a:rPr>
              <a:t> </a:t>
            </a:r>
            <a:r>
              <a:rPr sz="1280" dirty="0">
                <a:solidFill>
                  <a:schemeClr val="tx1"/>
                </a:solidFill>
                <a:latin typeface="+mn-lt"/>
                <a:ea typeface="Arial Unicode MS" panose="020B0604020202020204" pitchFamily="34" charset="-128"/>
                <a:cs typeface="Arial Unicode MS" panose="020B0604020202020204" pitchFamily="34" charset="-128"/>
              </a:rPr>
              <a:t>    </a:t>
            </a:r>
            <a:r>
              <a:rPr lang="en-US" sz="1280" dirty="0">
                <a:solidFill>
                  <a:schemeClr val="tx1"/>
                </a:solidFill>
                <a:latin typeface="+mn-lt"/>
                <a:ea typeface="Arial Unicode MS" panose="020B0604020202020204" pitchFamily="34" charset="-128"/>
                <a:cs typeface="Arial Unicode MS" panose="020B0604020202020204" pitchFamily="34" charset="-128"/>
              </a:rPr>
              <a:t> </a:t>
            </a:r>
            <a:r>
              <a:rPr sz="1280" dirty="0">
                <a:solidFill>
                  <a:schemeClr val="tx1"/>
                </a:solidFill>
                <a:latin typeface="+mn-lt"/>
                <a:ea typeface="Arial Unicode MS" panose="020B0604020202020204" pitchFamily="34" charset="-128"/>
                <a:cs typeface="Arial Unicode MS" panose="020B0604020202020204" pitchFamily="34" charset="-128"/>
              </a:rPr>
              <a:t>           </a:t>
            </a:r>
            <a:r>
              <a:rPr lang="en-US" sz="1280" dirty="0">
                <a:solidFill>
                  <a:schemeClr val="tx1"/>
                </a:solidFill>
                <a:latin typeface="+mn-lt"/>
                <a:ea typeface="Arial Unicode MS" panose="020B0604020202020204" pitchFamily="34" charset="-128"/>
                <a:cs typeface="Arial Unicode MS" panose="020B0604020202020204" pitchFamily="34" charset="-128"/>
              </a:rPr>
              <a:t>4</a:t>
            </a:r>
            <a:r>
              <a:rPr sz="1280" dirty="0">
                <a:solidFill>
                  <a:schemeClr val="tx1"/>
                </a:solidFill>
                <a:latin typeface="+mn-lt"/>
                <a:ea typeface="Arial Unicode MS" panose="020B0604020202020204" pitchFamily="34" charset="-128"/>
                <a:cs typeface="Arial Unicode MS" panose="020B0604020202020204" pitchFamily="34" charset="-128"/>
              </a:rPr>
              <a:t>M      </a:t>
            </a:r>
            <a:r>
              <a:rPr lang="en-US" sz="1280" dirty="0">
                <a:solidFill>
                  <a:schemeClr val="tx1"/>
                </a:solidFill>
                <a:latin typeface="+mn-lt"/>
                <a:ea typeface="Arial Unicode MS" panose="020B0604020202020204" pitchFamily="34" charset="-128"/>
                <a:cs typeface="Arial Unicode MS" panose="020B0604020202020204" pitchFamily="34" charset="-128"/>
              </a:rPr>
              <a:t> </a:t>
            </a:r>
            <a:r>
              <a:rPr sz="1280" dirty="0">
                <a:solidFill>
                  <a:schemeClr val="tx1"/>
                </a:solidFill>
                <a:latin typeface="+mn-lt"/>
                <a:ea typeface="Arial Unicode MS" panose="020B0604020202020204" pitchFamily="34" charset="-128"/>
                <a:cs typeface="Arial Unicode MS" panose="020B0604020202020204" pitchFamily="34" charset="-128"/>
              </a:rPr>
              <a:t>    </a:t>
            </a:r>
            <a:r>
              <a:rPr lang="en-US" sz="1280" dirty="0">
                <a:solidFill>
                  <a:schemeClr val="tx1"/>
                </a:solidFill>
                <a:latin typeface="+mn-lt"/>
                <a:ea typeface="Arial Unicode MS" panose="020B0604020202020204" pitchFamily="34" charset="-128"/>
                <a:cs typeface="Arial Unicode MS" panose="020B0604020202020204" pitchFamily="34" charset="-128"/>
              </a:rPr>
              <a:t> </a:t>
            </a:r>
            <a:r>
              <a:rPr sz="1280" dirty="0">
                <a:solidFill>
                  <a:schemeClr val="tx1"/>
                </a:solidFill>
                <a:latin typeface="+mn-lt"/>
                <a:ea typeface="Arial Unicode MS" panose="020B0604020202020204" pitchFamily="34" charset="-128"/>
                <a:cs typeface="Arial Unicode MS" panose="020B0604020202020204" pitchFamily="34" charset="-128"/>
              </a:rPr>
              <a:t>           </a:t>
            </a:r>
            <a:r>
              <a:rPr lang="en-US" sz="1280" dirty="0">
                <a:solidFill>
                  <a:schemeClr val="tx1"/>
                </a:solidFill>
                <a:latin typeface="+mn-lt"/>
                <a:ea typeface="Arial Unicode MS" panose="020B0604020202020204" pitchFamily="34" charset="-128"/>
                <a:cs typeface="Arial Unicode MS" panose="020B0604020202020204" pitchFamily="34" charset="-128"/>
              </a:rPr>
              <a:t>6</a:t>
            </a:r>
            <a:r>
              <a:rPr sz="1280" dirty="0">
                <a:solidFill>
                  <a:schemeClr val="tx1"/>
                </a:solidFill>
                <a:latin typeface="+mn-lt"/>
                <a:ea typeface="Arial Unicode MS" panose="020B0604020202020204" pitchFamily="34" charset="-128"/>
                <a:cs typeface="Arial Unicode MS" panose="020B0604020202020204" pitchFamily="34" charset="-128"/>
              </a:rPr>
              <a:t>M       </a:t>
            </a:r>
            <a:r>
              <a:rPr lang="en-US" sz="1280" dirty="0">
                <a:solidFill>
                  <a:schemeClr val="tx1"/>
                </a:solidFill>
                <a:latin typeface="+mn-lt"/>
                <a:ea typeface="Arial Unicode MS" panose="020B0604020202020204" pitchFamily="34" charset="-128"/>
                <a:cs typeface="Arial Unicode MS" panose="020B0604020202020204" pitchFamily="34" charset="-128"/>
              </a:rPr>
              <a:t>  </a:t>
            </a:r>
            <a:r>
              <a:rPr sz="1280" dirty="0">
                <a:solidFill>
                  <a:schemeClr val="tx1"/>
                </a:solidFill>
                <a:latin typeface="+mn-lt"/>
                <a:ea typeface="Arial Unicode MS" panose="020B0604020202020204" pitchFamily="34" charset="-128"/>
                <a:cs typeface="Arial Unicode MS" panose="020B0604020202020204" pitchFamily="34" charset="-128"/>
              </a:rPr>
              <a:t>             </a:t>
            </a:r>
            <a:r>
              <a:rPr lang="en-US" sz="1280" dirty="0">
                <a:solidFill>
                  <a:schemeClr val="tx1"/>
                </a:solidFill>
                <a:latin typeface="+mn-lt"/>
                <a:ea typeface="Arial Unicode MS" panose="020B0604020202020204" pitchFamily="34" charset="-128"/>
                <a:cs typeface="Arial Unicode MS" panose="020B0604020202020204" pitchFamily="34" charset="-128"/>
              </a:rPr>
              <a:t>8</a:t>
            </a:r>
            <a:r>
              <a:rPr sz="1280" dirty="0">
                <a:solidFill>
                  <a:schemeClr val="tx1"/>
                </a:solidFill>
                <a:latin typeface="+mn-lt"/>
                <a:ea typeface="Arial Unicode MS" panose="020B0604020202020204" pitchFamily="34" charset="-128"/>
                <a:cs typeface="Arial Unicode MS" panose="020B0604020202020204" pitchFamily="34" charset="-128"/>
              </a:rPr>
              <a:t>M</a:t>
            </a:r>
          </a:p>
        </p:txBody>
      </p:sp>
      <p:sp>
        <p:nvSpPr>
          <p:cNvPr id="33" name="Shape 135"/>
          <p:cNvSpPr/>
          <p:nvPr/>
        </p:nvSpPr>
        <p:spPr>
          <a:xfrm>
            <a:off x="6197664" y="2184169"/>
            <a:ext cx="1870704" cy="530915"/>
          </a:xfrm>
          <a:prstGeom prst="rect">
            <a:avLst/>
          </a:prstGeom>
          <a:ln w="12700">
            <a:miter lim="400000"/>
          </a:ln>
          <a:extLst>
            <a:ext uri="{C572A759-6A51-4108-AA02-DFA0A04FC94B}">
              <ma14:wrappingTextBoxFlag xmlns="" xmlns:ma14="http://schemas.microsoft.com/office/mac/drawingml/2011/main" val="1"/>
            </a:ext>
          </a:extLst>
        </p:spPr>
        <p:txBody>
          <a:bodyPr wrap="none" lIns="19050" tIns="19050" rIns="19050" bIns="19050" anchor="ctr">
            <a:spAutoFit/>
          </a:bodyPr>
          <a:lstStyle>
            <a:lvl1pPr>
              <a:defRPr b="1">
                <a:latin typeface="Gotham"/>
                <a:ea typeface="Gotham"/>
                <a:cs typeface="Gotham"/>
                <a:sym typeface="Gotham"/>
              </a:defRPr>
            </a:lvl1pPr>
          </a:lstStyle>
          <a:p>
            <a:pPr algn="r"/>
            <a:r>
              <a:rPr lang="en-US" sz="3200" dirty="0">
                <a:solidFill>
                  <a:srgbClr val="0896B0"/>
                </a:solidFill>
                <a:effectLst>
                  <a:innerShdw blurRad="63500" dist="50800" dir="13500000">
                    <a:prstClr val="black">
                      <a:alpha val="50000"/>
                    </a:prstClr>
                  </a:innerShdw>
                </a:effectLst>
                <a:latin typeface="Arial Unicode MS" panose="020B0604020202020204" pitchFamily="34" charset="-128"/>
                <a:ea typeface="Arial Unicode MS" panose="020B0604020202020204" pitchFamily="34" charset="-128"/>
                <a:cs typeface="Arial Unicode MS" panose="020B0604020202020204" pitchFamily="34" charset="-128"/>
              </a:rPr>
              <a:t>7,729,798</a:t>
            </a:r>
          </a:p>
        </p:txBody>
      </p:sp>
      <p:sp>
        <p:nvSpPr>
          <p:cNvPr id="34" name="Shape 136"/>
          <p:cNvSpPr/>
          <p:nvPr/>
        </p:nvSpPr>
        <p:spPr>
          <a:xfrm>
            <a:off x="1120345" y="2184169"/>
            <a:ext cx="1870705" cy="530915"/>
          </a:xfrm>
          <a:prstGeom prst="rect">
            <a:avLst/>
          </a:prstGeom>
          <a:ln w="12700">
            <a:miter lim="400000"/>
          </a:ln>
          <a:extLst>
            <a:ext uri="{C572A759-6A51-4108-AA02-DFA0A04FC94B}">
              <ma14:wrappingTextBoxFlag xmlns="" xmlns:ma14="http://schemas.microsoft.com/office/mac/drawingml/2011/main" val="1"/>
            </a:ext>
          </a:extLst>
        </p:spPr>
        <p:txBody>
          <a:bodyPr wrap="none" lIns="19050" tIns="19050" rIns="19050" bIns="19050" anchor="ctr">
            <a:spAutoFit/>
          </a:bodyPr>
          <a:lstStyle>
            <a:lvl1pPr>
              <a:defRPr b="1">
                <a:latin typeface="Gotham"/>
                <a:ea typeface="Gotham"/>
                <a:cs typeface="Gotham"/>
                <a:sym typeface="Gotham"/>
              </a:defRPr>
            </a:lvl1pPr>
          </a:lstStyle>
          <a:p>
            <a:r>
              <a:rPr lang="en-US" sz="3200" dirty="0">
                <a:solidFill>
                  <a:srgbClr val="D37A03"/>
                </a:solidFill>
                <a:effectLst>
                  <a:innerShdw blurRad="63500" dist="50800" dir="13500000">
                    <a:prstClr val="black">
                      <a:alpha val="50000"/>
                    </a:prstClr>
                  </a:innerShdw>
                </a:effectLst>
                <a:latin typeface="Arial Unicode MS" panose="020B0604020202020204" pitchFamily="34" charset="-128"/>
                <a:ea typeface="Arial Unicode MS" panose="020B0604020202020204" pitchFamily="34" charset="-128"/>
                <a:cs typeface="Arial Unicode MS" panose="020B0604020202020204" pitchFamily="34" charset="-128"/>
              </a:rPr>
              <a:t>5,918,483</a:t>
            </a:r>
            <a:endParaRPr sz="3200" dirty="0">
              <a:solidFill>
                <a:srgbClr val="D37A03"/>
              </a:solidFill>
              <a:effectLst>
                <a:innerShdw blurRad="63500" dist="50800" dir="13500000">
                  <a:prstClr val="black">
                    <a:alpha val="50000"/>
                  </a:prstClr>
                </a:inn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35" name="Picture 34"/>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flipH="1">
            <a:off x="2881312" y="3066493"/>
            <a:ext cx="1232032" cy="1232032"/>
          </a:xfrm>
          <a:prstGeom prst="rect">
            <a:avLst/>
          </a:prstGeom>
        </p:spPr>
      </p:pic>
      <p:pic>
        <p:nvPicPr>
          <p:cNvPr id="36" name="Picture 35"/>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flipH="1">
            <a:off x="667440" y="3066493"/>
            <a:ext cx="1232032" cy="1232032"/>
          </a:xfrm>
          <a:prstGeom prst="rect">
            <a:avLst/>
          </a:prstGeom>
        </p:spPr>
      </p:pic>
      <p:pic>
        <p:nvPicPr>
          <p:cNvPr id="37" name="Picture 36"/>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flipH="1">
            <a:off x="1405397" y="3066493"/>
            <a:ext cx="1232032" cy="1232032"/>
          </a:xfrm>
          <a:prstGeom prst="rect">
            <a:avLst/>
          </a:prstGeom>
        </p:spPr>
      </p:pic>
      <p:pic>
        <p:nvPicPr>
          <p:cNvPr id="38" name="Picture 37"/>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flipH="1">
            <a:off x="2143354" y="3066493"/>
            <a:ext cx="1232032" cy="1232032"/>
          </a:xfrm>
          <a:prstGeom prst="rect">
            <a:avLst/>
          </a:prstGeom>
        </p:spPr>
      </p:pic>
      <p:pic>
        <p:nvPicPr>
          <p:cNvPr id="39" name="Picture 3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40600" y="3068173"/>
            <a:ext cx="1204952" cy="1204952"/>
          </a:xfrm>
          <a:prstGeom prst="rect">
            <a:avLst/>
          </a:prstGeom>
        </p:spPr>
      </p:pic>
      <p:pic>
        <p:nvPicPr>
          <p:cNvPr id="40" name="Picture 39"/>
          <p:cNvPicPr>
            <a:picLocks noChangeAspect="1"/>
          </p:cNvPicPr>
          <p:nvPr/>
        </p:nvPicPr>
        <p:blipFill rotWithShape="1">
          <a:blip r:embed="rId4" cstate="print">
            <a:extLst>
              <a:ext uri="{28A0092B-C50C-407E-A947-70E740481C1C}">
                <a14:useLocalDpi xmlns:a14="http://schemas.microsoft.com/office/drawing/2010/main" val="0"/>
              </a:ext>
            </a:extLst>
          </a:blip>
          <a:srcRect l="49765"/>
          <a:stretch/>
        </p:blipFill>
        <p:spPr>
          <a:xfrm>
            <a:off x="4218914" y="3068173"/>
            <a:ext cx="605305" cy="1204952"/>
          </a:xfrm>
          <a:prstGeom prst="rect">
            <a:avLst/>
          </a:prstGeom>
        </p:spPr>
      </p:pic>
      <p:pic>
        <p:nvPicPr>
          <p:cNvPr id="41" name="Picture 4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63534" y="3068173"/>
            <a:ext cx="1204952" cy="1204952"/>
          </a:xfrm>
          <a:prstGeom prst="rect">
            <a:avLst/>
          </a:prstGeom>
        </p:spPr>
      </p:pic>
      <p:pic>
        <p:nvPicPr>
          <p:cNvPr id="42" name="Picture 4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07800" y="3068173"/>
            <a:ext cx="1204952" cy="1204952"/>
          </a:xfrm>
          <a:prstGeom prst="rect">
            <a:avLst/>
          </a:prstGeom>
        </p:spPr>
      </p:pic>
      <p:pic>
        <p:nvPicPr>
          <p:cNvPr id="43" name="Picture 4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52066" y="3068173"/>
            <a:ext cx="1204952" cy="1204952"/>
          </a:xfrm>
          <a:prstGeom prst="rect">
            <a:avLst/>
          </a:prstGeom>
        </p:spPr>
      </p:pic>
      <p:pic>
        <p:nvPicPr>
          <p:cNvPr id="44" name="Picture 4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96332" y="3068173"/>
            <a:ext cx="1204952" cy="1204952"/>
          </a:xfrm>
          <a:prstGeom prst="rect">
            <a:avLst/>
          </a:prstGeom>
        </p:spPr>
      </p:pic>
      <p:pic>
        <p:nvPicPr>
          <p:cNvPr id="45" name="Picture 44"/>
          <p:cNvPicPr>
            <a:picLocks noChangeAspect="1"/>
          </p:cNvPicPr>
          <p:nvPr/>
        </p:nvPicPr>
        <p:blipFill rotWithShape="1">
          <a:blip r:embed="rId3">
            <a:duotone>
              <a:schemeClr val="accent2">
                <a:shade val="45000"/>
                <a:satMod val="135000"/>
              </a:schemeClr>
              <a:prstClr val="white"/>
            </a:duotone>
            <a:extLst>
              <a:ext uri="{28A0092B-C50C-407E-A947-70E740481C1C}">
                <a14:useLocalDpi xmlns:a14="http://schemas.microsoft.com/office/drawing/2010/main" val="0"/>
              </a:ext>
            </a:extLst>
          </a:blip>
          <a:srcRect l="51567" r="-1"/>
          <a:stretch/>
        </p:blipFill>
        <p:spPr>
          <a:xfrm flipH="1">
            <a:off x="3613131" y="3055936"/>
            <a:ext cx="596730" cy="1232032"/>
          </a:xfrm>
          <a:prstGeom prst="rect">
            <a:avLst/>
          </a:prstGeom>
        </p:spPr>
      </p:pic>
      <p:sp>
        <p:nvSpPr>
          <p:cNvPr id="46" name="Shape 137"/>
          <p:cNvSpPr/>
          <p:nvPr/>
        </p:nvSpPr>
        <p:spPr>
          <a:xfrm>
            <a:off x="2992708" y="4985757"/>
            <a:ext cx="5092741" cy="1238801"/>
          </a:xfrm>
          <a:prstGeom prst="rect">
            <a:avLst/>
          </a:prstGeom>
          <a:ln w="12700">
            <a:miter lim="400000"/>
          </a:ln>
          <a:extLst>
            <a:ext uri="{C572A759-6A51-4108-AA02-DFA0A04FC94B}">
              <ma14:wrappingTextBoxFlag xmlns="" xmlns:ma14="http://schemas.microsoft.com/office/mac/drawingml/2011/main" val="1"/>
            </a:ext>
          </a:extLst>
        </p:spPr>
        <p:txBody>
          <a:bodyPr wrap="none" lIns="19050" tIns="19050" rIns="19050" bIns="19050" anchor="ctr">
            <a:spAutoFit/>
          </a:bodyPr>
          <a:lstStyle/>
          <a:p>
            <a:pPr algn="l">
              <a:defRPr sz="3000" spc="-90">
                <a:solidFill>
                  <a:srgbClr val="FFFFFF"/>
                </a:solidFill>
                <a:latin typeface="Gotham"/>
                <a:ea typeface="Gotham"/>
                <a:cs typeface="Gotham"/>
                <a:sym typeface="Gotham"/>
              </a:defRPr>
            </a:pPr>
            <a:r>
              <a:rPr lang="es-MX" sz="2800" b="1" spc="-100" dirty="0">
                <a:solidFill>
                  <a:schemeClr val="bg1">
                    <a:lumMod val="50000"/>
                  </a:schemeClr>
                </a:solidFill>
                <a:ea typeface="Arial Unicode MS" panose="020B0604020202020204" pitchFamily="34" charset="-128"/>
                <a:cs typeface="Arial" panose="020B0604020202020204" pitchFamily="34" charset="0"/>
              </a:rPr>
              <a:t>En 2000-2012</a:t>
            </a:r>
            <a:r>
              <a:rPr lang="es-MX" sz="2800" spc="-100" dirty="0">
                <a:solidFill>
                  <a:schemeClr val="bg1">
                    <a:lumMod val="50000"/>
                  </a:schemeClr>
                </a:solidFill>
                <a:ea typeface="Arial Unicode MS" panose="020B0604020202020204" pitchFamily="34" charset="-128"/>
                <a:cs typeface="Arial" panose="020B0604020202020204" pitchFamily="34" charset="0"/>
              </a:rPr>
              <a:t>: </a:t>
            </a:r>
            <a:r>
              <a:rPr lang="es-MX" sz="2800" b="1" spc="-100" dirty="0">
                <a:solidFill>
                  <a:schemeClr val="bg1">
                    <a:lumMod val="50000"/>
                  </a:schemeClr>
                </a:solidFill>
                <a:ea typeface="Arial Unicode MS" panose="020B0604020202020204" pitchFamily="34" charset="-128"/>
                <a:cs typeface="Arial" panose="020B0604020202020204" pitchFamily="34" charset="0"/>
              </a:rPr>
              <a:t>13,648,281</a:t>
            </a:r>
            <a:r>
              <a:rPr lang="es-MX" sz="2800" spc="-100" dirty="0">
                <a:solidFill>
                  <a:schemeClr val="bg1">
                    <a:lumMod val="50000"/>
                  </a:schemeClr>
                </a:solidFill>
                <a:ea typeface="Arial Unicode MS" panose="020B0604020202020204" pitchFamily="34" charset="-128"/>
                <a:cs typeface="Arial" panose="020B0604020202020204" pitchFamily="34" charset="0"/>
              </a:rPr>
              <a:t> accesiones</a:t>
            </a:r>
          </a:p>
          <a:p>
            <a:pPr algn="l">
              <a:spcBef>
                <a:spcPts val="1200"/>
              </a:spcBef>
              <a:defRPr sz="3000" spc="-90">
                <a:solidFill>
                  <a:srgbClr val="FFFFFF"/>
                </a:solidFill>
                <a:latin typeface="Gotham-Light"/>
                <a:ea typeface="Gotham-Light"/>
                <a:cs typeface="Gotham-Light"/>
                <a:sym typeface="Gotham-Light"/>
              </a:defRPr>
            </a:pPr>
            <a:r>
              <a:rPr lang="es-MX" sz="4000" dirty="0">
                <a:solidFill>
                  <a:schemeClr val="tx2">
                    <a:lumMod val="75000"/>
                  </a:schemeClr>
                </a:solidFill>
                <a:ea typeface="Arial Unicode MS" panose="020B0604020202020204" pitchFamily="34" charset="-128"/>
                <a:cs typeface="Arial" panose="020B0604020202020204" pitchFamily="34" charset="0"/>
                <a:sym typeface="Helvetica"/>
              </a:rPr>
              <a:t>Tasa de pérdida: </a:t>
            </a:r>
            <a:r>
              <a:rPr lang="es-MX" sz="4000" b="1" spc="-40" dirty="0">
                <a:solidFill>
                  <a:schemeClr val="tx2">
                    <a:lumMod val="75000"/>
                  </a:schemeClr>
                </a:solidFill>
                <a:ea typeface="Arial Unicode MS" panose="020B0604020202020204" pitchFamily="34" charset="-128"/>
                <a:cs typeface="Arial" panose="020B0604020202020204" pitchFamily="34" charset="0"/>
                <a:sym typeface="Helvetica"/>
              </a:rPr>
              <a:t>43.36%</a:t>
            </a:r>
            <a:endParaRPr lang="es-MX" sz="4000" dirty="0">
              <a:solidFill>
                <a:schemeClr val="tx2">
                  <a:lumMod val="75000"/>
                </a:schemeClr>
              </a:solidFill>
              <a:ea typeface="Arial Unicode MS" panose="020B0604020202020204" pitchFamily="34" charset="-128"/>
              <a:cs typeface="Arial" panose="020B0604020202020204" pitchFamily="34" charset="0"/>
              <a:sym typeface="Gotham"/>
            </a:endParaRPr>
          </a:p>
        </p:txBody>
      </p:sp>
    </p:spTree>
    <p:extLst>
      <p:ext uri="{BB962C8B-B14F-4D97-AF65-F5344CB8AC3E}">
        <p14:creationId xmlns:p14="http://schemas.microsoft.com/office/powerpoint/2010/main" val="244788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a:t>Jóvenes que abandonan</a:t>
            </a:r>
          </a:p>
        </p:txBody>
      </p:sp>
      <p:sp>
        <p:nvSpPr>
          <p:cNvPr id="3" name="Content Placeholder 2"/>
          <p:cNvSpPr>
            <a:spLocks noGrp="1"/>
          </p:cNvSpPr>
          <p:nvPr>
            <p:ph idx="1"/>
          </p:nvPr>
        </p:nvSpPr>
        <p:spPr>
          <a:xfrm>
            <a:off x="457199" y="1600200"/>
            <a:ext cx="8229601" cy="4876800"/>
          </a:xfrm>
        </p:spPr>
        <p:txBody>
          <a:bodyPr/>
          <a:lstStyle/>
          <a:p>
            <a:pPr marL="0" indent="0">
              <a:buNone/>
            </a:pPr>
            <a:r>
              <a:rPr lang="es-MX" sz="3200" dirty="0"/>
              <a:t>Estudio “Retención Juvenil”</a:t>
            </a:r>
          </a:p>
          <a:p>
            <a:pPr lvl="1">
              <a:spcBef>
                <a:spcPts val="600"/>
              </a:spcBef>
              <a:buFont typeface="Wingdings" panose="05000000000000000000" pitchFamily="2" charset="2"/>
              <a:buChar char="§"/>
            </a:pPr>
            <a:r>
              <a:rPr lang="es-MX" sz="2800" dirty="0"/>
              <a:t>Más de </a:t>
            </a:r>
            <a:r>
              <a:rPr lang="es-MX" sz="2800" b="1" dirty="0">
                <a:solidFill>
                  <a:schemeClr val="bg2">
                    <a:lumMod val="50000"/>
                  </a:schemeClr>
                </a:solidFill>
              </a:rPr>
              <a:t>1,500</a:t>
            </a:r>
            <a:r>
              <a:rPr lang="es-MX" sz="2800" dirty="0"/>
              <a:t> jóvenes bautizados (edad: 15-16)</a:t>
            </a:r>
          </a:p>
          <a:p>
            <a:pPr lvl="1">
              <a:spcBef>
                <a:spcPts val="0"/>
              </a:spcBef>
              <a:buFont typeface="Wingdings" panose="05000000000000000000" pitchFamily="2" charset="2"/>
              <a:buChar char="§"/>
            </a:pPr>
            <a:r>
              <a:rPr lang="es-MX" sz="2800" b="1" dirty="0">
                <a:solidFill>
                  <a:schemeClr val="bg2">
                    <a:lumMod val="50000"/>
                  </a:schemeClr>
                </a:solidFill>
              </a:rPr>
              <a:t>Representativo</a:t>
            </a:r>
            <a:r>
              <a:rPr lang="es-MX" sz="2800" dirty="0"/>
              <a:t> de la juventud adventista: </a:t>
            </a:r>
            <a:br>
              <a:rPr lang="es-MX" sz="2800" dirty="0"/>
            </a:br>
            <a:r>
              <a:rPr lang="es-MX" sz="2800" dirty="0"/>
              <a:t>iglesias grandes y pequeñas, rurales y urbanas, </a:t>
            </a:r>
            <a:br>
              <a:rPr lang="es-MX" sz="2800" dirty="0"/>
            </a:br>
            <a:r>
              <a:rPr lang="es-MX" sz="2800" dirty="0"/>
              <a:t>todo grupo étnico</a:t>
            </a:r>
          </a:p>
          <a:p>
            <a:pPr lvl="1">
              <a:spcBef>
                <a:spcPts val="0"/>
              </a:spcBef>
              <a:buFont typeface="Wingdings" panose="05000000000000000000" pitchFamily="2" charset="2"/>
              <a:buChar char="§"/>
            </a:pPr>
            <a:r>
              <a:rPr lang="es-MX" sz="2800" dirty="0"/>
              <a:t>Entrevistados cada año por los siguientes </a:t>
            </a:r>
            <a:r>
              <a:rPr lang="es-MX" sz="2800" b="1" dirty="0">
                <a:solidFill>
                  <a:schemeClr val="bg2">
                    <a:lumMod val="50000"/>
                  </a:schemeClr>
                </a:solidFill>
              </a:rPr>
              <a:t>10 años</a:t>
            </a:r>
          </a:p>
          <a:p>
            <a:pPr marL="0" indent="0">
              <a:spcBef>
                <a:spcPts val="1200"/>
              </a:spcBef>
              <a:buNone/>
            </a:pPr>
            <a:r>
              <a:rPr lang="es-MX" sz="3200" b="1" dirty="0">
                <a:solidFill>
                  <a:srgbClr val="458F91"/>
                </a:solidFill>
              </a:rPr>
              <a:t>¿Cuántos salieron a los 25-26 años de edad?</a:t>
            </a:r>
          </a:p>
          <a:p>
            <a:pPr marL="0" indent="0">
              <a:buNone/>
            </a:pPr>
            <a:endParaRPr lang="es-MX" dirty="0"/>
          </a:p>
        </p:txBody>
      </p:sp>
      <p:sp>
        <p:nvSpPr>
          <p:cNvPr id="6" name="Rectangle 5"/>
          <p:cNvSpPr/>
          <p:nvPr/>
        </p:nvSpPr>
        <p:spPr>
          <a:xfrm>
            <a:off x="683359" y="5087209"/>
            <a:ext cx="7777322" cy="1754326"/>
          </a:xfrm>
          <a:prstGeom prst="rect">
            <a:avLst/>
          </a:prstGeom>
          <a:noFill/>
        </p:spPr>
        <p:txBody>
          <a:bodyPr wrap="none" lIns="91440" tIns="45720" rIns="91440" bIns="45720">
            <a:spAutoFit/>
          </a:bodyPr>
          <a:lstStyle/>
          <a:p>
            <a:pPr algn="ctr">
              <a:lnSpc>
                <a:spcPct val="90000"/>
              </a:lnSpc>
            </a:pPr>
            <a:r>
              <a:rPr lang="es-MX" sz="3200" b="1" dirty="0">
                <a:ln w="12700">
                  <a:solidFill>
                    <a:schemeClr val="tx2">
                      <a:lumMod val="75000"/>
                    </a:schemeClr>
                  </a:solidFill>
                  <a:prstDash val="solid"/>
                </a:ln>
                <a:solidFill>
                  <a:schemeClr val="accent6">
                    <a:lumMod val="60000"/>
                    <a:lumOff val="40000"/>
                  </a:schemeClr>
                </a:solidFill>
                <a:effectLst>
                  <a:outerShdw blurRad="38100" dist="25400" dir="2700000" algn="tl" rotWithShape="0">
                    <a:prstClr val="black">
                      <a:alpha val="52000"/>
                    </a:prstClr>
                  </a:outerShdw>
                </a:effectLst>
              </a:rPr>
              <a:t>En muchos grupos demográficos, aproxima:</a:t>
            </a:r>
            <a:br>
              <a:rPr lang="es-MX" sz="3200" b="1" dirty="0">
                <a:ln w="12700">
                  <a:solidFill>
                    <a:schemeClr val="tx2">
                      <a:lumMod val="75000"/>
                    </a:schemeClr>
                  </a:solidFill>
                  <a:prstDash val="solid"/>
                </a:ln>
                <a:solidFill>
                  <a:schemeClr val="accent6">
                    <a:lumMod val="60000"/>
                    <a:lumOff val="40000"/>
                  </a:schemeClr>
                </a:solidFill>
                <a:effectLst>
                  <a:outerShdw blurRad="38100" dist="25400" dir="2700000" algn="tl" rotWithShape="0">
                    <a:prstClr val="black">
                      <a:alpha val="52000"/>
                    </a:prstClr>
                  </a:outerShdw>
                </a:effectLst>
              </a:rPr>
            </a:br>
            <a:r>
              <a:rPr lang="es-MX" sz="8800" b="1" cap="none" spc="0" dirty="0">
                <a:ln w="12700">
                  <a:solidFill>
                    <a:schemeClr val="tx2">
                      <a:lumMod val="75000"/>
                    </a:schemeClr>
                  </a:solidFill>
                  <a:prstDash val="solid"/>
                </a:ln>
                <a:solidFill>
                  <a:schemeClr val="accent6">
                    <a:lumMod val="60000"/>
                    <a:lumOff val="40000"/>
                  </a:schemeClr>
                </a:solidFill>
                <a:effectLst>
                  <a:outerShdw blurRad="38100" dist="25400" dir="2700000" algn="tl" rotWithShape="0">
                    <a:prstClr val="black">
                      <a:alpha val="52000"/>
                    </a:prstClr>
                  </a:outerShdw>
                </a:effectLst>
              </a:rPr>
              <a:t>50%</a:t>
            </a:r>
          </a:p>
        </p:txBody>
      </p:sp>
    </p:spTree>
    <p:extLst>
      <p:ext uri="{BB962C8B-B14F-4D97-AF65-F5344CB8AC3E}">
        <p14:creationId xmlns:p14="http://schemas.microsoft.com/office/powerpoint/2010/main" val="756419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p:cNvSpPr/>
          <p:nvPr/>
        </p:nvSpPr>
        <p:spPr>
          <a:xfrm>
            <a:off x="602939" y="4259527"/>
            <a:ext cx="749808" cy="749808"/>
          </a:xfrm>
          <a:prstGeom prst="ellips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6" name="Oval 15"/>
          <p:cNvSpPr/>
          <p:nvPr/>
        </p:nvSpPr>
        <p:spPr>
          <a:xfrm>
            <a:off x="1398156" y="4259527"/>
            <a:ext cx="749808" cy="749808"/>
          </a:xfrm>
          <a:prstGeom prst="ellips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7" name="Oval 16"/>
          <p:cNvSpPr/>
          <p:nvPr/>
        </p:nvSpPr>
        <p:spPr>
          <a:xfrm>
            <a:off x="2193373" y="4259527"/>
            <a:ext cx="749808" cy="749808"/>
          </a:xfrm>
          <a:prstGeom prst="ellips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8" name="Oval 17"/>
          <p:cNvSpPr/>
          <p:nvPr/>
        </p:nvSpPr>
        <p:spPr>
          <a:xfrm>
            <a:off x="2988590" y="4259527"/>
            <a:ext cx="749808" cy="749808"/>
          </a:xfrm>
          <a:prstGeom prst="ellips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 name="Oval 18"/>
          <p:cNvSpPr/>
          <p:nvPr/>
        </p:nvSpPr>
        <p:spPr>
          <a:xfrm>
            <a:off x="3783807" y="4259527"/>
            <a:ext cx="749808" cy="749808"/>
          </a:xfrm>
          <a:prstGeom prst="ellips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0" name="Oval 19"/>
          <p:cNvSpPr/>
          <p:nvPr/>
        </p:nvSpPr>
        <p:spPr>
          <a:xfrm>
            <a:off x="4579024" y="4259527"/>
            <a:ext cx="749808" cy="749808"/>
          </a:xfrm>
          <a:prstGeom prst="ellips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1" name="Oval 20"/>
          <p:cNvSpPr/>
          <p:nvPr/>
        </p:nvSpPr>
        <p:spPr>
          <a:xfrm>
            <a:off x="5374241" y="4259527"/>
            <a:ext cx="749808" cy="749808"/>
          </a:xfrm>
          <a:prstGeom prst="ellips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2" name="Oval 21"/>
          <p:cNvSpPr/>
          <p:nvPr/>
        </p:nvSpPr>
        <p:spPr>
          <a:xfrm>
            <a:off x="6169458" y="4259527"/>
            <a:ext cx="749808" cy="749808"/>
          </a:xfrm>
          <a:prstGeom prst="ellips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3" name="Oval 22"/>
          <p:cNvSpPr/>
          <p:nvPr/>
        </p:nvSpPr>
        <p:spPr>
          <a:xfrm>
            <a:off x="6964675" y="4259527"/>
            <a:ext cx="749808" cy="749808"/>
          </a:xfrm>
          <a:prstGeom prst="ellips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4" name="Oval 23"/>
          <p:cNvSpPr/>
          <p:nvPr/>
        </p:nvSpPr>
        <p:spPr>
          <a:xfrm>
            <a:off x="7759892" y="4259527"/>
            <a:ext cx="749808" cy="749808"/>
          </a:xfrm>
          <a:prstGeom prst="ellipse">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 name="Title 1"/>
          <p:cNvSpPr>
            <a:spLocks noGrp="1"/>
          </p:cNvSpPr>
          <p:nvPr>
            <p:ph type="title"/>
          </p:nvPr>
        </p:nvSpPr>
        <p:spPr/>
        <p:txBody>
          <a:bodyPr/>
          <a:lstStyle/>
          <a:p>
            <a:r>
              <a:rPr lang="es-MX" dirty="0"/>
              <a:t>Jóvenes que abandonan…</a:t>
            </a:r>
          </a:p>
        </p:txBody>
      </p:sp>
      <p:sp>
        <p:nvSpPr>
          <p:cNvPr id="3" name="Content Placeholder 2"/>
          <p:cNvSpPr>
            <a:spLocks noGrp="1"/>
          </p:cNvSpPr>
          <p:nvPr>
            <p:ph idx="1"/>
          </p:nvPr>
        </p:nvSpPr>
        <p:spPr>
          <a:xfrm>
            <a:off x="457200" y="1804736"/>
            <a:ext cx="8229600" cy="4672263"/>
          </a:xfrm>
        </p:spPr>
        <p:txBody>
          <a:bodyPr/>
          <a:lstStyle/>
          <a:p>
            <a:pPr marL="0" indent="0">
              <a:buNone/>
            </a:pPr>
            <a:r>
              <a:rPr lang="es-MX" sz="3600" dirty="0"/>
              <a:t>No solamente UNA moneda perdida…</a:t>
            </a:r>
          </a:p>
          <a:p>
            <a:pPr marL="0" indent="0">
              <a:spcBef>
                <a:spcPts val="3600"/>
              </a:spcBef>
              <a:buNone/>
            </a:pPr>
            <a:r>
              <a:rPr lang="es-MX" sz="6000" dirty="0"/>
              <a:t>¡La MITAD de ellas!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8920" y="4223791"/>
            <a:ext cx="790100" cy="790100"/>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03102" y="4234793"/>
            <a:ext cx="790100" cy="790100"/>
          </a:xfrm>
          <a:prstGeom prst="rect">
            <a:avLst/>
          </a:prstGeom>
        </p:spPr>
      </p:pic>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95280" y="4234793"/>
            <a:ext cx="790100" cy="790100"/>
          </a:xfrm>
          <a:prstGeom prst="rect">
            <a:avLst/>
          </a:prstGeom>
        </p:spPr>
      </p:pic>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87458" y="4234793"/>
            <a:ext cx="790100" cy="790100"/>
          </a:xfrm>
          <a:prstGeom prst="rect">
            <a:avLst/>
          </a:prstGeom>
        </p:spPr>
      </p:pic>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79636" y="4234793"/>
            <a:ext cx="790100" cy="790100"/>
          </a:xfrm>
          <a:prstGeom prst="rect">
            <a:avLst/>
          </a:prstGeom>
        </p:spPr>
      </p:pic>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1814" y="4234793"/>
            <a:ext cx="790100" cy="790100"/>
          </a:xfrm>
          <a:prstGeom prst="rect">
            <a:avLst/>
          </a:prstGeom>
        </p:spPr>
      </p:pic>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63992" y="4234793"/>
            <a:ext cx="790100" cy="790100"/>
          </a:xfrm>
          <a:prstGeom prst="rect">
            <a:avLst/>
          </a:prstGeom>
        </p:spPr>
      </p:pic>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6170" y="4234793"/>
            <a:ext cx="790100" cy="790100"/>
          </a:xfrm>
          <a:prstGeom prst="rect">
            <a:avLst/>
          </a:prstGeom>
        </p:spPr>
      </p:pic>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348" y="4234793"/>
            <a:ext cx="790100" cy="790100"/>
          </a:xfrm>
          <a:prstGeom prst="rect">
            <a:avLst/>
          </a:prstGeom>
        </p:spPr>
      </p:pic>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40528" y="4234793"/>
            <a:ext cx="790100" cy="790100"/>
          </a:xfrm>
          <a:prstGeom prst="rect">
            <a:avLst/>
          </a:prstGeom>
        </p:spPr>
      </p:pic>
      <p:pic>
        <p:nvPicPr>
          <p:cNvPr id="27" name="Pictur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10010" y="1609267"/>
            <a:ext cx="790100" cy="790100"/>
          </a:xfrm>
          <a:prstGeom prst="rect">
            <a:avLst/>
          </a:prstGeom>
        </p:spPr>
      </p:pic>
    </p:spTree>
    <p:extLst>
      <p:ext uri="{BB962C8B-B14F-4D97-AF65-F5344CB8AC3E}">
        <p14:creationId xmlns:p14="http://schemas.microsoft.com/office/powerpoint/2010/main" val="2319217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4"/>
                                        </p:tgtEl>
                                        <p:attrNameLst>
                                          <p:attrName>style.visibility</p:attrName>
                                        </p:attrNameLst>
                                      </p:cBhvr>
                                      <p:to>
                                        <p:strVal val="visible"/>
                                      </p:to>
                                    </p:set>
                                  </p:childTnLst>
                                </p:cTn>
                              </p:par>
                            </p:childTnLst>
                          </p:cTn>
                        </p:par>
                        <p:par>
                          <p:cTn id="53" fill="hold">
                            <p:stCondLst>
                              <p:cond delay="0"/>
                            </p:stCondLst>
                            <p:childTnLst>
                              <p:par>
                                <p:cTn id="54" presetID="42" presetClass="path" presetSubtype="0" accel="50000" decel="50000" fill="hold" nodeType="afterEffect">
                                  <p:stCondLst>
                                    <p:cond delay="500"/>
                                  </p:stCondLst>
                                  <p:childTnLst>
                                    <p:animMotion origin="layout" path="M 1.11111E-6 3.7037E-7 L 0.00017 0.39514 " pathEditMode="relative" rAng="0" ptsTypes="AA">
                                      <p:cBhvr>
                                        <p:cTn id="55" dur="750" fill="hold"/>
                                        <p:tgtEl>
                                          <p:spTgt spid="5"/>
                                        </p:tgtEl>
                                        <p:attrNameLst>
                                          <p:attrName>ppt_x</p:attrName>
                                          <p:attrName>ppt_y</p:attrName>
                                        </p:attrNameLst>
                                      </p:cBhvr>
                                      <p:rCtr x="0" y="19745"/>
                                    </p:animMotion>
                                  </p:childTnLst>
                                </p:cTn>
                              </p:par>
                              <p:par>
                                <p:cTn id="56" presetID="42" presetClass="path" presetSubtype="0" accel="50000" decel="50000" fill="hold" nodeType="withEffect">
                                  <p:stCondLst>
                                    <p:cond delay="750"/>
                                  </p:stCondLst>
                                  <p:childTnLst>
                                    <p:animMotion origin="layout" path="M -3.33333E-6 1.11022E-16 L -0.00052 0.39514 " pathEditMode="relative" rAng="0" ptsTypes="AA">
                                      <p:cBhvr>
                                        <p:cTn id="57" dur="750" fill="hold"/>
                                        <p:tgtEl>
                                          <p:spTgt spid="7"/>
                                        </p:tgtEl>
                                        <p:attrNameLst>
                                          <p:attrName>ppt_x</p:attrName>
                                          <p:attrName>ppt_y</p:attrName>
                                        </p:attrNameLst>
                                      </p:cBhvr>
                                      <p:rCtr x="-35" y="19745"/>
                                    </p:animMotion>
                                  </p:childTnLst>
                                </p:cTn>
                              </p:par>
                              <p:par>
                                <p:cTn id="58" presetID="42" presetClass="path" presetSubtype="0" accel="50000" decel="50000" fill="hold" nodeType="withEffect">
                                  <p:stCondLst>
                                    <p:cond delay="750"/>
                                  </p:stCondLst>
                                  <p:childTnLst>
                                    <p:animMotion origin="layout" path="M -1.38889E-6 1.11022E-16 L 0.0007 0.39514 " pathEditMode="relative" rAng="0" ptsTypes="AA">
                                      <p:cBhvr>
                                        <p:cTn id="59" dur="1000" fill="hold"/>
                                        <p:tgtEl>
                                          <p:spTgt spid="6"/>
                                        </p:tgtEl>
                                        <p:attrNameLst>
                                          <p:attrName>ppt_x</p:attrName>
                                          <p:attrName>ppt_y</p:attrName>
                                        </p:attrNameLst>
                                      </p:cBhvr>
                                      <p:rCtr x="35" y="19745"/>
                                    </p:animMotion>
                                  </p:childTnLst>
                                </p:cTn>
                              </p:par>
                              <p:par>
                                <p:cTn id="60" presetID="42" presetClass="path" presetSubtype="0" accel="50000" decel="50000" fill="hold" nodeType="withEffect">
                                  <p:stCondLst>
                                    <p:cond delay="1000"/>
                                  </p:stCondLst>
                                  <p:childTnLst>
                                    <p:animMotion origin="layout" path="M 2.77778E-6 1.11022E-16 L 2.77778E-6 0.39352 " pathEditMode="relative" rAng="0" ptsTypes="AA">
                                      <p:cBhvr>
                                        <p:cTn id="61" dur="500" fill="hold"/>
                                        <p:tgtEl>
                                          <p:spTgt spid="9"/>
                                        </p:tgtEl>
                                        <p:attrNameLst>
                                          <p:attrName>ppt_x</p:attrName>
                                          <p:attrName>ppt_y</p:attrName>
                                        </p:attrNameLst>
                                      </p:cBhvr>
                                      <p:rCtr x="0" y="19676"/>
                                    </p:animMotion>
                                  </p:childTnLst>
                                </p:cTn>
                              </p:par>
                              <p:par>
                                <p:cTn id="62" presetID="42" presetClass="path" presetSubtype="0" accel="50000" decel="50000" fill="hold" nodeType="withEffect">
                                  <p:stCondLst>
                                    <p:cond delay="1000"/>
                                  </p:stCondLst>
                                  <p:childTnLst>
                                    <p:animMotion origin="layout" path="M 4.72222E-6 1.11022E-16 L -0.00018 0.39514 " pathEditMode="relative" rAng="0" ptsTypes="AA">
                                      <p:cBhvr>
                                        <p:cTn id="63" dur="750" fill="hold"/>
                                        <p:tgtEl>
                                          <p:spTgt spid="8"/>
                                        </p:tgtEl>
                                        <p:attrNameLst>
                                          <p:attrName>ppt_x</p:attrName>
                                          <p:attrName>ppt_y</p:attrName>
                                        </p:attrNameLst>
                                      </p:cBhvr>
                                      <p:rCtr x="-17" y="1974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554184" y="2076872"/>
            <a:ext cx="8589816" cy="4456277"/>
          </a:xfrm>
        </p:spPr>
        <p:txBody>
          <a:bodyPr>
            <a:normAutofit lnSpcReduction="10000"/>
          </a:bodyPr>
          <a:lstStyle/>
          <a:p>
            <a:pPr marL="0" indent="0">
              <a:lnSpc>
                <a:spcPct val="100000"/>
              </a:lnSpc>
              <a:spcBef>
                <a:spcPts val="3000"/>
              </a:spcBef>
              <a:buNone/>
            </a:pPr>
            <a:r>
              <a:rPr lang="es-MX" sz="6000" dirty="0"/>
              <a:t>¿Dónde </a:t>
            </a:r>
            <a:br>
              <a:rPr lang="es-MX" sz="6000" dirty="0"/>
            </a:br>
            <a:r>
              <a:rPr lang="es-MX" sz="6000" dirty="0"/>
              <a:t>está el</a:t>
            </a:r>
            <a:r>
              <a:rPr lang="es-MX" sz="6000" b="1" dirty="0">
                <a:solidFill>
                  <a:schemeClr val="bg2">
                    <a:lumMod val="50000"/>
                  </a:schemeClr>
                </a:solidFill>
              </a:rPr>
              <a:t> </a:t>
            </a:r>
            <a:br>
              <a:rPr lang="es-MX" sz="6000" b="1" dirty="0">
                <a:solidFill>
                  <a:schemeClr val="bg2">
                    <a:lumMod val="50000"/>
                  </a:schemeClr>
                </a:solidFill>
              </a:rPr>
            </a:br>
            <a:r>
              <a:rPr lang="es-MX" sz="7200" b="1" dirty="0">
                <a:solidFill>
                  <a:schemeClr val="bg2">
                    <a:lumMod val="50000"/>
                  </a:schemeClr>
                </a:solidFill>
              </a:rPr>
              <a:t>rebaño</a:t>
            </a:r>
            <a:r>
              <a:rPr lang="es-MX" sz="6000" b="1" dirty="0">
                <a:solidFill>
                  <a:schemeClr val="bg2">
                    <a:lumMod val="50000"/>
                  </a:schemeClr>
                </a:solidFill>
              </a:rPr>
              <a:t> </a:t>
            </a:r>
            <a:br>
              <a:rPr lang="es-MX" sz="6000" b="1" dirty="0">
                <a:solidFill>
                  <a:schemeClr val="bg2">
                    <a:lumMod val="50000"/>
                  </a:schemeClr>
                </a:solidFill>
              </a:rPr>
            </a:br>
            <a:r>
              <a:rPr lang="es-MX" sz="6000" dirty="0"/>
              <a:t>que te fue dado, </a:t>
            </a:r>
            <a:br>
              <a:rPr lang="es-MX" sz="6000" dirty="0"/>
            </a:br>
            <a:r>
              <a:rPr lang="es-MX" sz="6000" dirty="0"/>
              <a:t>tu </a:t>
            </a:r>
            <a:r>
              <a:rPr lang="es-MX" sz="6000" b="1" dirty="0">
                <a:solidFill>
                  <a:srgbClr val="458F91"/>
                </a:solidFill>
              </a:rPr>
              <a:t>hermosa grey</a:t>
            </a:r>
            <a:r>
              <a:rPr lang="es-MX" sz="6000" dirty="0"/>
              <a:t>? </a:t>
            </a:r>
            <a:r>
              <a:rPr lang="es-MX" sz="3000" dirty="0"/>
              <a:t>Jeremías 13:20 </a:t>
            </a:r>
          </a:p>
        </p:txBody>
      </p:sp>
    </p:spTree>
    <p:extLst>
      <p:ext uri="{BB962C8B-B14F-4D97-AF65-F5344CB8AC3E}">
        <p14:creationId xmlns:p14="http://schemas.microsoft.com/office/powerpoint/2010/main" val="233566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503920" cy="990600"/>
          </a:xfrm>
        </p:spPr>
        <p:txBody>
          <a:bodyPr>
            <a:noAutofit/>
          </a:bodyPr>
          <a:lstStyle/>
          <a:p>
            <a:r>
              <a:rPr lang="es-MX" spc="-130" dirty="0">
                <a:solidFill>
                  <a:srgbClr val="458F91"/>
                </a:solidFill>
              </a:rPr>
              <a:t>“Lo más importante”</a:t>
            </a:r>
          </a:p>
        </p:txBody>
      </p:sp>
      <p:sp>
        <p:nvSpPr>
          <p:cNvPr id="3" name="Content Placeholder 2"/>
          <p:cNvSpPr>
            <a:spLocks noGrp="1"/>
          </p:cNvSpPr>
          <p:nvPr>
            <p:ph idx="1"/>
          </p:nvPr>
        </p:nvSpPr>
        <p:spPr>
          <a:xfrm>
            <a:off x="457200" y="1787768"/>
            <a:ext cx="4487779" cy="4689231"/>
          </a:xfrm>
        </p:spPr>
        <p:txBody>
          <a:bodyPr>
            <a:normAutofit/>
          </a:bodyPr>
          <a:lstStyle/>
          <a:p>
            <a:pPr marL="0" indent="0">
              <a:lnSpc>
                <a:spcPct val="90000"/>
              </a:lnSpc>
              <a:buNone/>
            </a:pPr>
            <a:r>
              <a:rPr lang="es-MX" sz="4700" dirty="0">
                <a:solidFill>
                  <a:schemeClr val="accent4"/>
                </a:solidFill>
              </a:rPr>
              <a:t>Deberá ser</a:t>
            </a:r>
            <a:endParaRPr lang="es-MX" sz="4700" b="1" dirty="0">
              <a:solidFill>
                <a:schemeClr val="accent2"/>
              </a:solidFill>
            </a:endParaRPr>
          </a:p>
          <a:p>
            <a:pPr marL="0" indent="0">
              <a:lnSpc>
                <a:spcPct val="90000"/>
              </a:lnSpc>
              <a:spcBef>
                <a:spcPts val="0"/>
              </a:spcBef>
              <a:buNone/>
            </a:pPr>
            <a:r>
              <a:rPr lang="en-US" sz="4700" b="1" spc="-100" dirty="0">
                <a:solidFill>
                  <a:schemeClr val="accent2"/>
                </a:solidFill>
              </a:rPr>
              <a:t>“la </a:t>
            </a:r>
            <a:r>
              <a:rPr lang="es-MX" sz="4700" b="1" spc="-100" dirty="0">
                <a:solidFill>
                  <a:schemeClr val="accent2"/>
                </a:solidFill>
              </a:rPr>
              <a:t>conversión de </a:t>
            </a:r>
            <a:r>
              <a:rPr lang="es-MX" sz="4700" b="1" spc="-30" dirty="0">
                <a:solidFill>
                  <a:schemeClr val="accent2"/>
                </a:solidFill>
              </a:rPr>
              <a:t>sus estudiantes.”</a:t>
            </a:r>
            <a:r>
              <a:rPr lang="es-MX" sz="4700" spc="-30" dirty="0">
                <a:solidFill>
                  <a:schemeClr val="accent4"/>
                </a:solidFill>
              </a:rPr>
              <a:t> </a:t>
            </a:r>
          </a:p>
          <a:p>
            <a:pPr marL="0" indent="0">
              <a:lnSpc>
                <a:spcPct val="90000"/>
              </a:lnSpc>
              <a:spcBef>
                <a:spcPts val="1200"/>
              </a:spcBef>
              <a:buNone/>
            </a:pPr>
            <a:r>
              <a:rPr lang="es-MX" sz="2600" i="1" dirty="0">
                <a:solidFill>
                  <a:schemeClr val="accent4"/>
                </a:solidFill>
              </a:rPr>
              <a:t>Fundamentos de la Educación Cristiana</a:t>
            </a:r>
            <a:r>
              <a:rPr lang="es-MX" sz="2600" dirty="0">
                <a:solidFill>
                  <a:schemeClr val="accent4"/>
                </a:solidFill>
              </a:rPr>
              <a:t>, pág. 483</a:t>
            </a:r>
          </a:p>
        </p:txBody>
      </p:sp>
      <p:pic>
        <p:nvPicPr>
          <p:cNvPr id="4" name="Picture 2" descr="http://www.zgaxr.com/UploadFiles/Photo/2011/5/2011050808381401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8277" y="1787769"/>
            <a:ext cx="3357405" cy="4478216"/>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rgbClr val="FFFFFF"/>
                </a:solidFill>
              </a14:hiddenFill>
            </a:ext>
          </a:extLst>
        </p:spPr>
      </p:pic>
      <p:sp>
        <p:nvSpPr>
          <p:cNvPr id="5" name="Rectangle 4"/>
          <p:cNvSpPr/>
          <p:nvPr/>
        </p:nvSpPr>
        <p:spPr>
          <a:xfrm>
            <a:off x="397205" y="4791359"/>
            <a:ext cx="3310906" cy="923330"/>
          </a:xfrm>
          <a:prstGeom prst="rect">
            <a:avLst/>
          </a:prstGeom>
          <a:noFill/>
        </p:spPr>
        <p:txBody>
          <a:bodyPr wrap="none" lIns="91440" tIns="45720" rIns="91440" bIns="45720">
            <a:spAutoFit/>
          </a:bodyPr>
          <a:lstStyle/>
          <a:p>
            <a:r>
              <a:rPr lang="es-MX" sz="5400" dirty="0">
                <a:ln w="0"/>
                <a:solidFill>
                  <a:srgbClr val="458F91"/>
                </a:solidFill>
                <a:effectLst>
                  <a:outerShdw blurRad="38100" dist="19050" dir="2700000" algn="tl" rotWithShape="0">
                    <a:schemeClr val="dk1">
                      <a:alpha val="40000"/>
                    </a:schemeClr>
                  </a:outerShdw>
                </a:effectLst>
              </a:rPr>
              <a:t>Conversión</a:t>
            </a:r>
          </a:p>
        </p:txBody>
      </p:sp>
      <p:sp>
        <p:nvSpPr>
          <p:cNvPr id="6" name="Rectangle 5"/>
          <p:cNvSpPr/>
          <p:nvPr/>
        </p:nvSpPr>
        <p:spPr>
          <a:xfrm>
            <a:off x="1929351" y="5699072"/>
            <a:ext cx="2816797" cy="923330"/>
          </a:xfrm>
          <a:prstGeom prst="rect">
            <a:avLst/>
          </a:prstGeom>
          <a:noFill/>
        </p:spPr>
        <p:txBody>
          <a:bodyPr wrap="none" lIns="91440" tIns="45720" rIns="91440" bIns="45720">
            <a:spAutoFit/>
          </a:bodyPr>
          <a:lstStyle/>
          <a:p>
            <a:pPr algn="ctr"/>
            <a:r>
              <a:rPr lang="es-MX" sz="5400" dirty="0">
                <a:ln w="0"/>
                <a:solidFill>
                  <a:srgbClr val="458F91"/>
                </a:solidFill>
                <a:effectLst>
                  <a:outerShdw blurRad="38100" dist="19050" dir="2700000" algn="tl" rotWithShape="0">
                    <a:schemeClr val="dk1">
                      <a:alpha val="40000"/>
                    </a:schemeClr>
                  </a:outerShdw>
                </a:effectLst>
              </a:rPr>
              <a:t>Adhesión</a:t>
            </a:r>
            <a:endParaRPr lang="es-MX" sz="5400" b="1" cap="none" spc="0" dirty="0">
              <a:ln w="9525">
                <a:solidFill>
                  <a:schemeClr val="bg1"/>
                </a:solidFill>
                <a:prstDash val="solid"/>
              </a:ln>
              <a:solidFill>
                <a:srgbClr val="458F91"/>
              </a:solidFill>
              <a:effectLst>
                <a:outerShdw blurRad="12700" dist="38100" dir="2700000" algn="tl" rotWithShape="0">
                  <a:schemeClr val="accent5">
                    <a:lumMod val="60000"/>
                    <a:lumOff val="40000"/>
                  </a:schemeClr>
                </a:outerShdw>
              </a:effectLst>
            </a:endParaRPr>
          </a:p>
        </p:txBody>
      </p:sp>
      <p:sp>
        <p:nvSpPr>
          <p:cNvPr id="7" name="Bent Arrow 6"/>
          <p:cNvSpPr/>
          <p:nvPr/>
        </p:nvSpPr>
        <p:spPr>
          <a:xfrm rot="10800000" flipH="1">
            <a:off x="1317471" y="5636880"/>
            <a:ext cx="629791" cy="679206"/>
          </a:xfrm>
          <a:prstGeom prst="ben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MX" dirty="0">
              <a:solidFill>
                <a:schemeClr val="tx1"/>
              </a:solidFill>
            </a:endParaRPr>
          </a:p>
        </p:txBody>
      </p:sp>
    </p:spTree>
    <p:extLst>
      <p:ext uri="{BB962C8B-B14F-4D97-AF65-F5344CB8AC3E}">
        <p14:creationId xmlns:p14="http://schemas.microsoft.com/office/powerpoint/2010/main" val="238049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6" grpId="0"/>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a:t>Siete Estudios</a:t>
            </a:r>
          </a:p>
        </p:txBody>
      </p:sp>
      <p:sp>
        <p:nvSpPr>
          <p:cNvPr id="3" name="Content Placeholder 2"/>
          <p:cNvSpPr>
            <a:spLocks noGrp="1"/>
          </p:cNvSpPr>
          <p:nvPr>
            <p:ph idx="1"/>
          </p:nvPr>
        </p:nvSpPr>
        <p:spPr>
          <a:xfrm>
            <a:off x="457200" y="1600200"/>
            <a:ext cx="8553796" cy="4876800"/>
          </a:xfrm>
        </p:spPr>
        <p:txBody>
          <a:bodyPr>
            <a:normAutofit/>
          </a:bodyPr>
          <a:lstStyle/>
          <a:p>
            <a:pPr marL="0" indent="0">
              <a:buNone/>
            </a:pPr>
            <a:r>
              <a:rPr lang="es-MX" sz="3200" b="1" dirty="0">
                <a:solidFill>
                  <a:schemeClr val="bg2">
                    <a:lumMod val="50000"/>
                  </a:schemeClr>
                </a:solidFill>
              </a:rPr>
              <a:t>Retención y la Educación Adventista:</a:t>
            </a:r>
          </a:p>
          <a:p>
            <a:pPr marL="914400" indent="-457200">
              <a:buAutoNum type="arabicPeriod"/>
            </a:pPr>
            <a:r>
              <a:rPr lang="es-MX" sz="3200" dirty="0"/>
              <a:t>Estudio “Valuegenesis” (</a:t>
            </a:r>
            <a:r>
              <a:rPr lang="es-MX" sz="3200" dirty="0" err="1"/>
              <a:t>multi</a:t>
            </a:r>
            <a:r>
              <a:rPr lang="es-MX" sz="3200" dirty="0"/>
              <a:t>-año)</a:t>
            </a:r>
          </a:p>
          <a:p>
            <a:pPr marL="914400" indent="-457200">
              <a:buAutoNum type="arabicPeriod"/>
            </a:pPr>
            <a:r>
              <a:rPr lang="es-MX" sz="3200" dirty="0"/>
              <a:t>Estudio “Retención Juvenil” (longitudinal)</a:t>
            </a:r>
          </a:p>
          <a:p>
            <a:pPr marL="914400" indent="-457200">
              <a:buAutoNum type="arabicPeriod"/>
            </a:pPr>
            <a:r>
              <a:rPr lang="es-MX" sz="3200" dirty="0"/>
              <a:t>Estudio “Epperson” (tesis doctoral)</a:t>
            </a:r>
          </a:p>
          <a:p>
            <a:pPr marL="914400" indent="-457200">
              <a:buAutoNum type="arabicPeriod"/>
            </a:pPr>
            <a:r>
              <a:rPr lang="es-MX" sz="3200" dirty="0"/>
              <a:t>Estudio “Rice” (tesis doctoral, longitudinal)</a:t>
            </a:r>
          </a:p>
          <a:p>
            <a:pPr marL="914400" indent="-457200">
              <a:buAutoNum type="arabicPeriod"/>
            </a:pPr>
            <a:r>
              <a:rPr lang="es-MX" sz="3200" dirty="0"/>
              <a:t>Estudio “Minder” (tesis doctoral)</a:t>
            </a:r>
          </a:p>
          <a:p>
            <a:pPr marL="914400" indent="-457200">
              <a:buAutoNum type="arabicPeriod"/>
            </a:pPr>
            <a:r>
              <a:rPr lang="es-MX" sz="3200" dirty="0"/>
              <a:t>Estudio “Centro Min. Creativo” (global, cual.)</a:t>
            </a:r>
          </a:p>
          <a:p>
            <a:pPr marL="914400" indent="-457200">
              <a:buAutoNum type="arabicPeriod"/>
            </a:pPr>
            <a:r>
              <a:rPr lang="es-MX" sz="3200" dirty="0"/>
              <a:t>Estudio “</a:t>
            </a:r>
            <a:r>
              <a:rPr lang="es-MX" sz="3200" dirty="0" err="1"/>
              <a:t>ASTR</a:t>
            </a:r>
            <a:r>
              <a:rPr lang="es-MX" sz="3200" dirty="0"/>
              <a:t> Abandonan Iglesia” (global)</a:t>
            </a:r>
          </a:p>
          <a:p>
            <a:pPr marL="457200" indent="-457200">
              <a:buAutoNum type="arabicPeriod"/>
            </a:pPr>
            <a:endParaRPr lang="es-MX" sz="3200" dirty="0"/>
          </a:p>
          <a:p>
            <a:pPr marL="457200" indent="-457200">
              <a:buAutoNum type="arabicPeriod"/>
            </a:pPr>
            <a:endParaRPr lang="es-MX" sz="3200" dirty="0"/>
          </a:p>
          <a:p>
            <a:pPr marL="457200" indent="-457200">
              <a:buAutoNum type="arabicPeriod"/>
            </a:pPr>
            <a:endParaRPr lang="es-MX" sz="3200" dirty="0"/>
          </a:p>
        </p:txBody>
      </p:sp>
      <p:sp>
        <p:nvSpPr>
          <p:cNvPr id="4" name="Rectangle 3"/>
          <p:cNvSpPr/>
          <p:nvPr/>
        </p:nvSpPr>
        <p:spPr>
          <a:xfrm>
            <a:off x="5465196" y="616103"/>
            <a:ext cx="3444341" cy="954107"/>
          </a:xfrm>
          <a:prstGeom prst="rect">
            <a:avLst/>
          </a:prstGeom>
          <a:solidFill>
            <a:schemeClr val="accent1">
              <a:lumMod val="20000"/>
              <a:lumOff val="80000"/>
            </a:schemeClr>
          </a:solidFill>
          <a:effectLst>
            <a:outerShdw blurRad="50800" dist="38100" dir="2700000" algn="tl" rotWithShape="0">
              <a:prstClr val="black">
                <a:alpha val="40000"/>
              </a:prstClr>
            </a:outerShdw>
          </a:effectLst>
        </p:spPr>
        <p:txBody>
          <a:bodyPr wrap="none" lIns="91440" tIns="45720" rIns="91440" bIns="45720">
            <a:spAutoFit/>
          </a:bodyPr>
          <a:lstStyle/>
          <a:p>
            <a:pPr algn="r"/>
            <a:r>
              <a:rPr lang="es-MX" sz="2800" dirty="0">
                <a:ln w="0"/>
                <a:effectLst>
                  <a:outerShdw blurRad="38100" dist="19050" dir="2700000" algn="tl" rotWithShape="0">
                    <a:schemeClr val="dk1">
                      <a:alpha val="40000"/>
                    </a:schemeClr>
                  </a:outerShdw>
                </a:effectLst>
              </a:rPr>
              <a:t>a través de 3 décadas;</a:t>
            </a:r>
          </a:p>
          <a:p>
            <a:pPr algn="r"/>
            <a:r>
              <a:rPr lang="es-MX" sz="2800" dirty="0">
                <a:ln w="0"/>
                <a:effectLst>
                  <a:outerShdw blurRad="38100" dist="19050" dir="2700000" algn="tl" rotWithShape="0">
                    <a:schemeClr val="dk1">
                      <a:alpha val="40000"/>
                    </a:schemeClr>
                  </a:outerShdw>
                </a:effectLst>
              </a:rPr>
              <a:t>3 estudios desde 2010</a:t>
            </a:r>
          </a:p>
        </p:txBody>
      </p:sp>
    </p:spTree>
    <p:extLst>
      <p:ext uri="{BB962C8B-B14F-4D97-AF65-F5344CB8AC3E}">
        <p14:creationId xmlns:p14="http://schemas.microsoft.com/office/powerpoint/2010/main" val="2891323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a:t>Estudio “Valuegenesis”</a:t>
            </a:r>
          </a:p>
        </p:txBody>
      </p:sp>
      <p:sp>
        <p:nvSpPr>
          <p:cNvPr id="3" name="Content Placeholder 2"/>
          <p:cNvSpPr>
            <a:spLocks noGrp="1"/>
          </p:cNvSpPr>
          <p:nvPr>
            <p:ph idx="1"/>
          </p:nvPr>
        </p:nvSpPr>
        <p:spPr>
          <a:xfrm>
            <a:off x="457200" y="1600199"/>
            <a:ext cx="8229600" cy="5006200"/>
          </a:xfrm>
        </p:spPr>
        <p:txBody>
          <a:bodyPr>
            <a:normAutofit/>
          </a:bodyPr>
          <a:lstStyle/>
          <a:p>
            <a:pPr marL="0" indent="0">
              <a:spcBef>
                <a:spcPts val="600"/>
              </a:spcBef>
              <a:buNone/>
            </a:pPr>
            <a:r>
              <a:rPr lang="es-MX" sz="3000" dirty="0"/>
              <a:t>Datos de </a:t>
            </a:r>
            <a:r>
              <a:rPr lang="es-MX" sz="3200" dirty="0"/>
              <a:t>2,267 alumnos adventistas de </a:t>
            </a:r>
            <a:r>
              <a:rPr lang="es-MX" sz="3000" dirty="0"/>
              <a:t>12</a:t>
            </a:r>
            <a:r>
              <a:rPr lang="es-MX" sz="3000" baseline="30000" dirty="0"/>
              <a:t>o</a:t>
            </a:r>
            <a:r>
              <a:rPr lang="es-MX" sz="3000" dirty="0"/>
              <a:t>-grado en escuelas adventistas indicaron que cuanto </a:t>
            </a:r>
            <a:r>
              <a:rPr lang="es-MX" sz="3000" b="1" dirty="0">
                <a:solidFill>
                  <a:schemeClr val="bg2">
                    <a:lumMod val="50000"/>
                  </a:schemeClr>
                </a:solidFill>
              </a:rPr>
              <a:t>más años de educación adventista</a:t>
            </a:r>
            <a:r>
              <a:rPr lang="es-MX" sz="3000" dirty="0"/>
              <a:t>, más elevada su</a:t>
            </a:r>
          </a:p>
          <a:p>
            <a:pPr marL="914400" lvl="1" indent="-457200">
              <a:spcBef>
                <a:spcPts val="1200"/>
              </a:spcBef>
              <a:buFont typeface="Wingdings" panose="05000000000000000000" pitchFamily="2" charset="2"/>
              <a:buChar char="ü"/>
            </a:pPr>
            <a:r>
              <a:rPr lang="es-MX" sz="3000" b="1" dirty="0">
                <a:solidFill>
                  <a:srgbClr val="50A8AA"/>
                </a:solidFill>
              </a:rPr>
              <a:t>Lealtad denominacional</a:t>
            </a:r>
          </a:p>
          <a:p>
            <a:pPr marL="914400" lvl="1" indent="-457200">
              <a:spcBef>
                <a:spcPts val="300"/>
              </a:spcBef>
              <a:buFont typeface="Wingdings" panose="05000000000000000000" pitchFamily="2" charset="2"/>
              <a:buChar char="ü"/>
            </a:pPr>
            <a:r>
              <a:rPr lang="es-MX" sz="3000" b="1" dirty="0">
                <a:solidFill>
                  <a:srgbClr val="50A8AA"/>
                </a:solidFill>
              </a:rPr>
              <a:t>Ortodoxia adventista</a:t>
            </a:r>
          </a:p>
          <a:p>
            <a:pPr marL="914400" lvl="1" indent="-457200">
              <a:spcBef>
                <a:spcPts val="300"/>
              </a:spcBef>
              <a:buFont typeface="Wingdings" panose="05000000000000000000" pitchFamily="2" charset="2"/>
              <a:buChar char="ü"/>
            </a:pPr>
            <a:r>
              <a:rPr lang="es-MX" sz="3000" b="1" dirty="0">
                <a:solidFill>
                  <a:srgbClr val="50A8AA"/>
                </a:solidFill>
              </a:rPr>
              <a:t>Intención permanecer</a:t>
            </a:r>
            <a:br>
              <a:rPr lang="es-MX" sz="3000" b="1" dirty="0">
                <a:solidFill>
                  <a:srgbClr val="50A8AA"/>
                </a:solidFill>
              </a:rPr>
            </a:br>
            <a:r>
              <a:rPr lang="es-MX" sz="3000" b="1" dirty="0">
                <a:solidFill>
                  <a:srgbClr val="50A8AA"/>
                </a:solidFill>
              </a:rPr>
              <a:t>como adventista a los </a:t>
            </a:r>
            <a:br>
              <a:rPr lang="es-MX" sz="3000" b="1" dirty="0">
                <a:solidFill>
                  <a:srgbClr val="50A8AA"/>
                </a:solidFill>
              </a:rPr>
            </a:br>
            <a:r>
              <a:rPr lang="es-MX" sz="3000" b="1" dirty="0">
                <a:solidFill>
                  <a:srgbClr val="50A8AA"/>
                </a:solidFill>
              </a:rPr>
              <a:t>40 años de edad</a:t>
            </a:r>
          </a:p>
        </p:txBody>
      </p:sp>
      <p:sp>
        <p:nvSpPr>
          <p:cNvPr id="4" name="TextBox 3"/>
          <p:cNvSpPr txBox="1"/>
          <p:nvPr/>
        </p:nvSpPr>
        <p:spPr>
          <a:xfrm>
            <a:off x="457200" y="5677983"/>
            <a:ext cx="4985359" cy="1077218"/>
          </a:xfrm>
          <a:prstGeom prst="rect">
            <a:avLst/>
          </a:prstGeom>
          <a:noFill/>
        </p:spPr>
        <p:txBody>
          <a:bodyPr wrap="square" rtlCol="0">
            <a:spAutoFit/>
          </a:bodyPr>
          <a:lstStyle/>
          <a:p>
            <a:pPr marL="463550" indent="-463550"/>
            <a:r>
              <a:rPr lang="en-US" sz="1600" dirty="0"/>
              <a:t>Dudley, R. (1992). </a:t>
            </a:r>
            <a:r>
              <a:rPr lang="en-US" sz="1600" i="1" dirty="0"/>
              <a:t>Valuegenesis: Faith in the balance</a:t>
            </a:r>
            <a:r>
              <a:rPr lang="en-US" sz="1600" dirty="0"/>
              <a:t>. </a:t>
            </a:r>
            <a:br>
              <a:rPr lang="en-US" sz="1600" dirty="0"/>
            </a:br>
            <a:r>
              <a:rPr lang="en-US" sz="1600" dirty="0"/>
              <a:t>La Sierra University Press, Riverside, CA.</a:t>
            </a:r>
          </a:p>
          <a:p>
            <a:pPr marL="463550" indent="-463550"/>
            <a:r>
              <a:rPr lang="en-US" sz="1600" dirty="0"/>
              <a:t>Thayer, J. (2008). Valuegenesis reanalysis. Unpublished manuscript. Andrews University, Berrien Springs, MI.</a:t>
            </a:r>
          </a:p>
        </p:txBody>
      </p:sp>
      <p:sp>
        <p:nvSpPr>
          <p:cNvPr id="7" name="Oval 6"/>
          <p:cNvSpPr/>
          <p:nvPr/>
        </p:nvSpPr>
        <p:spPr>
          <a:xfrm>
            <a:off x="8513346" y="581528"/>
            <a:ext cx="443163" cy="44316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1</a:t>
            </a:r>
          </a:p>
        </p:txBody>
      </p:sp>
    </p:spTree>
    <p:extLst>
      <p:ext uri="{BB962C8B-B14F-4D97-AF65-F5344CB8AC3E}">
        <p14:creationId xmlns:p14="http://schemas.microsoft.com/office/powerpoint/2010/main" val="3805454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4644" y="1812175"/>
            <a:ext cx="3084023" cy="415636"/>
          </a:xfrm>
          <a:prstGeom prst="rect">
            <a:avLst/>
          </a:prstGeom>
          <a:solidFill>
            <a:srgbClr val="FFD68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131" y="533400"/>
            <a:ext cx="8744989" cy="746760"/>
          </a:xfrm>
        </p:spPr>
        <p:txBody>
          <a:bodyPr>
            <a:noAutofit/>
          </a:bodyPr>
          <a:lstStyle/>
          <a:p>
            <a:pPr algn="ctr"/>
            <a:r>
              <a:rPr lang="es-MX" sz="4500" dirty="0"/>
              <a:t>Factores que Desarrollan la Fe Religiosa</a:t>
            </a:r>
          </a:p>
        </p:txBody>
      </p:sp>
      <p:graphicFrame>
        <p:nvGraphicFramePr>
          <p:cNvPr id="6" name="Chart 5"/>
          <p:cNvGraphicFramePr/>
          <p:nvPr>
            <p:extLst>
              <p:ext uri="{D42A27DB-BD31-4B8C-83A1-F6EECF244321}">
                <p14:modId xmlns:p14="http://schemas.microsoft.com/office/powerpoint/2010/main" val="3897538718"/>
              </p:ext>
            </p:extLst>
          </p:nvPr>
        </p:nvGraphicFramePr>
        <p:xfrm>
          <a:off x="222423" y="1280160"/>
          <a:ext cx="8580754" cy="5370022"/>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5914738" y="6363975"/>
            <a:ext cx="2896755" cy="338554"/>
          </a:xfrm>
          <a:prstGeom prst="rect">
            <a:avLst/>
          </a:prstGeom>
        </p:spPr>
        <p:txBody>
          <a:bodyPr wrap="none">
            <a:spAutoFit/>
          </a:bodyPr>
          <a:lstStyle/>
          <a:p>
            <a:pPr algn="r">
              <a:spcBef>
                <a:spcPts val="1800"/>
              </a:spcBef>
            </a:pPr>
            <a:r>
              <a:rPr lang="en-US" sz="1600" dirty="0">
                <a:solidFill>
                  <a:srgbClr val="458F91"/>
                </a:solidFill>
              </a:rPr>
              <a:t>–</a:t>
            </a:r>
            <a:r>
              <a:rPr lang="en-US" sz="1600" dirty="0" err="1">
                <a:solidFill>
                  <a:srgbClr val="458F91"/>
                </a:solidFill>
              </a:rPr>
              <a:t>Estudio</a:t>
            </a:r>
            <a:r>
              <a:rPr lang="en-US" sz="1600" dirty="0">
                <a:solidFill>
                  <a:srgbClr val="458F91"/>
                </a:solidFill>
              </a:rPr>
              <a:t> “Valuegenesis3” (2010)</a:t>
            </a:r>
          </a:p>
        </p:txBody>
      </p:sp>
    </p:spTree>
    <p:extLst>
      <p:ext uri="{BB962C8B-B14F-4D97-AF65-F5344CB8AC3E}">
        <p14:creationId xmlns:p14="http://schemas.microsoft.com/office/powerpoint/2010/main" val="3450275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6"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1047"/>
            <a:ext cx="8686800" cy="1680412"/>
          </a:xfrm>
        </p:spPr>
        <p:txBody>
          <a:bodyPr>
            <a:normAutofit fontScale="90000"/>
          </a:bodyPr>
          <a:lstStyle/>
          <a:p>
            <a:r>
              <a:rPr lang="es-MX" sz="8800" b="1" spc="-150" dirty="0">
                <a:solidFill>
                  <a:srgbClr val="458F91"/>
                </a:solidFill>
                <a:latin typeface="+mn-lt"/>
              </a:rPr>
              <a:t>81%</a:t>
            </a:r>
            <a:r>
              <a:rPr lang="es-MX" sz="5300" spc="-150" dirty="0">
                <a:solidFill>
                  <a:srgbClr val="458F91"/>
                </a:solidFill>
                <a:latin typeface="+mn-lt"/>
              </a:rPr>
              <a:t> </a:t>
            </a:r>
            <a:r>
              <a:rPr lang="es-MX" sz="5300" spc="-150" dirty="0">
                <a:solidFill>
                  <a:schemeClr val="tx1"/>
                </a:solidFill>
                <a:latin typeface="+mn-lt"/>
              </a:rPr>
              <a:t>de los estudiantes dijeron…</a:t>
            </a:r>
          </a:p>
        </p:txBody>
      </p:sp>
      <p:sp>
        <p:nvSpPr>
          <p:cNvPr id="6" name="TextBox 5"/>
          <p:cNvSpPr txBox="1"/>
          <p:nvPr/>
        </p:nvSpPr>
        <p:spPr>
          <a:xfrm>
            <a:off x="3549316" y="2105524"/>
            <a:ext cx="5101389" cy="4211922"/>
          </a:xfrm>
          <a:prstGeom prst="rect">
            <a:avLst/>
          </a:prstGeom>
          <a:noFill/>
        </p:spPr>
        <p:txBody>
          <a:bodyPr wrap="square" rtlCol="0">
            <a:spAutoFit/>
          </a:bodyPr>
          <a:lstStyle/>
          <a:p>
            <a:pPr algn="r">
              <a:lnSpc>
                <a:spcPct val="95000"/>
              </a:lnSpc>
            </a:pPr>
            <a:r>
              <a:rPr lang="es-MX" sz="4000" dirty="0"/>
              <a:t>“Asistir a una escuela Adventista es lo que </a:t>
            </a:r>
            <a:r>
              <a:rPr lang="es-MX" sz="5400" b="1" dirty="0">
                <a:solidFill>
                  <a:schemeClr val="bg2">
                    <a:lumMod val="50000"/>
                  </a:schemeClr>
                </a:solidFill>
              </a:rPr>
              <a:t>más me ayudó</a:t>
            </a:r>
            <a:br>
              <a:rPr lang="es-MX" sz="5400" dirty="0"/>
            </a:br>
            <a:r>
              <a:rPr lang="es-MX" sz="4400" dirty="0"/>
              <a:t>a desarrollar mi</a:t>
            </a:r>
            <a:br>
              <a:rPr lang="es-MX" sz="4400" b="1" dirty="0">
                <a:solidFill>
                  <a:schemeClr val="bg2">
                    <a:lumMod val="50000"/>
                  </a:schemeClr>
                </a:solidFill>
              </a:rPr>
            </a:br>
            <a:r>
              <a:rPr lang="es-MX" sz="6000" b="1" dirty="0">
                <a:solidFill>
                  <a:schemeClr val="bg2">
                    <a:lumMod val="50000"/>
                  </a:schemeClr>
                </a:solidFill>
              </a:rPr>
              <a:t>fe religiosa</a:t>
            </a:r>
            <a:r>
              <a:rPr lang="es-MX" sz="4400" dirty="0"/>
              <a:t>.”</a:t>
            </a:r>
          </a:p>
          <a:p>
            <a:pPr algn="r">
              <a:lnSpc>
                <a:spcPct val="95000"/>
              </a:lnSpc>
              <a:spcBef>
                <a:spcPts val="1800"/>
              </a:spcBef>
            </a:pPr>
            <a:r>
              <a:rPr lang="es-MX" sz="2800" dirty="0"/>
              <a:t>–Estudio “Valuegenesis3” (2010)</a:t>
            </a:r>
          </a:p>
        </p:txBody>
      </p:sp>
    </p:spTree>
    <p:extLst>
      <p:ext uri="{BB962C8B-B14F-4D97-AF65-F5344CB8AC3E}">
        <p14:creationId xmlns:p14="http://schemas.microsoft.com/office/powerpoint/2010/main" val="733264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s-MX" dirty="0"/>
              <a:t>Estudio “Retención Juvenil”</a:t>
            </a:r>
          </a:p>
        </p:txBody>
      </p:sp>
      <p:sp>
        <p:nvSpPr>
          <p:cNvPr id="4" name="Content Placeholder 3"/>
          <p:cNvSpPr>
            <a:spLocks noGrp="1"/>
          </p:cNvSpPr>
          <p:nvPr>
            <p:ph idx="1"/>
          </p:nvPr>
        </p:nvSpPr>
        <p:spPr>
          <a:xfrm>
            <a:off x="457200" y="1600200"/>
            <a:ext cx="8426572" cy="4876800"/>
          </a:xfrm>
        </p:spPr>
        <p:txBody>
          <a:bodyPr>
            <a:normAutofit/>
          </a:bodyPr>
          <a:lstStyle/>
          <a:p>
            <a:r>
              <a:rPr lang="es-MX" sz="2600" dirty="0"/>
              <a:t>Un estudio de </a:t>
            </a:r>
            <a:r>
              <a:rPr lang="es-MX" sz="2600" b="1" dirty="0">
                <a:solidFill>
                  <a:schemeClr val="bg2">
                    <a:lumMod val="50000"/>
                  </a:schemeClr>
                </a:solidFill>
              </a:rPr>
              <a:t>10 años</a:t>
            </a:r>
            <a:r>
              <a:rPr lang="es-MX" sz="2600" dirty="0"/>
              <a:t> de jóvenes de edad 15-16 (N=1523)</a:t>
            </a:r>
          </a:p>
          <a:p>
            <a:r>
              <a:rPr lang="es-MX" sz="2600" dirty="0"/>
              <a:t>Muestra </a:t>
            </a:r>
            <a:r>
              <a:rPr lang="es-MX" sz="2600" b="1" dirty="0">
                <a:solidFill>
                  <a:schemeClr val="bg2">
                    <a:lumMod val="50000"/>
                  </a:schemeClr>
                </a:solidFill>
              </a:rPr>
              <a:t>dividida casi equitativamente</a:t>
            </a:r>
            <a:r>
              <a:rPr lang="es-MX" sz="2600" dirty="0"/>
              <a:t> entre estudiantes en escuelas adventistas y no-adventistas</a:t>
            </a:r>
          </a:p>
          <a:p>
            <a:pPr>
              <a:spcBef>
                <a:spcPts val="1800"/>
              </a:spcBef>
            </a:pPr>
            <a:r>
              <a:rPr lang="es-MX" sz="2600" dirty="0"/>
              <a:t>Hallazgo: </a:t>
            </a:r>
            <a:r>
              <a:rPr lang="es-MX" sz="2600" b="1" dirty="0">
                <a:solidFill>
                  <a:schemeClr val="bg2">
                    <a:lumMod val="50000"/>
                  </a:schemeClr>
                </a:solidFill>
              </a:rPr>
              <a:t>Número de años</a:t>
            </a:r>
            <a:r>
              <a:rPr lang="es-MX" sz="2600" dirty="0"/>
              <a:t> en una escuela adventista se relacionaba positivamente con</a:t>
            </a:r>
          </a:p>
          <a:p>
            <a:pPr marL="2693988" lvl="2" indent="-346075">
              <a:spcBef>
                <a:spcPts val="300"/>
              </a:spcBef>
              <a:buFont typeface="Wingdings" panose="05000000000000000000" pitchFamily="2" charset="2"/>
              <a:buChar char="ü"/>
            </a:pPr>
            <a:r>
              <a:rPr lang="es-MX" sz="2600" dirty="0"/>
              <a:t>Compromiso con Jesucristo</a:t>
            </a:r>
          </a:p>
          <a:p>
            <a:pPr marL="2693988" lvl="2" indent="-346075">
              <a:spcBef>
                <a:spcPts val="300"/>
              </a:spcBef>
              <a:buFont typeface="Wingdings" panose="05000000000000000000" pitchFamily="2" charset="2"/>
              <a:buChar char="ü"/>
            </a:pPr>
            <a:r>
              <a:rPr lang="es-MX" sz="2600" dirty="0"/>
              <a:t>Compromiso con estudio bíblico personal</a:t>
            </a:r>
          </a:p>
          <a:p>
            <a:pPr marL="2693988" lvl="2" indent="-346075">
              <a:spcBef>
                <a:spcPts val="300"/>
              </a:spcBef>
              <a:buFont typeface="Wingdings" panose="05000000000000000000" pitchFamily="2" charset="2"/>
              <a:buChar char="ü"/>
            </a:pPr>
            <a:r>
              <a:rPr lang="es-MX" sz="2600" dirty="0"/>
              <a:t>Mi relación con Cristo es más sólida y robusta ahora</a:t>
            </a:r>
          </a:p>
          <a:p>
            <a:pPr marL="2693988" lvl="2" indent="-346075">
              <a:spcBef>
                <a:spcPts val="300"/>
              </a:spcBef>
              <a:buFont typeface="Wingdings" panose="05000000000000000000" pitchFamily="2" charset="2"/>
              <a:buChar char="ü"/>
            </a:pPr>
            <a:r>
              <a:rPr lang="es-MX" sz="2600" dirty="0"/>
              <a:t>La religión es importante en mi vida</a:t>
            </a:r>
          </a:p>
        </p:txBody>
      </p:sp>
      <p:sp>
        <p:nvSpPr>
          <p:cNvPr id="5" name="Oval 4"/>
          <p:cNvSpPr/>
          <p:nvPr/>
        </p:nvSpPr>
        <p:spPr>
          <a:xfrm>
            <a:off x="8513346" y="581528"/>
            <a:ext cx="443163" cy="44316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dirty="0">
                <a:solidFill>
                  <a:schemeClr val="tx1"/>
                </a:solidFill>
              </a:rPr>
              <a:t>2</a:t>
            </a:r>
          </a:p>
        </p:txBody>
      </p:sp>
      <p:sp>
        <p:nvSpPr>
          <p:cNvPr id="6" name="TextBox 5"/>
          <p:cNvSpPr txBox="1"/>
          <p:nvPr/>
        </p:nvSpPr>
        <p:spPr>
          <a:xfrm>
            <a:off x="6078681" y="6292334"/>
            <a:ext cx="2805091" cy="369332"/>
          </a:xfrm>
          <a:prstGeom prst="rect">
            <a:avLst/>
          </a:prstGeom>
          <a:noFill/>
        </p:spPr>
        <p:txBody>
          <a:bodyPr wrap="square" rtlCol="0">
            <a:spAutoFit/>
          </a:bodyPr>
          <a:lstStyle/>
          <a:p>
            <a:pPr algn="r"/>
            <a:r>
              <a:rPr lang="es-MX" dirty="0" err="1"/>
              <a:t>Dudley</a:t>
            </a:r>
            <a:r>
              <a:rPr lang="es-MX" dirty="0"/>
              <a:t>, 2000; Thayer, 2008</a:t>
            </a:r>
          </a:p>
        </p:txBody>
      </p:sp>
      <p:sp>
        <p:nvSpPr>
          <p:cNvPr id="2" name="Notched Right Arrow 1"/>
          <p:cNvSpPr/>
          <p:nvPr/>
        </p:nvSpPr>
        <p:spPr>
          <a:xfrm rot="18900000">
            <a:off x="997534" y="4499242"/>
            <a:ext cx="1699846" cy="958334"/>
          </a:xfrm>
          <a:prstGeom prst="notched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MX" dirty="0"/>
          </a:p>
        </p:txBody>
      </p:sp>
    </p:spTree>
    <p:extLst>
      <p:ext uri="{BB962C8B-B14F-4D97-AF65-F5344CB8AC3E}">
        <p14:creationId xmlns:p14="http://schemas.microsoft.com/office/powerpoint/2010/main" val="823469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0352"/>
            <a:ext cx="8229600" cy="987552"/>
          </a:xfrm>
        </p:spPr>
        <p:txBody>
          <a:bodyPr>
            <a:noAutofit/>
          </a:bodyPr>
          <a:lstStyle/>
          <a:p>
            <a:r>
              <a:rPr lang="es-MX" dirty="0"/>
              <a:t>Estudio “Epperson”</a:t>
            </a:r>
          </a:p>
        </p:txBody>
      </p:sp>
      <p:graphicFrame>
        <p:nvGraphicFramePr>
          <p:cNvPr id="5" name="Content Placeholder 2"/>
          <p:cNvGraphicFramePr>
            <a:graphicFrameLocks/>
          </p:cNvGraphicFramePr>
          <p:nvPr>
            <p:extLst>
              <p:ext uri="{D42A27DB-BD31-4B8C-83A1-F6EECF244321}">
                <p14:modId xmlns:p14="http://schemas.microsoft.com/office/powerpoint/2010/main" val="688852019"/>
              </p:ext>
            </p:extLst>
          </p:nvPr>
        </p:nvGraphicFramePr>
        <p:xfrm>
          <a:off x="381000" y="1722328"/>
          <a:ext cx="8382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101542" y="5521910"/>
            <a:ext cx="2661458" cy="1077218"/>
          </a:xfrm>
          <a:prstGeom prst="rect">
            <a:avLst/>
          </a:prstGeom>
          <a:noFill/>
        </p:spPr>
        <p:txBody>
          <a:bodyPr wrap="square" rtlCol="0">
            <a:spAutoFit/>
          </a:bodyPr>
          <a:lstStyle/>
          <a:p>
            <a:pPr algn="r"/>
            <a:r>
              <a:rPr lang="es-MX" altLang="en-US" sz="1600" i="1" dirty="0" err="1"/>
              <a:t>Jim</a:t>
            </a:r>
            <a:r>
              <a:rPr lang="es-MX" altLang="en-US" sz="1600" i="1" dirty="0"/>
              <a:t> Epperson, 1990</a:t>
            </a:r>
          </a:p>
          <a:p>
            <a:pPr algn="r"/>
            <a:r>
              <a:rPr lang="es-MX" sz="1600" i="1" dirty="0"/>
              <a:t>Hijos de familias adventistas de la Southern Union</a:t>
            </a:r>
          </a:p>
          <a:p>
            <a:pPr algn="r"/>
            <a:r>
              <a:rPr lang="es-MX" sz="1600" i="1" dirty="0"/>
              <a:t>N=844</a:t>
            </a:r>
          </a:p>
        </p:txBody>
      </p:sp>
      <p:sp>
        <p:nvSpPr>
          <p:cNvPr id="7" name="Freeform 6"/>
          <p:cNvSpPr/>
          <p:nvPr/>
        </p:nvSpPr>
        <p:spPr>
          <a:xfrm>
            <a:off x="2165685" y="1599077"/>
            <a:ext cx="3104147" cy="614741"/>
          </a:xfrm>
          <a:custGeom>
            <a:avLst/>
            <a:gdLst>
              <a:gd name="connsiteX0" fmla="*/ 0 w 3669631"/>
              <a:gd name="connsiteY0" fmla="*/ 577516 h 577516"/>
              <a:gd name="connsiteX1" fmla="*/ 1997242 w 3669631"/>
              <a:gd name="connsiteY1" fmla="*/ 0 h 577516"/>
              <a:gd name="connsiteX2" fmla="*/ 3669631 w 3669631"/>
              <a:gd name="connsiteY2" fmla="*/ 577516 h 577516"/>
              <a:gd name="connsiteX0" fmla="*/ 0 w 3669631"/>
              <a:gd name="connsiteY0" fmla="*/ 588192 h 588192"/>
              <a:gd name="connsiteX1" fmla="*/ 1797535 w 3669631"/>
              <a:gd name="connsiteY1" fmla="*/ 0 h 588192"/>
              <a:gd name="connsiteX2" fmla="*/ 3669631 w 3669631"/>
              <a:gd name="connsiteY2" fmla="*/ 588192 h 588192"/>
              <a:gd name="connsiteX0" fmla="*/ 0 w 3669631"/>
              <a:gd name="connsiteY0" fmla="*/ 588192 h 588192"/>
              <a:gd name="connsiteX1" fmla="*/ 1797535 w 3669631"/>
              <a:gd name="connsiteY1" fmla="*/ 0 h 588192"/>
              <a:gd name="connsiteX2" fmla="*/ 3669631 w 3669631"/>
              <a:gd name="connsiteY2" fmla="*/ 588192 h 588192"/>
              <a:gd name="connsiteX0" fmla="*/ 0 w 3669631"/>
              <a:gd name="connsiteY0" fmla="*/ 589203 h 589203"/>
              <a:gd name="connsiteX1" fmla="*/ 1797535 w 3669631"/>
              <a:gd name="connsiteY1" fmla="*/ 1011 h 589203"/>
              <a:gd name="connsiteX2" fmla="*/ 3669631 w 3669631"/>
              <a:gd name="connsiteY2" fmla="*/ 589203 h 589203"/>
              <a:gd name="connsiteX0" fmla="*/ 0 w 3457441"/>
              <a:gd name="connsiteY0" fmla="*/ 535037 h 588419"/>
              <a:gd name="connsiteX1" fmla="*/ 1585345 w 3457441"/>
              <a:gd name="connsiteY1" fmla="*/ 227 h 588419"/>
              <a:gd name="connsiteX2" fmla="*/ 3457441 w 3457441"/>
              <a:gd name="connsiteY2" fmla="*/ 588419 h 588419"/>
              <a:gd name="connsiteX0" fmla="*/ 0 w 3457441"/>
              <a:gd name="connsiteY0" fmla="*/ 535107 h 588489"/>
              <a:gd name="connsiteX1" fmla="*/ 1585345 w 3457441"/>
              <a:gd name="connsiteY1" fmla="*/ 297 h 588489"/>
              <a:gd name="connsiteX2" fmla="*/ 3457441 w 3457441"/>
              <a:gd name="connsiteY2" fmla="*/ 588489 h 588489"/>
              <a:gd name="connsiteX0" fmla="*/ 0 w 3220288"/>
              <a:gd name="connsiteY0" fmla="*/ 534823 h 545500"/>
              <a:gd name="connsiteX1" fmla="*/ 1585345 w 3220288"/>
              <a:gd name="connsiteY1" fmla="*/ 13 h 545500"/>
              <a:gd name="connsiteX2" fmla="*/ 3220288 w 3220288"/>
              <a:gd name="connsiteY2" fmla="*/ 545500 h 545500"/>
              <a:gd name="connsiteX0" fmla="*/ 0 w 3220288"/>
              <a:gd name="connsiteY0" fmla="*/ 534823 h 545500"/>
              <a:gd name="connsiteX1" fmla="*/ 1585345 w 3220288"/>
              <a:gd name="connsiteY1" fmla="*/ 13 h 545500"/>
              <a:gd name="connsiteX2" fmla="*/ 3220288 w 3220288"/>
              <a:gd name="connsiteY2" fmla="*/ 545500 h 545500"/>
            </a:gdLst>
            <a:ahLst/>
            <a:cxnLst>
              <a:cxn ang="0">
                <a:pos x="connsiteX0" y="connsiteY0"/>
              </a:cxn>
              <a:cxn ang="0">
                <a:pos x="connsiteX1" y="connsiteY1"/>
              </a:cxn>
              <a:cxn ang="0">
                <a:pos x="connsiteX2" y="connsiteY2"/>
              </a:cxn>
            </a:cxnLst>
            <a:rect l="l" t="t" r="r" b="b"/>
            <a:pathLst>
              <a:path w="3220288" h="545500">
                <a:moveTo>
                  <a:pt x="0" y="534823"/>
                </a:moveTo>
                <a:cubicBezTo>
                  <a:pt x="642891" y="182007"/>
                  <a:pt x="1048630" y="-1766"/>
                  <a:pt x="1585345" y="13"/>
                </a:cubicBezTo>
                <a:cubicBezTo>
                  <a:pt x="2122060" y="1792"/>
                  <a:pt x="2727341" y="203361"/>
                  <a:pt x="3220288" y="545500"/>
                </a:cubicBezTo>
              </a:path>
            </a:pathLst>
          </a:custGeom>
          <a:noFill/>
          <a:ln w="76200" cap="rnd">
            <a:solidFill>
              <a:srgbClr val="FFC000"/>
            </a:solidFill>
            <a:headEnd type="triangle" w="med" len="lg"/>
            <a:tailEnd type="none" w="med" len="me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 name="TextBox 7"/>
          <p:cNvSpPr txBox="1"/>
          <p:nvPr/>
        </p:nvSpPr>
        <p:spPr>
          <a:xfrm>
            <a:off x="429128" y="1386938"/>
            <a:ext cx="2277979" cy="830997"/>
          </a:xfrm>
          <a:prstGeom prst="rect">
            <a:avLst/>
          </a:prstGeom>
          <a:noFill/>
        </p:spPr>
        <p:txBody>
          <a:bodyPr wrap="square" rtlCol="0">
            <a:spAutoFit/>
          </a:bodyPr>
          <a:lstStyle/>
          <a:p>
            <a:r>
              <a:rPr lang="es-MX" sz="2400" dirty="0"/>
              <a:t>4.5 veces más</a:t>
            </a:r>
            <a:br>
              <a:rPr lang="es-MX" sz="2400" dirty="0"/>
            </a:br>
            <a:r>
              <a:rPr lang="es-MX" sz="2400" dirty="0"/>
              <a:t>probable </a:t>
            </a:r>
          </a:p>
        </p:txBody>
      </p:sp>
      <p:sp>
        <p:nvSpPr>
          <p:cNvPr id="9" name="Oval 8"/>
          <p:cNvSpPr/>
          <p:nvPr/>
        </p:nvSpPr>
        <p:spPr>
          <a:xfrm>
            <a:off x="8513346" y="581528"/>
            <a:ext cx="443163" cy="44316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dirty="0">
                <a:solidFill>
                  <a:schemeClr val="tx1"/>
                </a:solidFill>
              </a:rPr>
              <a:t>3</a:t>
            </a:r>
          </a:p>
        </p:txBody>
      </p:sp>
      <p:sp>
        <p:nvSpPr>
          <p:cNvPr id="2" name="TextBox 1"/>
          <p:cNvSpPr txBox="1"/>
          <p:nvPr/>
        </p:nvSpPr>
        <p:spPr>
          <a:xfrm>
            <a:off x="5685906" y="1498277"/>
            <a:ext cx="2909502" cy="461665"/>
          </a:xfrm>
          <a:prstGeom prst="rect">
            <a:avLst/>
          </a:prstGeom>
          <a:solidFill>
            <a:schemeClr val="bg1">
              <a:lumMod val="85000"/>
            </a:schemeClr>
          </a:solidFill>
        </p:spPr>
        <p:txBody>
          <a:bodyPr wrap="square" rtlCol="0">
            <a:spAutoFit/>
          </a:bodyPr>
          <a:lstStyle/>
          <a:p>
            <a:pPr algn="ctr"/>
            <a:r>
              <a:rPr lang="es-MX" sz="2400" dirty="0"/>
              <a:t>Inactivo </a:t>
            </a:r>
            <a:r>
              <a:rPr lang="es-MX" sz="2400" dirty="0">
                <a:sym typeface="Wingdings" panose="05000000000000000000" pitchFamily="2" charset="2"/>
              </a:rPr>
              <a:t>    Abandonar</a:t>
            </a:r>
            <a:endParaRPr lang="es-MX" sz="2400" dirty="0"/>
          </a:p>
        </p:txBody>
      </p:sp>
      <p:sp>
        <p:nvSpPr>
          <p:cNvPr id="3" name="Chevron 2"/>
          <p:cNvSpPr/>
          <p:nvPr/>
        </p:nvSpPr>
        <p:spPr>
          <a:xfrm>
            <a:off x="6837652" y="1634939"/>
            <a:ext cx="171450" cy="217676"/>
          </a:xfrm>
          <a:prstGeom prst="chevron">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MX" dirty="0">
              <a:solidFill>
                <a:schemeClr val="tx1"/>
              </a:solidFill>
            </a:endParaRPr>
          </a:p>
        </p:txBody>
      </p:sp>
      <p:sp>
        <p:nvSpPr>
          <p:cNvPr id="10" name="Right Triangle 9">
            <a:extLst>
              <a:ext uri="{FF2B5EF4-FFF2-40B4-BE49-F238E27FC236}">
                <a16:creationId xmlns:a16="http://schemas.microsoft.com/office/drawing/2014/main" id="{3E178FE0-8A19-4B81-AE89-541FCF17F9A5}"/>
              </a:ext>
            </a:extLst>
          </p:cNvPr>
          <p:cNvSpPr/>
          <p:nvPr/>
        </p:nvSpPr>
        <p:spPr>
          <a:xfrm flipH="1">
            <a:off x="8763000" y="6471704"/>
            <a:ext cx="381000" cy="38100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4075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chart seriesIdx="0" categoryIdx="0" bldStep="ptInCategory"/>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chart seriesIdx="1" categoryIdx="0" bldStep="ptInCategory"/>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chart seriesIdx="0" categoryIdx="1" bldStep="ptInCategory"/>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chart seriesIdx="1" categoryIdx="1" bldStep="ptIn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chart seriesIdx="0" categoryIdx="2" bldStep="ptInCategory"/>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chart seriesIdx="1" categoryIdx="2" bldStep="ptInCategory"/>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Chart bld="categoryEl"/>
        </p:bldSub>
      </p:bldGraphic>
      <p:bldP spid="7" grpId="0" animBg="1"/>
      <p:bldP spid="8" grpId="0"/>
      <p:bldP spid="2" grpId="0" animBg="1"/>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0352"/>
            <a:ext cx="8229600" cy="987552"/>
          </a:xfrm>
        </p:spPr>
        <p:txBody>
          <a:bodyPr>
            <a:normAutofit/>
          </a:bodyPr>
          <a:lstStyle/>
          <a:p>
            <a:r>
              <a:rPr lang="es-MX" dirty="0">
                <a:solidFill>
                  <a:srgbClr val="D2533C"/>
                </a:solidFill>
              </a:rPr>
              <a:t>Estudio “Rice”</a:t>
            </a:r>
            <a:endParaRPr lang="es-MX" dirty="0"/>
          </a:p>
        </p:txBody>
      </p:sp>
      <p:graphicFrame>
        <p:nvGraphicFramePr>
          <p:cNvPr id="5" name="Content Placeholder 2"/>
          <p:cNvGraphicFramePr>
            <a:graphicFrameLocks/>
          </p:cNvGraphicFramePr>
          <p:nvPr>
            <p:extLst>
              <p:ext uri="{D42A27DB-BD31-4B8C-83A1-F6EECF244321}">
                <p14:modId xmlns:p14="http://schemas.microsoft.com/office/powerpoint/2010/main" val="2424039687"/>
              </p:ext>
            </p:extLst>
          </p:nvPr>
        </p:nvGraphicFramePr>
        <p:xfrm>
          <a:off x="381000" y="1722328"/>
          <a:ext cx="8382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708058" y="5521910"/>
            <a:ext cx="2054942" cy="1077218"/>
          </a:xfrm>
          <a:prstGeom prst="rect">
            <a:avLst/>
          </a:prstGeom>
          <a:noFill/>
        </p:spPr>
        <p:txBody>
          <a:bodyPr wrap="square" rtlCol="0">
            <a:spAutoFit/>
          </a:bodyPr>
          <a:lstStyle/>
          <a:p>
            <a:pPr algn="r"/>
            <a:r>
              <a:rPr lang="es-MX" sz="1600" i="1" dirty="0"/>
              <a:t>Robert Rice, 1990</a:t>
            </a:r>
          </a:p>
          <a:p>
            <a:pPr algn="r"/>
            <a:r>
              <a:rPr lang="es-MX" sz="1600" i="1" dirty="0"/>
              <a:t>Sur de California</a:t>
            </a:r>
          </a:p>
          <a:p>
            <a:pPr algn="r"/>
            <a:r>
              <a:rPr lang="es-MX" sz="1600" i="1" dirty="0"/>
              <a:t>Longitudinal (13 años)</a:t>
            </a:r>
          </a:p>
          <a:p>
            <a:pPr algn="r"/>
            <a:r>
              <a:rPr lang="es-MX" sz="1600" i="1" dirty="0"/>
              <a:t>N=264</a:t>
            </a:r>
          </a:p>
        </p:txBody>
      </p:sp>
      <p:sp>
        <p:nvSpPr>
          <p:cNvPr id="7" name="Rectangle 6"/>
          <p:cNvSpPr/>
          <p:nvPr/>
        </p:nvSpPr>
        <p:spPr>
          <a:xfrm>
            <a:off x="306878" y="1320506"/>
            <a:ext cx="8530244" cy="707886"/>
          </a:xfrm>
          <a:prstGeom prst="rect">
            <a:avLst/>
          </a:prstGeom>
          <a:noFill/>
        </p:spPr>
        <p:txBody>
          <a:bodyPr wrap="square" lIns="91440" tIns="45720" rIns="91440" bIns="45720">
            <a:spAutoFit/>
          </a:bodyPr>
          <a:lstStyle/>
          <a:p>
            <a:pPr algn="ctr"/>
            <a:r>
              <a:rPr lang="es-MX" sz="4000" b="1" cap="none" spc="0" dirty="0">
                <a:ln w="12700">
                  <a:solidFill>
                    <a:schemeClr val="accent2">
                      <a:lumMod val="75000"/>
                    </a:schemeClr>
                  </a:solidFill>
                  <a:prstDash val="solid"/>
                </a:ln>
                <a:solidFill>
                  <a:schemeClr val="accent2"/>
                </a:solidFill>
                <a:effectLst>
                  <a:outerShdw blurRad="50800" dist="38100" dir="2700000" algn="tl" rotWithShape="0">
                    <a:prstClr val="black">
                      <a:alpha val="40000"/>
                    </a:prstClr>
                  </a:outerShdw>
                </a:effectLst>
              </a:rPr>
              <a:t>2 veces más probable – permanecer</a:t>
            </a:r>
          </a:p>
        </p:txBody>
      </p:sp>
      <p:cxnSp>
        <p:nvCxnSpPr>
          <p:cNvPr id="3" name="Straight Arrow Connector 2"/>
          <p:cNvCxnSpPr/>
          <p:nvPr/>
        </p:nvCxnSpPr>
        <p:spPr>
          <a:xfrm flipV="1">
            <a:off x="2710238" y="4160728"/>
            <a:ext cx="1861762" cy="769619"/>
          </a:xfrm>
          <a:prstGeom prst="straightConnector1">
            <a:avLst/>
          </a:prstGeom>
          <a:ln w="76200">
            <a:solidFill>
              <a:srgbClr val="FFC000"/>
            </a:solidFill>
            <a:headEnd type="triangle"/>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8513346" y="581528"/>
            <a:ext cx="443163" cy="44316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dirty="0">
                <a:solidFill>
                  <a:schemeClr val="tx1"/>
                </a:solidFill>
              </a:rPr>
              <a:t>4</a:t>
            </a:r>
          </a:p>
        </p:txBody>
      </p:sp>
      <p:sp>
        <p:nvSpPr>
          <p:cNvPr id="8" name="Left Brace 7"/>
          <p:cNvSpPr/>
          <p:nvPr/>
        </p:nvSpPr>
        <p:spPr>
          <a:xfrm>
            <a:off x="1229362" y="2327184"/>
            <a:ext cx="327587" cy="2022395"/>
          </a:xfrm>
          <a:prstGeom prst="leftBrace">
            <a:avLst>
              <a:gd name="adj1" fmla="val 35593"/>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dirty="0"/>
          </a:p>
        </p:txBody>
      </p:sp>
      <p:sp>
        <p:nvSpPr>
          <p:cNvPr id="10" name="TextBox 9"/>
          <p:cNvSpPr txBox="1"/>
          <p:nvPr/>
        </p:nvSpPr>
        <p:spPr>
          <a:xfrm>
            <a:off x="522968" y="3093133"/>
            <a:ext cx="731108" cy="461665"/>
          </a:xfrm>
          <a:prstGeom prst="rect">
            <a:avLst/>
          </a:prstGeom>
          <a:noFill/>
        </p:spPr>
        <p:txBody>
          <a:bodyPr wrap="square" rtlCol="0">
            <a:spAutoFit/>
          </a:bodyPr>
          <a:lstStyle/>
          <a:p>
            <a:pPr algn="r"/>
            <a:r>
              <a:rPr lang="es-MX" sz="2400" b="1" dirty="0"/>
              <a:t>63%</a:t>
            </a:r>
          </a:p>
        </p:txBody>
      </p:sp>
      <p:sp>
        <p:nvSpPr>
          <p:cNvPr id="11" name="Left Brace 10"/>
          <p:cNvSpPr/>
          <p:nvPr/>
        </p:nvSpPr>
        <p:spPr>
          <a:xfrm flipH="1">
            <a:off x="5694279" y="2201152"/>
            <a:ext cx="327587" cy="813896"/>
          </a:xfrm>
          <a:prstGeom prst="leftBrace">
            <a:avLst>
              <a:gd name="adj1" fmla="val 35593"/>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dirty="0"/>
          </a:p>
        </p:txBody>
      </p:sp>
      <p:sp>
        <p:nvSpPr>
          <p:cNvPr id="12" name="TextBox 11"/>
          <p:cNvSpPr txBox="1"/>
          <p:nvPr/>
        </p:nvSpPr>
        <p:spPr>
          <a:xfrm>
            <a:off x="5976950" y="2360707"/>
            <a:ext cx="731108" cy="461665"/>
          </a:xfrm>
          <a:prstGeom prst="rect">
            <a:avLst/>
          </a:prstGeom>
          <a:noFill/>
        </p:spPr>
        <p:txBody>
          <a:bodyPr wrap="square" rtlCol="0">
            <a:spAutoFit/>
          </a:bodyPr>
          <a:lstStyle/>
          <a:p>
            <a:pPr algn="r"/>
            <a:r>
              <a:rPr lang="es-MX" sz="2400" b="1" dirty="0"/>
              <a:t>23%</a:t>
            </a:r>
          </a:p>
        </p:txBody>
      </p:sp>
      <p:sp>
        <p:nvSpPr>
          <p:cNvPr id="13" name="Right Triangle 12">
            <a:extLst>
              <a:ext uri="{FF2B5EF4-FFF2-40B4-BE49-F238E27FC236}">
                <a16:creationId xmlns:a16="http://schemas.microsoft.com/office/drawing/2014/main" id="{42058521-61CD-446F-871F-1BD2D9D91B22}"/>
              </a:ext>
            </a:extLst>
          </p:cNvPr>
          <p:cNvSpPr/>
          <p:nvPr/>
        </p:nvSpPr>
        <p:spPr>
          <a:xfrm flipH="1">
            <a:off x="8763000" y="6471704"/>
            <a:ext cx="381000" cy="38100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0C4A2AE6-FB95-4BEE-A590-0C8E0BA51722}"/>
              </a:ext>
            </a:extLst>
          </p:cNvPr>
          <p:cNvSpPr/>
          <p:nvPr/>
        </p:nvSpPr>
        <p:spPr>
          <a:xfrm>
            <a:off x="-23" y="6563941"/>
            <a:ext cx="381000" cy="38100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7847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chart seriesIdx="0" categoryIdx="0" bldStep="ptInCategory"/>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chart seriesIdx="1" categoryIdx="0" bldStep="ptInCategory"/>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chart seriesIdx="2" categoryIdx="0" bldStep="ptIn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chart seriesIdx="3" categoryIdx="0" bldStep="ptInCategory"/>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chart seriesIdx="0" categoryIdx="1" bldStep="ptInCategory"/>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graphicEl>
                                              <a:chart seriesIdx="1" categoryIdx="1" bldStep="ptInCategory"/>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graphicEl>
                                              <a:chart seriesIdx="2" categoryIdx="1" bldStep="ptInCategory"/>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graphicEl>
                                              <a:chart seriesIdx="3" categoryIdx="1" bldStep="ptInCategory"/>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categoryEl"/>
        </p:bldSub>
      </p:bldGraphic>
      <p:bldP spid="7" grpId="0"/>
      <p:bldP spid="8" grpId="0" animBg="1"/>
      <p:bldP spid="10" grpId="0"/>
      <p:bldP spid="11" grpId="0" animBg="1"/>
      <p:bldP spid="1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0352"/>
            <a:ext cx="8229600" cy="987552"/>
          </a:xfrm>
        </p:spPr>
        <p:txBody>
          <a:bodyPr>
            <a:normAutofit/>
          </a:bodyPr>
          <a:lstStyle/>
          <a:p>
            <a:r>
              <a:rPr lang="es-MX" dirty="0">
                <a:solidFill>
                  <a:srgbClr val="D2533C"/>
                </a:solidFill>
              </a:rPr>
              <a:t>Estudio “Rice”</a:t>
            </a:r>
            <a:endParaRPr lang="es-MX" sz="4000" dirty="0"/>
          </a:p>
        </p:txBody>
      </p:sp>
      <p:graphicFrame>
        <p:nvGraphicFramePr>
          <p:cNvPr id="5" name="Content Placeholder 2"/>
          <p:cNvGraphicFramePr>
            <a:graphicFrameLocks/>
          </p:cNvGraphicFramePr>
          <p:nvPr>
            <p:extLst>
              <p:ext uri="{D42A27DB-BD31-4B8C-83A1-F6EECF244321}">
                <p14:modId xmlns:p14="http://schemas.microsoft.com/office/powerpoint/2010/main" val="3509661960"/>
              </p:ext>
            </p:extLst>
          </p:nvPr>
        </p:nvGraphicFramePr>
        <p:xfrm>
          <a:off x="381000" y="1722328"/>
          <a:ext cx="8382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708058" y="5521910"/>
            <a:ext cx="2054942" cy="1077218"/>
          </a:xfrm>
          <a:prstGeom prst="rect">
            <a:avLst/>
          </a:prstGeom>
          <a:noFill/>
        </p:spPr>
        <p:txBody>
          <a:bodyPr wrap="square" rtlCol="0">
            <a:spAutoFit/>
          </a:bodyPr>
          <a:lstStyle/>
          <a:p>
            <a:pPr algn="r"/>
            <a:r>
              <a:rPr lang="es-MX" sz="1600" i="1" dirty="0"/>
              <a:t>Robert Rice, 1990</a:t>
            </a:r>
          </a:p>
          <a:p>
            <a:pPr algn="r"/>
            <a:r>
              <a:rPr lang="es-MX" sz="1600" i="1" dirty="0"/>
              <a:t>Southern California</a:t>
            </a:r>
          </a:p>
          <a:p>
            <a:pPr algn="r"/>
            <a:r>
              <a:rPr lang="es-MX" sz="1600" i="1" dirty="0"/>
              <a:t>13-year longitudinal</a:t>
            </a:r>
          </a:p>
          <a:p>
            <a:pPr algn="r"/>
            <a:r>
              <a:rPr lang="es-MX" sz="1600" i="1" dirty="0"/>
              <a:t>N=264</a:t>
            </a:r>
          </a:p>
        </p:txBody>
      </p:sp>
      <p:sp>
        <p:nvSpPr>
          <p:cNvPr id="7" name="Rectangle 6"/>
          <p:cNvSpPr/>
          <p:nvPr/>
        </p:nvSpPr>
        <p:spPr>
          <a:xfrm>
            <a:off x="9625" y="1320506"/>
            <a:ext cx="9047747" cy="707886"/>
          </a:xfrm>
          <a:prstGeom prst="rect">
            <a:avLst/>
          </a:prstGeom>
          <a:noFill/>
        </p:spPr>
        <p:txBody>
          <a:bodyPr wrap="square" lIns="91440" tIns="45720" rIns="91440" bIns="45720">
            <a:spAutoFit/>
          </a:bodyPr>
          <a:lstStyle/>
          <a:p>
            <a:pPr algn="ctr"/>
            <a:r>
              <a:rPr lang="es-MX" sz="4000" b="1" cap="none" spc="0" dirty="0">
                <a:ln w="12700">
                  <a:solidFill>
                    <a:schemeClr val="accent2">
                      <a:lumMod val="75000"/>
                    </a:schemeClr>
                  </a:solidFill>
                  <a:prstDash val="solid"/>
                </a:ln>
                <a:solidFill>
                  <a:schemeClr val="accent2"/>
                </a:solidFill>
                <a:effectLst>
                  <a:outerShdw blurRad="50800" dist="38100" dir="2700000" algn="tl" rotWithShape="0">
                    <a:prstClr val="black">
                      <a:alpha val="40000"/>
                    </a:prstClr>
                  </a:outerShdw>
                </a:effectLst>
              </a:rPr>
              <a:t>2 veces más – devoluci</a:t>
            </a:r>
            <a:r>
              <a:rPr lang="es-MX" sz="4000" b="1" dirty="0">
                <a:ln w="12700">
                  <a:solidFill>
                    <a:schemeClr val="accent2">
                      <a:lumMod val="75000"/>
                    </a:schemeClr>
                  </a:solidFill>
                  <a:prstDash val="solid"/>
                </a:ln>
                <a:solidFill>
                  <a:schemeClr val="accent2"/>
                </a:solidFill>
                <a:effectLst>
                  <a:outerShdw blurRad="50800" dist="38100" dir="2700000" algn="tl" rotWithShape="0">
                    <a:prstClr val="black">
                      <a:alpha val="40000"/>
                    </a:prstClr>
                  </a:outerShdw>
                </a:effectLst>
              </a:rPr>
              <a:t>ón del</a:t>
            </a:r>
            <a:r>
              <a:rPr lang="es-MX" sz="4000" b="1" cap="none" spc="0" dirty="0">
                <a:ln w="12700">
                  <a:solidFill>
                    <a:schemeClr val="accent2">
                      <a:lumMod val="75000"/>
                    </a:schemeClr>
                  </a:solidFill>
                  <a:prstDash val="solid"/>
                </a:ln>
                <a:solidFill>
                  <a:schemeClr val="accent2"/>
                </a:solidFill>
                <a:effectLst>
                  <a:outerShdw blurRad="50800" dist="38100" dir="2700000" algn="tl" rotWithShape="0">
                    <a:prstClr val="black">
                      <a:alpha val="40000"/>
                    </a:prstClr>
                  </a:outerShdw>
                </a:effectLst>
              </a:rPr>
              <a:t> diezmo</a:t>
            </a:r>
          </a:p>
        </p:txBody>
      </p:sp>
      <p:sp>
        <p:nvSpPr>
          <p:cNvPr id="2" name="TextBox 1"/>
          <p:cNvSpPr txBox="1"/>
          <p:nvPr/>
        </p:nvSpPr>
        <p:spPr>
          <a:xfrm>
            <a:off x="6409675" y="2139596"/>
            <a:ext cx="1936303" cy="1200329"/>
          </a:xfrm>
          <a:prstGeom prst="rect">
            <a:avLst/>
          </a:prstGeom>
          <a:solidFill>
            <a:schemeClr val="bg1">
              <a:lumMod val="85000"/>
            </a:schemeClr>
          </a:solidFill>
        </p:spPr>
        <p:txBody>
          <a:bodyPr wrap="square" rtlCol="0">
            <a:spAutoFit/>
          </a:bodyPr>
          <a:lstStyle/>
          <a:p>
            <a:r>
              <a:rPr lang="es-MX" dirty="0"/>
              <a:t>Hallazgos similares en los estudios Valuegenesis y Retención Juvenil.</a:t>
            </a:r>
          </a:p>
        </p:txBody>
      </p:sp>
      <p:cxnSp>
        <p:nvCxnSpPr>
          <p:cNvPr id="8" name="Straight Arrow Connector 7"/>
          <p:cNvCxnSpPr/>
          <p:nvPr/>
        </p:nvCxnSpPr>
        <p:spPr>
          <a:xfrm flipV="1">
            <a:off x="2815389" y="4764505"/>
            <a:ext cx="1696453" cy="312827"/>
          </a:xfrm>
          <a:prstGeom prst="straightConnector1">
            <a:avLst/>
          </a:prstGeom>
          <a:ln w="76200">
            <a:solidFill>
              <a:srgbClr val="FFC000"/>
            </a:solidFill>
            <a:headEnd type="triangle"/>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Right Triangle 8">
            <a:extLst>
              <a:ext uri="{FF2B5EF4-FFF2-40B4-BE49-F238E27FC236}">
                <a16:creationId xmlns:a16="http://schemas.microsoft.com/office/drawing/2014/main" id="{47E89519-71D2-4F81-8E5B-48F77692B88F}"/>
              </a:ext>
            </a:extLst>
          </p:cNvPr>
          <p:cNvSpPr/>
          <p:nvPr/>
        </p:nvSpPr>
        <p:spPr>
          <a:xfrm flipH="1">
            <a:off x="8763000" y="6471704"/>
            <a:ext cx="381000" cy="38100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E885F86B-53A8-40D3-9FA0-2963B3F8F047}"/>
              </a:ext>
            </a:extLst>
          </p:cNvPr>
          <p:cNvSpPr/>
          <p:nvPr/>
        </p:nvSpPr>
        <p:spPr>
          <a:xfrm>
            <a:off x="-23" y="6563941"/>
            <a:ext cx="381000" cy="38100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7933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chart seriesIdx="0" categoryIdx="0" bldStep="ptInCategory"/>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chart seriesIdx="1" categoryIdx="0" bldStep="ptInCategory"/>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chart seriesIdx="0" categoryIdx="1" bldStep="ptInCategory"/>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chart seriesIdx="1" categoryIdx="1" bldStep="ptIn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Chart bld="categoryEl"/>
        </p:bldSub>
      </p:bldGraphic>
      <p:bldP spid="7" grpId="0"/>
      <p:bldP spid="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0352"/>
            <a:ext cx="8229600" cy="987552"/>
          </a:xfrm>
        </p:spPr>
        <p:txBody>
          <a:bodyPr>
            <a:normAutofit/>
          </a:bodyPr>
          <a:lstStyle/>
          <a:p>
            <a:r>
              <a:rPr lang="es-MX" dirty="0">
                <a:solidFill>
                  <a:srgbClr val="D2533C"/>
                </a:solidFill>
              </a:rPr>
              <a:t>Estudio “Rice”</a:t>
            </a:r>
            <a:endParaRPr lang="es-MX" sz="4000" dirty="0"/>
          </a:p>
        </p:txBody>
      </p:sp>
      <p:graphicFrame>
        <p:nvGraphicFramePr>
          <p:cNvPr id="5" name="Content Placeholder 2"/>
          <p:cNvGraphicFramePr>
            <a:graphicFrameLocks/>
          </p:cNvGraphicFramePr>
          <p:nvPr>
            <p:extLst>
              <p:ext uri="{D42A27DB-BD31-4B8C-83A1-F6EECF244321}">
                <p14:modId xmlns:p14="http://schemas.microsoft.com/office/powerpoint/2010/main" val="49812651"/>
              </p:ext>
            </p:extLst>
          </p:nvPr>
        </p:nvGraphicFramePr>
        <p:xfrm>
          <a:off x="381000" y="1722328"/>
          <a:ext cx="8382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708058" y="5521910"/>
            <a:ext cx="2054942" cy="1077218"/>
          </a:xfrm>
          <a:prstGeom prst="rect">
            <a:avLst/>
          </a:prstGeom>
          <a:noFill/>
        </p:spPr>
        <p:txBody>
          <a:bodyPr wrap="square" rtlCol="0">
            <a:spAutoFit/>
          </a:bodyPr>
          <a:lstStyle/>
          <a:p>
            <a:pPr algn="r"/>
            <a:r>
              <a:rPr lang="es-MX" sz="1600" i="1" dirty="0"/>
              <a:t>Robert Rice, 1990</a:t>
            </a:r>
          </a:p>
          <a:p>
            <a:pPr algn="r"/>
            <a:r>
              <a:rPr lang="es-MX" sz="1600" i="1" dirty="0"/>
              <a:t>Southern California</a:t>
            </a:r>
          </a:p>
          <a:p>
            <a:pPr algn="r"/>
            <a:r>
              <a:rPr lang="es-MX" sz="1600" i="1" dirty="0"/>
              <a:t>13-year longitudinal</a:t>
            </a:r>
          </a:p>
          <a:p>
            <a:pPr algn="r"/>
            <a:r>
              <a:rPr lang="es-MX" sz="1600" i="1" dirty="0"/>
              <a:t>N=264</a:t>
            </a:r>
          </a:p>
        </p:txBody>
      </p:sp>
      <p:sp>
        <p:nvSpPr>
          <p:cNvPr id="7" name="Rectangle 6"/>
          <p:cNvSpPr/>
          <p:nvPr/>
        </p:nvSpPr>
        <p:spPr>
          <a:xfrm>
            <a:off x="259001" y="1320506"/>
            <a:ext cx="8604984" cy="707886"/>
          </a:xfrm>
          <a:prstGeom prst="rect">
            <a:avLst/>
          </a:prstGeom>
          <a:noFill/>
        </p:spPr>
        <p:txBody>
          <a:bodyPr wrap="square" lIns="91440" tIns="45720" rIns="91440" bIns="45720">
            <a:spAutoFit/>
          </a:bodyPr>
          <a:lstStyle/>
          <a:p>
            <a:pPr algn="ctr"/>
            <a:r>
              <a:rPr lang="es-MX" sz="4000" b="1" cap="none" spc="0" dirty="0">
                <a:ln w="12700">
                  <a:solidFill>
                    <a:schemeClr val="accent2">
                      <a:lumMod val="75000"/>
                    </a:schemeClr>
                  </a:solidFill>
                  <a:prstDash val="solid"/>
                </a:ln>
                <a:solidFill>
                  <a:schemeClr val="accent2"/>
                </a:solidFill>
                <a:effectLst>
                  <a:outerShdw blurRad="50800" dist="38100" dir="2700000" algn="tl" rotWithShape="0">
                    <a:prstClr val="black">
                      <a:alpha val="40000"/>
                    </a:prstClr>
                  </a:outerShdw>
                </a:effectLst>
              </a:rPr>
              <a:t>3 veces más – casarse con un adventista</a:t>
            </a:r>
          </a:p>
        </p:txBody>
      </p:sp>
      <p:cxnSp>
        <p:nvCxnSpPr>
          <p:cNvPr id="8" name="Straight Arrow Connector 7"/>
          <p:cNvCxnSpPr/>
          <p:nvPr/>
        </p:nvCxnSpPr>
        <p:spPr>
          <a:xfrm flipV="1">
            <a:off x="2803357" y="4379495"/>
            <a:ext cx="1696453" cy="637678"/>
          </a:xfrm>
          <a:prstGeom prst="straightConnector1">
            <a:avLst/>
          </a:prstGeom>
          <a:ln w="76200">
            <a:solidFill>
              <a:srgbClr val="FFC000"/>
            </a:solidFill>
            <a:headEnd type="triangle"/>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Right Triangle 8">
            <a:extLst>
              <a:ext uri="{FF2B5EF4-FFF2-40B4-BE49-F238E27FC236}">
                <a16:creationId xmlns:a16="http://schemas.microsoft.com/office/drawing/2014/main" id="{DBCBCD6C-0D31-4B1B-853E-A96942959FB2}"/>
              </a:ext>
            </a:extLst>
          </p:cNvPr>
          <p:cNvSpPr/>
          <p:nvPr/>
        </p:nvSpPr>
        <p:spPr>
          <a:xfrm flipH="1">
            <a:off x="8763000" y="6471704"/>
            <a:ext cx="381000" cy="38100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508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chart seriesIdx="0" categoryIdx="0" bldStep="ptInCategory"/>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chart seriesIdx="1" categoryIdx="0" bldStep="ptInCategory"/>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chart seriesIdx="0" categoryIdx="1" bldStep="ptInCategory"/>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chart seriesIdx="1" categoryIdx="1" bldStep="ptIn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Chart bld="categoryEl"/>
        </p:bldSub>
      </p:bldGraphic>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0352"/>
            <a:ext cx="8229600" cy="987552"/>
          </a:xfrm>
        </p:spPr>
        <p:txBody>
          <a:bodyPr>
            <a:normAutofit/>
          </a:bodyPr>
          <a:lstStyle/>
          <a:p>
            <a:r>
              <a:rPr lang="es-MX" dirty="0">
                <a:solidFill>
                  <a:srgbClr val="D2533C"/>
                </a:solidFill>
              </a:rPr>
              <a:t>Estudio “Minder”</a:t>
            </a:r>
            <a:endParaRPr lang="en-US" sz="4000" dirty="0"/>
          </a:p>
        </p:txBody>
      </p:sp>
      <p:graphicFrame>
        <p:nvGraphicFramePr>
          <p:cNvPr id="5" name="Content Placeholder 2"/>
          <p:cNvGraphicFramePr>
            <a:graphicFrameLocks/>
          </p:cNvGraphicFramePr>
          <p:nvPr>
            <p:extLst>
              <p:ext uri="{D42A27DB-BD31-4B8C-83A1-F6EECF244321}">
                <p14:modId xmlns:p14="http://schemas.microsoft.com/office/powerpoint/2010/main" val="1281555276"/>
              </p:ext>
            </p:extLst>
          </p:nvPr>
        </p:nvGraphicFramePr>
        <p:xfrm>
          <a:off x="380999" y="1722328"/>
          <a:ext cx="9444645"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741308" y="5355660"/>
            <a:ext cx="2054942" cy="1323439"/>
          </a:xfrm>
          <a:prstGeom prst="rect">
            <a:avLst/>
          </a:prstGeom>
          <a:noFill/>
        </p:spPr>
        <p:txBody>
          <a:bodyPr wrap="square" rtlCol="0">
            <a:spAutoFit/>
          </a:bodyPr>
          <a:lstStyle/>
          <a:p>
            <a:pPr algn="r"/>
            <a:r>
              <a:rPr lang="es-MX" sz="1600" i="1" dirty="0"/>
              <a:t>W. E. Minder, 1985</a:t>
            </a:r>
          </a:p>
          <a:p>
            <a:pPr algn="r"/>
            <a:r>
              <a:rPr lang="es-MX" sz="1600" i="1" dirty="0"/>
              <a:t>Hijos de familias adventistas en </a:t>
            </a:r>
            <a:br>
              <a:rPr lang="es-MX" sz="1600" i="1" dirty="0"/>
            </a:br>
            <a:r>
              <a:rPr lang="es-MX" sz="1600" i="1" dirty="0"/>
              <a:t>la Lake Union</a:t>
            </a:r>
          </a:p>
          <a:p>
            <a:pPr algn="r"/>
            <a:r>
              <a:rPr lang="es-MX" sz="1600" i="1" dirty="0"/>
              <a:t>N=807</a:t>
            </a:r>
          </a:p>
        </p:txBody>
      </p:sp>
      <p:sp>
        <p:nvSpPr>
          <p:cNvPr id="7" name="Oval 6"/>
          <p:cNvSpPr/>
          <p:nvPr/>
        </p:nvSpPr>
        <p:spPr>
          <a:xfrm>
            <a:off x="8513346" y="581528"/>
            <a:ext cx="443163" cy="44316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5</a:t>
            </a:r>
          </a:p>
        </p:txBody>
      </p:sp>
      <p:cxnSp>
        <p:nvCxnSpPr>
          <p:cNvPr id="8" name="Straight Arrow Connector 7"/>
          <p:cNvCxnSpPr/>
          <p:nvPr/>
        </p:nvCxnSpPr>
        <p:spPr>
          <a:xfrm flipV="1">
            <a:off x="2360428" y="4411656"/>
            <a:ext cx="852329" cy="394260"/>
          </a:xfrm>
          <a:prstGeom prst="straightConnector1">
            <a:avLst/>
          </a:prstGeom>
          <a:ln w="76200">
            <a:solidFill>
              <a:srgbClr val="FFC000"/>
            </a:solidFill>
            <a:headEnd type="triangle"/>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4069635" y="3963598"/>
            <a:ext cx="852329" cy="394260"/>
          </a:xfrm>
          <a:prstGeom prst="straightConnector1">
            <a:avLst/>
          </a:prstGeom>
          <a:ln w="76200">
            <a:solidFill>
              <a:srgbClr val="FFC000"/>
            </a:solidFill>
            <a:headEnd type="triangle"/>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Right Triangle 8">
            <a:extLst>
              <a:ext uri="{FF2B5EF4-FFF2-40B4-BE49-F238E27FC236}">
                <a16:creationId xmlns:a16="http://schemas.microsoft.com/office/drawing/2014/main" id="{9A9D3F10-91D8-41B7-88D6-32D1B25F0E8B}"/>
              </a:ext>
            </a:extLst>
          </p:cNvPr>
          <p:cNvSpPr/>
          <p:nvPr/>
        </p:nvSpPr>
        <p:spPr>
          <a:xfrm flipH="1">
            <a:off x="8763000" y="6471704"/>
            <a:ext cx="381000" cy="38100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5835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chart seriesIdx="0" categoryIdx="0" bldStep="ptInCategory"/>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chart seriesIdx="1" categoryIdx="0" bldStep="ptInCategory"/>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chart seriesIdx="2" categoryIdx="0" bldStep="ptIn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chart seriesIdx="0" categoryIdx="1" bldStep="ptInCategory"/>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chart seriesIdx="1" categoryIdx="1" bldStep="ptInCategory"/>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graphicEl>
                                              <a:chart seriesIdx="2" categoryIdx="1" bldStep="ptInCategory"/>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graphicEl>
                                              <a:chart seriesIdx="0" categoryIdx="2" bldStep="ptInCategory"/>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graphicEl>
                                              <a:chart seriesIdx="1" categoryIdx="2" bldStep="ptInCategory"/>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
                                            <p:graphicEl>
                                              <a:chart seriesIdx="2" categoryIdx="2" bldStep="ptInCategory"/>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Chart bld="categoryEl"/>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s-MX" sz="6000" dirty="0"/>
              <a:t>Adhesión a la  Iglesia</a:t>
            </a:r>
          </a:p>
        </p:txBody>
      </p:sp>
      <p:sp>
        <p:nvSpPr>
          <p:cNvPr id="5" name="Text Placeholder 4"/>
          <p:cNvSpPr>
            <a:spLocks noGrp="1"/>
          </p:cNvSpPr>
          <p:nvPr>
            <p:ph type="body" idx="1"/>
          </p:nvPr>
        </p:nvSpPr>
        <p:spPr>
          <a:xfrm>
            <a:off x="722313" y="4709989"/>
            <a:ext cx="7772400" cy="1500187"/>
          </a:xfrm>
        </p:spPr>
        <p:txBody>
          <a:bodyPr>
            <a:normAutofit/>
          </a:bodyPr>
          <a:lstStyle/>
          <a:p>
            <a:r>
              <a:rPr lang="es-MX" sz="4000" dirty="0"/>
              <a:t>El Rol de la Educación Adventista</a:t>
            </a:r>
          </a:p>
        </p:txBody>
      </p:sp>
    </p:spTree>
    <p:extLst>
      <p:ext uri="{BB962C8B-B14F-4D97-AF65-F5344CB8AC3E}">
        <p14:creationId xmlns:p14="http://schemas.microsoft.com/office/powerpoint/2010/main" val="12745036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0352"/>
            <a:ext cx="8229600" cy="987552"/>
          </a:xfrm>
        </p:spPr>
        <p:txBody>
          <a:bodyPr>
            <a:noAutofit/>
          </a:bodyPr>
          <a:lstStyle/>
          <a:p>
            <a:r>
              <a:rPr lang="es-MX" sz="4400" b="1" dirty="0"/>
              <a:t>Estudio “Centro Ministerio Creativo”</a:t>
            </a:r>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2349265991"/>
              </p:ext>
            </p:extLst>
          </p:nvPr>
        </p:nvGraphicFramePr>
        <p:xfrm>
          <a:off x="25400" y="1351687"/>
          <a:ext cx="9144000" cy="4876185"/>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7248701" y="1490108"/>
            <a:ext cx="1657934" cy="738664"/>
          </a:xfrm>
          <a:prstGeom prst="rect">
            <a:avLst/>
          </a:prstGeom>
          <a:solidFill>
            <a:schemeClr val="tx1">
              <a:lumMod val="10000"/>
              <a:lumOff val="90000"/>
            </a:schemeClr>
          </a:solidFill>
        </p:spPr>
        <p:txBody>
          <a:bodyPr wrap="square" rtlCol="0">
            <a:spAutoFit/>
          </a:bodyPr>
          <a:lstStyle/>
          <a:p>
            <a:pPr algn="ctr"/>
            <a:r>
              <a:rPr lang="es-MX" sz="1400" dirty="0"/>
              <a:t>P. Richardson, 2013 Estudio Cualitativo. Global. N=925.</a:t>
            </a:r>
          </a:p>
        </p:txBody>
      </p:sp>
      <p:sp>
        <p:nvSpPr>
          <p:cNvPr id="5" name="Oval 4"/>
          <p:cNvSpPr/>
          <p:nvPr/>
        </p:nvSpPr>
        <p:spPr>
          <a:xfrm>
            <a:off x="8513346" y="581528"/>
            <a:ext cx="443163" cy="44316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dirty="0">
                <a:solidFill>
                  <a:schemeClr val="tx1"/>
                </a:solidFill>
              </a:rPr>
              <a:t>6</a:t>
            </a:r>
          </a:p>
        </p:txBody>
      </p:sp>
      <p:cxnSp>
        <p:nvCxnSpPr>
          <p:cNvPr id="6" name="Straight Arrow Connector 5"/>
          <p:cNvCxnSpPr/>
          <p:nvPr/>
        </p:nvCxnSpPr>
        <p:spPr>
          <a:xfrm flipV="1">
            <a:off x="3407525" y="4813076"/>
            <a:ext cx="2362200" cy="552449"/>
          </a:xfrm>
          <a:prstGeom prst="straightConnector1">
            <a:avLst/>
          </a:prstGeom>
          <a:ln w="76200">
            <a:solidFill>
              <a:srgbClr val="FFC000"/>
            </a:solidFill>
            <a:headEnd type="triangle"/>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064460" y="3773280"/>
            <a:ext cx="1056180" cy="1144929"/>
          </a:xfrm>
          <a:prstGeom prst="rect">
            <a:avLst/>
          </a:prstGeom>
          <a:noFill/>
        </p:spPr>
        <p:txBody>
          <a:bodyPr wrap="square" rtlCol="0">
            <a:spAutoFit/>
          </a:bodyPr>
          <a:lstStyle/>
          <a:p>
            <a:pPr algn="ctr">
              <a:lnSpc>
                <a:spcPct val="90000"/>
              </a:lnSpc>
            </a:pPr>
            <a:r>
              <a:rPr lang="es-MX" sz="4800" b="1" dirty="0"/>
              <a:t>3 </a:t>
            </a:r>
            <a:r>
              <a:rPr lang="es-MX" sz="2800" b="1" dirty="0"/>
              <a:t>veces</a:t>
            </a:r>
          </a:p>
        </p:txBody>
      </p:sp>
      <p:sp>
        <p:nvSpPr>
          <p:cNvPr id="11" name="TextBox 10"/>
          <p:cNvSpPr txBox="1"/>
          <p:nvPr/>
        </p:nvSpPr>
        <p:spPr>
          <a:xfrm>
            <a:off x="1008673" y="5683637"/>
            <a:ext cx="3905250" cy="954107"/>
          </a:xfrm>
          <a:prstGeom prst="rect">
            <a:avLst/>
          </a:prstGeom>
          <a:noFill/>
        </p:spPr>
        <p:txBody>
          <a:bodyPr wrap="square" rtlCol="0">
            <a:spAutoFit/>
          </a:bodyPr>
          <a:lstStyle/>
          <a:p>
            <a:pPr algn="ctr"/>
            <a:r>
              <a:rPr lang="es-MX" sz="2800" dirty="0"/>
              <a:t>Ex-Miembros</a:t>
            </a:r>
            <a:br>
              <a:rPr lang="es-MX" sz="2800" dirty="0"/>
            </a:br>
            <a:r>
              <a:rPr lang="es-MX" sz="2800" dirty="0"/>
              <a:t>e Inactivos</a:t>
            </a:r>
          </a:p>
        </p:txBody>
      </p:sp>
      <p:sp>
        <p:nvSpPr>
          <p:cNvPr id="12" name="TextBox 11"/>
          <p:cNvSpPr txBox="1"/>
          <p:nvPr/>
        </p:nvSpPr>
        <p:spPr>
          <a:xfrm>
            <a:off x="4837723" y="5683637"/>
            <a:ext cx="2953727" cy="954107"/>
          </a:xfrm>
          <a:prstGeom prst="rect">
            <a:avLst/>
          </a:prstGeom>
          <a:noFill/>
        </p:spPr>
        <p:txBody>
          <a:bodyPr wrap="square" rtlCol="0">
            <a:spAutoFit/>
          </a:bodyPr>
          <a:lstStyle/>
          <a:p>
            <a:pPr algn="ctr"/>
            <a:r>
              <a:rPr lang="es-MX" sz="2800" dirty="0"/>
              <a:t>Miembros Actuales</a:t>
            </a:r>
          </a:p>
        </p:txBody>
      </p:sp>
      <p:sp>
        <p:nvSpPr>
          <p:cNvPr id="13" name="Right Triangle 12">
            <a:extLst>
              <a:ext uri="{FF2B5EF4-FFF2-40B4-BE49-F238E27FC236}">
                <a16:creationId xmlns:a16="http://schemas.microsoft.com/office/drawing/2014/main" id="{87B4B40A-90E8-4CB2-817D-33E0770BBF84}"/>
              </a:ext>
            </a:extLst>
          </p:cNvPr>
          <p:cNvSpPr/>
          <p:nvPr/>
        </p:nvSpPr>
        <p:spPr>
          <a:xfrm flipH="1">
            <a:off x="8763000" y="6471704"/>
            <a:ext cx="381000" cy="38100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8706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graphicEl>
                                              <a:chart seriesIdx="0" categoryIdx="0" bldStep="ptInCategory"/>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graphicEl>
                                              <a:chart seriesIdx="1" categoryIdx="0" bldStep="ptIn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graphicEl>
                                              <a:chart seriesIdx="0" categoryIdx="1" bldStep="ptInCategory"/>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graphicEl>
                                              <a:chart seriesIdx="1" categoryIdx="1" bldStep="ptInCategory"/>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uiExpand="1">
        <p:bldSub>
          <a:bldChart bld="categoryEl"/>
        </p:bldSub>
      </p:bldGraphic>
      <p:bldP spid="10" grpId="0"/>
      <p:bldP spid="11" grpId="0"/>
      <p:bldP spid="1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0352"/>
            <a:ext cx="8229600" cy="987552"/>
          </a:xfrm>
        </p:spPr>
        <p:txBody>
          <a:bodyPr>
            <a:noAutofit/>
          </a:bodyPr>
          <a:lstStyle/>
          <a:p>
            <a:r>
              <a:rPr lang="es-MX" sz="4600" dirty="0"/>
              <a:t>Estudio “ASTR Miembros Salieron”</a:t>
            </a:r>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674633164"/>
              </p:ext>
            </p:extLst>
          </p:nvPr>
        </p:nvGraphicFramePr>
        <p:xfrm>
          <a:off x="0" y="1536352"/>
          <a:ext cx="9144000" cy="4546948"/>
        </p:xfrm>
        <a:graphic>
          <a:graphicData uri="http://schemas.openxmlformats.org/drawingml/2006/chart">
            <c:chart xmlns:c="http://schemas.openxmlformats.org/drawingml/2006/chart" xmlns:r="http://schemas.openxmlformats.org/officeDocument/2006/relationships" r:id="rId3"/>
          </a:graphicData>
        </a:graphic>
      </p:graphicFrame>
      <p:cxnSp>
        <p:nvCxnSpPr>
          <p:cNvPr id="5" name="Straight Connector 4"/>
          <p:cNvCxnSpPr/>
          <p:nvPr/>
        </p:nvCxnSpPr>
        <p:spPr>
          <a:xfrm>
            <a:off x="3543300" y="2070100"/>
            <a:ext cx="0" cy="3340100"/>
          </a:xfrm>
          <a:prstGeom prst="line">
            <a:avLst/>
          </a:prstGeom>
          <a:ln w="571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418819" y="6083300"/>
            <a:ext cx="1728358" cy="646331"/>
          </a:xfrm>
          <a:prstGeom prst="rect">
            <a:avLst/>
          </a:prstGeom>
          <a:noFill/>
        </p:spPr>
        <p:txBody>
          <a:bodyPr wrap="none" rtlCol="0">
            <a:spAutoFit/>
          </a:bodyPr>
          <a:lstStyle/>
          <a:p>
            <a:pPr algn="ctr"/>
            <a:r>
              <a:rPr lang="es-MX" dirty="0"/>
              <a:t>Asistencia a la</a:t>
            </a:r>
            <a:br>
              <a:rPr lang="es-MX" dirty="0"/>
            </a:br>
            <a:r>
              <a:rPr lang="es-MX" dirty="0"/>
              <a:t>Escuela Primaria</a:t>
            </a:r>
          </a:p>
        </p:txBody>
      </p:sp>
      <p:cxnSp>
        <p:nvCxnSpPr>
          <p:cNvPr id="9" name="Straight Connector 8"/>
          <p:cNvCxnSpPr/>
          <p:nvPr/>
        </p:nvCxnSpPr>
        <p:spPr>
          <a:xfrm>
            <a:off x="6007100" y="2070100"/>
            <a:ext cx="0" cy="3340100"/>
          </a:xfrm>
          <a:prstGeom prst="line">
            <a:avLst/>
          </a:prstGeom>
          <a:ln w="571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8" name="Right Brace 7"/>
          <p:cNvSpPr/>
          <p:nvPr/>
        </p:nvSpPr>
        <p:spPr>
          <a:xfrm rot="5400000">
            <a:off x="2138363" y="4795840"/>
            <a:ext cx="282574" cy="2425700"/>
          </a:xfrm>
          <a:prstGeom prst="rightBrace">
            <a:avLst>
              <a:gd name="adj1" fmla="val 40079"/>
              <a:gd name="adj2" fmla="val 50000"/>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dirty="0"/>
          </a:p>
        </p:txBody>
      </p:sp>
      <p:sp>
        <p:nvSpPr>
          <p:cNvPr id="11" name="TextBox 10"/>
          <p:cNvSpPr txBox="1"/>
          <p:nvPr/>
        </p:nvSpPr>
        <p:spPr>
          <a:xfrm>
            <a:off x="3809185" y="6083300"/>
            <a:ext cx="1976824" cy="646331"/>
          </a:xfrm>
          <a:prstGeom prst="rect">
            <a:avLst/>
          </a:prstGeom>
          <a:noFill/>
        </p:spPr>
        <p:txBody>
          <a:bodyPr wrap="none" rtlCol="0">
            <a:spAutoFit/>
          </a:bodyPr>
          <a:lstStyle/>
          <a:p>
            <a:pPr algn="ctr"/>
            <a:r>
              <a:rPr lang="es-MX" dirty="0"/>
              <a:t>Asistencia a la</a:t>
            </a:r>
            <a:br>
              <a:rPr lang="es-MX" dirty="0"/>
            </a:br>
            <a:r>
              <a:rPr lang="es-MX" dirty="0"/>
              <a:t>Escuela Secundaria</a:t>
            </a:r>
          </a:p>
        </p:txBody>
      </p:sp>
      <p:sp>
        <p:nvSpPr>
          <p:cNvPr id="12" name="Right Brace 11"/>
          <p:cNvSpPr/>
          <p:nvPr/>
        </p:nvSpPr>
        <p:spPr>
          <a:xfrm rot="5400000">
            <a:off x="4652963" y="4795841"/>
            <a:ext cx="282573" cy="2425700"/>
          </a:xfrm>
          <a:prstGeom prst="rightBrace">
            <a:avLst>
              <a:gd name="adj1" fmla="val 40079"/>
              <a:gd name="adj2" fmla="val 50000"/>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dirty="0"/>
          </a:p>
        </p:txBody>
      </p:sp>
      <p:sp>
        <p:nvSpPr>
          <p:cNvPr id="13" name="TextBox 12"/>
          <p:cNvSpPr txBox="1"/>
          <p:nvPr/>
        </p:nvSpPr>
        <p:spPr>
          <a:xfrm>
            <a:off x="6544643" y="6083300"/>
            <a:ext cx="1509709" cy="646331"/>
          </a:xfrm>
          <a:prstGeom prst="rect">
            <a:avLst/>
          </a:prstGeom>
          <a:noFill/>
        </p:spPr>
        <p:txBody>
          <a:bodyPr wrap="none" rtlCol="0">
            <a:spAutoFit/>
          </a:bodyPr>
          <a:lstStyle/>
          <a:p>
            <a:pPr algn="ctr"/>
            <a:r>
              <a:rPr lang="es-MX" dirty="0"/>
              <a:t>Asistencia al</a:t>
            </a:r>
            <a:br>
              <a:rPr lang="es-MX" dirty="0"/>
            </a:br>
            <a:r>
              <a:rPr lang="es-MX" dirty="0"/>
              <a:t>Nivel Superior</a:t>
            </a:r>
          </a:p>
        </p:txBody>
      </p:sp>
      <p:sp>
        <p:nvSpPr>
          <p:cNvPr id="14" name="Right Brace 13"/>
          <p:cNvSpPr/>
          <p:nvPr/>
        </p:nvSpPr>
        <p:spPr>
          <a:xfrm rot="5400000">
            <a:off x="7154863" y="4795841"/>
            <a:ext cx="282573" cy="2425700"/>
          </a:xfrm>
          <a:prstGeom prst="rightBrace">
            <a:avLst>
              <a:gd name="adj1" fmla="val 40079"/>
              <a:gd name="adj2" fmla="val 50000"/>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dirty="0"/>
          </a:p>
        </p:txBody>
      </p:sp>
      <p:sp>
        <p:nvSpPr>
          <p:cNvPr id="15" name="Rectangle 14"/>
          <p:cNvSpPr/>
          <p:nvPr/>
        </p:nvSpPr>
        <p:spPr>
          <a:xfrm>
            <a:off x="1510485" y="1818435"/>
            <a:ext cx="1579792" cy="646331"/>
          </a:xfrm>
          <a:prstGeom prst="rect">
            <a:avLst/>
          </a:prstGeom>
          <a:noFill/>
        </p:spPr>
        <p:txBody>
          <a:bodyPr wrap="none" lIns="91440" tIns="45720" rIns="91440" bIns="45720">
            <a:spAutoFit/>
          </a:bodyPr>
          <a:lstStyle/>
          <a:p>
            <a:pPr algn="ctr"/>
            <a:r>
              <a:rPr lang="es-MX" sz="3600" b="1" cap="none" spc="0" dirty="0">
                <a:ln w="12700">
                  <a:noFill/>
                  <a:prstDash val="solid"/>
                </a:ln>
                <a:solidFill>
                  <a:srgbClr val="50A8AA"/>
                </a:solidFill>
                <a:effectLst>
                  <a:outerShdw blurRad="38100" dist="38100" dir="2700000" algn="tl">
                    <a:srgbClr val="000000">
                      <a:alpha val="70000"/>
                    </a:srgbClr>
                  </a:outerShdw>
                </a:effectLst>
              </a:rPr>
              <a:t>3 veces</a:t>
            </a:r>
          </a:p>
        </p:txBody>
      </p:sp>
      <p:sp>
        <p:nvSpPr>
          <p:cNvPr id="17" name="Rectangle 16"/>
          <p:cNvSpPr/>
          <p:nvPr/>
        </p:nvSpPr>
        <p:spPr>
          <a:xfrm>
            <a:off x="3788110" y="1818435"/>
            <a:ext cx="1937261" cy="646331"/>
          </a:xfrm>
          <a:prstGeom prst="rect">
            <a:avLst/>
          </a:prstGeom>
          <a:noFill/>
        </p:spPr>
        <p:txBody>
          <a:bodyPr wrap="none" lIns="91440" tIns="45720" rIns="91440" bIns="45720">
            <a:spAutoFit/>
          </a:bodyPr>
          <a:lstStyle/>
          <a:p>
            <a:pPr algn="ctr"/>
            <a:r>
              <a:rPr lang="es-MX" sz="3600" b="1" cap="none" spc="0" dirty="0">
                <a:ln w="12700">
                  <a:noFill/>
                  <a:prstDash val="solid"/>
                </a:ln>
                <a:solidFill>
                  <a:srgbClr val="50A8AA"/>
                </a:solidFill>
                <a:effectLst>
                  <a:outerShdw blurRad="38100" dist="38100" dir="2700000" algn="tl">
                    <a:srgbClr val="000000">
                      <a:alpha val="70000"/>
                    </a:srgbClr>
                  </a:outerShdw>
                </a:effectLst>
              </a:rPr>
              <a:t>2.5 veces</a:t>
            </a:r>
          </a:p>
        </p:txBody>
      </p:sp>
      <p:sp>
        <p:nvSpPr>
          <p:cNvPr id="18" name="Rectangle 17"/>
          <p:cNvSpPr/>
          <p:nvPr/>
        </p:nvSpPr>
        <p:spPr>
          <a:xfrm>
            <a:off x="6446984" y="1818435"/>
            <a:ext cx="1579792" cy="646331"/>
          </a:xfrm>
          <a:prstGeom prst="rect">
            <a:avLst/>
          </a:prstGeom>
          <a:noFill/>
        </p:spPr>
        <p:txBody>
          <a:bodyPr wrap="none" lIns="91440" tIns="45720" rIns="91440" bIns="45720">
            <a:spAutoFit/>
          </a:bodyPr>
          <a:lstStyle/>
          <a:p>
            <a:pPr algn="ctr"/>
            <a:r>
              <a:rPr lang="es-MX" sz="3600" b="1" cap="none" spc="0" dirty="0">
                <a:ln w="12700">
                  <a:noFill/>
                  <a:prstDash val="solid"/>
                </a:ln>
                <a:solidFill>
                  <a:srgbClr val="50A8AA"/>
                </a:solidFill>
                <a:effectLst>
                  <a:outerShdw blurRad="38100" dist="38100" dir="2700000" algn="tl">
                    <a:srgbClr val="000000">
                      <a:alpha val="70000"/>
                    </a:srgbClr>
                  </a:outerShdw>
                </a:effectLst>
              </a:rPr>
              <a:t>2 veces</a:t>
            </a:r>
          </a:p>
        </p:txBody>
      </p:sp>
      <p:sp>
        <p:nvSpPr>
          <p:cNvPr id="3" name="TextBox 2"/>
          <p:cNvSpPr txBox="1"/>
          <p:nvPr/>
        </p:nvSpPr>
        <p:spPr>
          <a:xfrm>
            <a:off x="134755" y="6188477"/>
            <a:ext cx="1109845" cy="523220"/>
          </a:xfrm>
          <a:prstGeom prst="rect">
            <a:avLst/>
          </a:prstGeom>
          <a:solidFill>
            <a:schemeClr val="tx1">
              <a:lumMod val="10000"/>
              <a:lumOff val="90000"/>
            </a:schemeClr>
          </a:solidFill>
        </p:spPr>
        <p:txBody>
          <a:bodyPr wrap="square" rtlCol="0">
            <a:spAutoFit/>
          </a:bodyPr>
          <a:lstStyle/>
          <a:p>
            <a:pPr algn="ctr"/>
            <a:r>
              <a:rPr lang="es-MX" sz="1400" dirty="0"/>
              <a:t>ASTR, 2014. </a:t>
            </a:r>
            <a:br>
              <a:rPr lang="es-MX" sz="1400" dirty="0"/>
            </a:br>
            <a:r>
              <a:rPr lang="es-MX" sz="1400" dirty="0"/>
              <a:t>9 divisiones.</a:t>
            </a:r>
          </a:p>
        </p:txBody>
      </p:sp>
      <p:sp>
        <p:nvSpPr>
          <p:cNvPr id="19" name="Rectangle 18"/>
          <p:cNvSpPr/>
          <p:nvPr/>
        </p:nvSpPr>
        <p:spPr>
          <a:xfrm>
            <a:off x="113917" y="1806078"/>
            <a:ext cx="1443601" cy="646331"/>
          </a:xfrm>
          <a:prstGeom prst="rect">
            <a:avLst/>
          </a:prstGeom>
          <a:noFill/>
        </p:spPr>
        <p:txBody>
          <a:bodyPr wrap="none" lIns="91440" tIns="45720" rIns="91440" bIns="45720">
            <a:spAutoFit/>
          </a:bodyPr>
          <a:lstStyle/>
          <a:p>
            <a:pPr algn="ctr"/>
            <a:r>
              <a:rPr lang="es-MX" sz="3600" b="1" cap="none" spc="0" dirty="0">
                <a:ln w="12700">
                  <a:noFill/>
                  <a:prstDash val="solid"/>
                </a:ln>
                <a:solidFill>
                  <a:srgbClr val="50A8AA"/>
                </a:solidFill>
                <a:effectLst>
                  <a:outerShdw blurRad="38100" dist="38100" dir="2700000" algn="tl">
                    <a:srgbClr val="000000">
                      <a:alpha val="70000"/>
                    </a:srgbClr>
                  </a:outerShdw>
                </a:effectLst>
              </a:rPr>
              <a:t>Perm.:</a:t>
            </a:r>
          </a:p>
        </p:txBody>
      </p:sp>
      <p:sp>
        <p:nvSpPr>
          <p:cNvPr id="20" name="Oval 19"/>
          <p:cNvSpPr/>
          <p:nvPr/>
        </p:nvSpPr>
        <p:spPr>
          <a:xfrm>
            <a:off x="8513346" y="581528"/>
            <a:ext cx="443163" cy="44316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dirty="0">
                <a:solidFill>
                  <a:schemeClr val="tx1"/>
                </a:solidFill>
              </a:rPr>
              <a:t>7</a:t>
            </a:r>
          </a:p>
        </p:txBody>
      </p:sp>
      <p:sp>
        <p:nvSpPr>
          <p:cNvPr id="21" name="Right Triangle 20">
            <a:extLst>
              <a:ext uri="{FF2B5EF4-FFF2-40B4-BE49-F238E27FC236}">
                <a16:creationId xmlns:a16="http://schemas.microsoft.com/office/drawing/2014/main" id="{B3C45E46-4E72-4C64-A08D-75D5BA29F323}"/>
              </a:ext>
            </a:extLst>
          </p:cNvPr>
          <p:cNvSpPr/>
          <p:nvPr/>
        </p:nvSpPr>
        <p:spPr>
          <a:xfrm flipH="1">
            <a:off x="8763000" y="6471704"/>
            <a:ext cx="381000" cy="38100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1823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graphicEl>
                                              <a:chart seriesIdx="0" categoryIdx="0" bldStep="ptInCategory"/>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graphicEl>
                                              <a:chart seriesIdx="1" categoryIdx="0" bldStep="ptInCategory"/>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graphicEl>
                                              <a:chart seriesIdx="0" categoryIdx="1" bldStep="ptInCategory"/>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graphicEl>
                                              <a:chart seriesIdx="1" categoryIdx="1" bldStep="ptInCategory"/>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graphicEl>
                                              <a:chart seriesIdx="0" categoryIdx="2" bldStep="ptInCategory"/>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graphicEl>
                                              <a:chart seriesIdx="1" categoryIdx="2" bldStep="ptInCategory"/>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
                                            <p:graphicEl>
                                              <a:chart seriesIdx="0" categoryIdx="3" bldStep="ptInCategory"/>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
                                            <p:graphicEl>
                                              <a:chart seriesIdx="1" categoryIdx="3" bldStep="ptInCategory"/>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graphicEl>
                                              <a:chart seriesIdx="0" categoryIdx="4" bldStep="ptInCategory"/>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6">
                                            <p:graphicEl>
                                              <a:chart seriesIdx="1" categoryIdx="4" bldStep="ptInCategory"/>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6">
                                            <p:graphicEl>
                                              <a:chart seriesIdx="0" categoryIdx="5" bldStep="ptInCategory"/>
                                            </p:graphic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6">
                                            <p:graphicEl>
                                              <a:chart seriesIdx="1" categoryIdx="5" bldStep="ptInCategory"/>
                                            </p:graphic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uiExpand="1">
        <p:bldSub>
          <a:bldChart bld="categoryEl"/>
        </p:bldSub>
      </p:bldGraphic>
      <p:bldP spid="6" grpId="0" uiExpand="1"/>
      <p:bldP spid="8" grpId="0" uiExpand="1" animBg="1"/>
      <p:bldP spid="11" grpId="0" uiExpand="1"/>
      <p:bldP spid="12" grpId="0" uiExpand="1" animBg="1"/>
      <p:bldP spid="13" grpId="0" uiExpand="1"/>
      <p:bldP spid="14" grpId="0" uiExpand="1" animBg="1"/>
      <p:bldP spid="15" grpId="0"/>
      <p:bldP spid="17" grpId="0"/>
      <p:bldP spid="18" grpId="0"/>
      <p:bldP spid="1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6061" y="1100961"/>
            <a:ext cx="8331897" cy="4708981"/>
          </a:xfrm>
          <a:prstGeom prst="rect">
            <a:avLst/>
          </a:prstGeom>
          <a:noFill/>
        </p:spPr>
        <p:txBody>
          <a:bodyPr wrap="none" lIns="91440" tIns="45720" rIns="91440" bIns="45720">
            <a:spAutoFit/>
          </a:bodyPr>
          <a:lstStyle/>
          <a:p>
            <a:pPr algn="ctr"/>
            <a:r>
              <a:rPr lang="es-MX" sz="6000" dirty="0">
                <a:ln w="0"/>
                <a:effectLst>
                  <a:outerShdw blurRad="38100" dist="19050" dir="2700000" algn="tl" rotWithShape="0">
                    <a:schemeClr val="dk1">
                      <a:alpha val="40000"/>
                    </a:schemeClr>
                  </a:outerShdw>
                </a:effectLst>
              </a:rPr>
              <a:t>¿</a:t>
            </a:r>
            <a:r>
              <a:rPr lang="es-MX" sz="6000" b="0" cap="none" spc="0" dirty="0">
                <a:ln w="0"/>
                <a:solidFill>
                  <a:schemeClr val="tx1"/>
                </a:solidFill>
                <a:effectLst>
                  <a:outerShdw blurRad="38100" dist="19050" dir="2700000" algn="tl" rotWithShape="0">
                    <a:schemeClr val="dk1">
                      <a:alpha val="40000"/>
                    </a:schemeClr>
                  </a:outerShdw>
                </a:effectLst>
              </a:rPr>
              <a:t>Se relaciona en la Iglesia</a:t>
            </a:r>
            <a:br>
              <a:rPr lang="es-MX" sz="6000" b="0" cap="none" spc="0" dirty="0">
                <a:ln w="0"/>
                <a:solidFill>
                  <a:schemeClr val="tx1"/>
                </a:solidFill>
                <a:effectLst>
                  <a:outerShdw blurRad="38100" dist="19050" dir="2700000" algn="tl" rotWithShape="0">
                    <a:schemeClr val="dk1">
                      <a:alpha val="40000"/>
                    </a:schemeClr>
                  </a:outerShdw>
                </a:effectLst>
              </a:rPr>
            </a:br>
            <a:r>
              <a:rPr lang="es-MX" sz="6000" b="1" cap="none" spc="0" dirty="0">
                <a:ln w="0"/>
                <a:solidFill>
                  <a:srgbClr val="50A8AA"/>
                </a:solidFill>
                <a:effectLst>
                  <a:outerShdw blurRad="38100" dist="19050" dir="2700000" algn="tl" rotWithShape="0">
                    <a:schemeClr val="dk1">
                      <a:alpha val="40000"/>
                    </a:schemeClr>
                  </a:outerShdw>
                </a:effectLst>
              </a:rPr>
              <a:t>la adhesión </a:t>
            </a:r>
            <a:r>
              <a:rPr lang="es-MX" sz="6000" b="0" cap="none" spc="0" dirty="0">
                <a:ln w="0"/>
                <a:solidFill>
                  <a:schemeClr val="tx1"/>
                </a:solidFill>
                <a:effectLst>
                  <a:outerShdw blurRad="38100" dist="19050" dir="2700000" algn="tl" rotWithShape="0">
                    <a:schemeClr val="dk1">
                      <a:alpha val="40000"/>
                    </a:schemeClr>
                  </a:outerShdw>
                </a:effectLst>
              </a:rPr>
              <a:t>y </a:t>
            </a:r>
            <a:r>
              <a:rPr lang="es-MX" sz="6000" b="1" cap="none" spc="0" dirty="0">
                <a:ln w="0"/>
                <a:solidFill>
                  <a:srgbClr val="50A8AA"/>
                </a:solidFill>
                <a:effectLst>
                  <a:outerShdw blurRad="38100" dist="19050" dir="2700000" algn="tl" rotWithShape="0">
                    <a:schemeClr val="dk1">
                      <a:alpha val="40000"/>
                    </a:schemeClr>
                  </a:outerShdw>
                </a:effectLst>
              </a:rPr>
              <a:t>la retención</a:t>
            </a:r>
            <a:br>
              <a:rPr lang="es-MX" sz="6000" b="0" cap="none" spc="0" dirty="0">
                <a:ln w="0"/>
                <a:solidFill>
                  <a:schemeClr val="tx1"/>
                </a:solidFill>
                <a:effectLst>
                  <a:outerShdw blurRad="38100" dist="19050" dir="2700000" algn="tl" rotWithShape="0">
                    <a:schemeClr val="dk1">
                      <a:alpha val="40000"/>
                    </a:schemeClr>
                  </a:outerShdw>
                </a:effectLst>
              </a:rPr>
            </a:br>
            <a:r>
              <a:rPr lang="es-MX" sz="6000" b="0" cap="none" spc="0" dirty="0">
                <a:ln w="0"/>
                <a:solidFill>
                  <a:schemeClr val="tx1"/>
                </a:solidFill>
                <a:effectLst>
                  <a:outerShdw blurRad="38100" dist="19050" dir="2700000" algn="tl" rotWithShape="0">
                    <a:schemeClr val="dk1">
                      <a:alpha val="40000"/>
                    </a:schemeClr>
                  </a:outerShdw>
                </a:effectLst>
              </a:rPr>
              <a:t>de los niños y jóvenes </a:t>
            </a:r>
            <a:br>
              <a:rPr lang="es-MX" sz="6000" b="0" cap="none" spc="0" dirty="0">
                <a:ln w="0"/>
                <a:solidFill>
                  <a:schemeClr val="tx1"/>
                </a:solidFill>
                <a:effectLst>
                  <a:outerShdw blurRad="38100" dist="19050" dir="2700000" algn="tl" rotWithShape="0">
                    <a:schemeClr val="dk1">
                      <a:alpha val="40000"/>
                    </a:schemeClr>
                  </a:outerShdw>
                </a:effectLst>
              </a:rPr>
            </a:br>
            <a:r>
              <a:rPr lang="es-MX" sz="6000" b="0" cap="none" spc="0" dirty="0">
                <a:ln w="0"/>
                <a:solidFill>
                  <a:schemeClr val="tx1"/>
                </a:solidFill>
                <a:effectLst>
                  <a:outerShdw blurRad="38100" dist="19050" dir="2700000" algn="tl" rotWithShape="0">
                    <a:schemeClr val="dk1">
                      <a:alpha val="40000"/>
                    </a:schemeClr>
                  </a:outerShdw>
                </a:effectLst>
              </a:rPr>
              <a:t>con su participación en</a:t>
            </a:r>
            <a:br>
              <a:rPr lang="es-MX" sz="6000" b="0" cap="none" spc="0" dirty="0">
                <a:ln w="0"/>
                <a:solidFill>
                  <a:schemeClr val="tx1"/>
                </a:solidFill>
                <a:effectLst>
                  <a:outerShdw blurRad="38100" dist="19050" dir="2700000" algn="tl" rotWithShape="0">
                    <a:schemeClr val="dk1">
                      <a:alpha val="40000"/>
                    </a:schemeClr>
                  </a:outerShdw>
                </a:effectLst>
              </a:rPr>
            </a:br>
            <a:r>
              <a:rPr lang="es-MX" sz="6000" b="1" cap="none" spc="0" dirty="0">
                <a:ln w="0"/>
                <a:solidFill>
                  <a:srgbClr val="D6A300"/>
                </a:solidFill>
                <a:effectLst>
                  <a:outerShdw blurRad="38100" dist="19050" dir="2700000" algn="tl" rotWithShape="0">
                    <a:schemeClr val="dk1">
                      <a:alpha val="40000"/>
                    </a:schemeClr>
                  </a:outerShdw>
                </a:effectLst>
              </a:rPr>
              <a:t>la educación adventista</a:t>
            </a:r>
            <a:r>
              <a:rPr lang="es-MX" sz="6000" b="0" cap="none" spc="0" dirty="0">
                <a:ln w="0"/>
                <a:solidFill>
                  <a:schemeClr val="tx1"/>
                </a:solidFill>
                <a:effectLst>
                  <a:outerShdw blurRad="38100" dist="19050" dir="2700000" algn="tl" rotWithShape="0">
                    <a:schemeClr val="dk1">
                      <a:alpha val="40000"/>
                    </a:schemeClr>
                  </a:outerShdw>
                </a:effectLst>
              </a:rPr>
              <a:t>?</a:t>
            </a:r>
          </a:p>
        </p:txBody>
      </p:sp>
    </p:spTree>
    <p:extLst>
      <p:ext uri="{BB962C8B-B14F-4D97-AF65-F5344CB8AC3E}">
        <p14:creationId xmlns:p14="http://schemas.microsoft.com/office/powerpoint/2010/main" val="37280572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71049" y="47043"/>
            <a:ext cx="6753777" cy="4708981"/>
          </a:xfrm>
          <a:prstGeom prst="rect">
            <a:avLst/>
          </a:prstGeom>
          <a:noFill/>
        </p:spPr>
        <p:txBody>
          <a:bodyPr wrap="square" lIns="91440" tIns="45720" rIns="91440" bIns="45720">
            <a:spAutoFit/>
          </a:bodyPr>
          <a:lstStyle/>
          <a:p>
            <a:pPr algn="ctr"/>
            <a:r>
              <a:rPr lang="es-MX" sz="30000" b="1" dirty="0">
                <a:ln w="12700">
                  <a:solidFill>
                    <a:schemeClr val="tx2">
                      <a:lumMod val="75000"/>
                    </a:schemeClr>
                  </a:solidFill>
                  <a:prstDash val="solid"/>
                </a:ln>
                <a:solidFill>
                  <a:srgbClr val="D6A300"/>
                </a:solidFill>
                <a:effectLst>
                  <a:outerShdw blurRad="50800" dist="38100" dir="2700000" algn="tl" rotWithShape="0">
                    <a:prstClr val="black">
                      <a:alpha val="40000"/>
                    </a:prstClr>
                  </a:outerShdw>
                </a:effectLst>
              </a:rPr>
              <a:t>¡</a:t>
            </a:r>
            <a:r>
              <a:rPr lang="es-MX" sz="30000" b="1" cap="none" spc="0" dirty="0">
                <a:ln w="12700">
                  <a:solidFill>
                    <a:schemeClr val="tx2">
                      <a:lumMod val="75000"/>
                    </a:schemeClr>
                  </a:solidFill>
                  <a:prstDash val="solid"/>
                </a:ln>
                <a:solidFill>
                  <a:srgbClr val="D6A300"/>
                </a:solidFill>
                <a:effectLst>
                  <a:outerShdw blurRad="50800" dist="38100" dir="2700000" algn="tl" rotWithShape="0">
                    <a:prstClr val="black">
                      <a:alpha val="40000"/>
                    </a:prstClr>
                  </a:outerShdw>
                </a:effectLst>
              </a:rPr>
              <a:t>Sí!</a:t>
            </a:r>
          </a:p>
        </p:txBody>
      </p:sp>
      <p:sp>
        <p:nvSpPr>
          <p:cNvPr id="4" name="TextBox 3"/>
          <p:cNvSpPr txBox="1"/>
          <p:nvPr/>
        </p:nvSpPr>
        <p:spPr>
          <a:xfrm>
            <a:off x="697832" y="4247137"/>
            <a:ext cx="7700210" cy="2308324"/>
          </a:xfrm>
          <a:prstGeom prst="rect">
            <a:avLst/>
          </a:prstGeom>
          <a:noFill/>
        </p:spPr>
        <p:txBody>
          <a:bodyPr wrap="square" rtlCol="0">
            <a:spAutoFit/>
          </a:bodyPr>
          <a:lstStyle/>
          <a:p>
            <a:pPr algn="ctr"/>
            <a:r>
              <a:rPr lang="es-MX" sz="7200" dirty="0"/>
              <a:t>Consistente y Convincente</a:t>
            </a:r>
            <a:endParaRPr lang="en-US" sz="7200" dirty="0"/>
          </a:p>
        </p:txBody>
      </p:sp>
    </p:spTree>
    <p:extLst>
      <p:ext uri="{BB962C8B-B14F-4D97-AF65-F5344CB8AC3E}">
        <p14:creationId xmlns:p14="http://schemas.microsoft.com/office/powerpoint/2010/main" val="1039182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93763" y="1240832"/>
            <a:ext cx="3798777" cy="2616101"/>
          </a:xfrm>
          <a:prstGeom prst="rect">
            <a:avLst/>
          </a:prstGeom>
          <a:noFill/>
        </p:spPr>
        <p:txBody>
          <a:bodyPr wrap="square" rtlCol="0">
            <a:spAutoFit/>
          </a:bodyPr>
          <a:lstStyle/>
          <a:p>
            <a:r>
              <a:rPr lang="es-MX" sz="4000" dirty="0"/>
              <a:t>Enseña al niño </a:t>
            </a:r>
            <a:br>
              <a:rPr lang="es-MX" sz="4000" dirty="0"/>
            </a:br>
            <a:r>
              <a:rPr lang="es-MX" sz="4000" dirty="0"/>
              <a:t>el camino en </a:t>
            </a:r>
            <a:br>
              <a:rPr lang="es-MX" sz="4000" dirty="0"/>
            </a:br>
            <a:r>
              <a:rPr lang="es-MX" sz="4000" dirty="0"/>
              <a:t>que debe andar</a:t>
            </a:r>
            <a:r>
              <a:rPr lang="es-MX" sz="4000" i="1" dirty="0"/>
              <a:t>…</a:t>
            </a:r>
          </a:p>
          <a:p>
            <a:pPr>
              <a:spcBef>
                <a:spcPts val="2400"/>
              </a:spcBef>
            </a:pPr>
            <a:r>
              <a:rPr lang="es-MX" sz="2400" i="1" dirty="0"/>
              <a:t>Proverbios 22:6, </a:t>
            </a:r>
            <a:r>
              <a:rPr lang="es-MX" sz="2400" i="1" dirty="0" err="1"/>
              <a:t>LBLA</a:t>
            </a:r>
            <a:endParaRPr lang="es-MX" sz="2400" dirty="0"/>
          </a:p>
        </p:txBody>
      </p:sp>
    </p:spTree>
    <p:extLst>
      <p:ext uri="{BB962C8B-B14F-4D97-AF65-F5344CB8AC3E}">
        <p14:creationId xmlns:p14="http://schemas.microsoft.com/office/powerpoint/2010/main" val="4243913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s-MX" dirty="0"/>
              <a:t>Conclusión</a:t>
            </a:r>
          </a:p>
        </p:txBody>
      </p:sp>
      <p:sp>
        <p:nvSpPr>
          <p:cNvPr id="5" name="Text Placeholder 4"/>
          <p:cNvSpPr>
            <a:spLocks noGrp="1"/>
          </p:cNvSpPr>
          <p:nvPr>
            <p:ph type="body" idx="1"/>
          </p:nvPr>
        </p:nvSpPr>
        <p:spPr>
          <a:xfrm>
            <a:off x="722313" y="4709160"/>
            <a:ext cx="7772400" cy="1417891"/>
          </a:xfrm>
        </p:spPr>
        <p:txBody>
          <a:bodyPr>
            <a:normAutofit/>
          </a:bodyPr>
          <a:lstStyle/>
          <a:p>
            <a:endParaRPr lang="es-MX" sz="4000" dirty="0"/>
          </a:p>
        </p:txBody>
      </p:sp>
    </p:spTree>
    <p:extLst>
      <p:ext uri="{BB962C8B-B14F-4D97-AF65-F5344CB8AC3E}">
        <p14:creationId xmlns:p14="http://schemas.microsoft.com/office/powerpoint/2010/main" val="34817987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lstStyle/>
          <a:p>
            <a:r>
              <a:rPr lang="es-MX" dirty="0"/>
              <a:t>En la educación adventista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0478140"/>
              </p:ext>
            </p:extLst>
          </p:nvPr>
        </p:nvGraphicFramePr>
        <p:xfrm>
          <a:off x="457200" y="2420483"/>
          <a:ext cx="8229600" cy="2160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004047" y="3172482"/>
            <a:ext cx="2133600" cy="584775"/>
          </a:xfrm>
          <a:prstGeom prst="rect">
            <a:avLst/>
          </a:prstGeom>
          <a:noFill/>
        </p:spPr>
        <p:txBody>
          <a:bodyPr wrap="square" rtlCol="0">
            <a:spAutoFit/>
          </a:bodyPr>
          <a:lstStyle/>
          <a:p>
            <a:pPr algn="ctr"/>
            <a:r>
              <a:rPr lang="es-MX" sz="3200" dirty="0">
                <a:solidFill>
                  <a:schemeClr val="bg1"/>
                </a:solidFill>
                <a:effectLst>
                  <a:outerShdw blurRad="38100" dist="38100" dir="2700000" algn="tl">
                    <a:srgbClr val="000000">
                      <a:alpha val="43137"/>
                    </a:srgbClr>
                  </a:outerShdw>
                </a:effectLst>
              </a:rPr>
              <a:t>Adhesión</a:t>
            </a:r>
          </a:p>
        </p:txBody>
      </p:sp>
      <p:sp>
        <p:nvSpPr>
          <p:cNvPr id="6" name="TextBox 5"/>
          <p:cNvSpPr txBox="1"/>
          <p:nvPr/>
        </p:nvSpPr>
        <p:spPr>
          <a:xfrm>
            <a:off x="3684494" y="3172482"/>
            <a:ext cx="2133600" cy="584775"/>
          </a:xfrm>
          <a:prstGeom prst="rect">
            <a:avLst/>
          </a:prstGeom>
          <a:noFill/>
        </p:spPr>
        <p:txBody>
          <a:bodyPr wrap="square" rtlCol="0">
            <a:spAutoFit/>
          </a:bodyPr>
          <a:lstStyle/>
          <a:p>
            <a:pPr algn="ctr"/>
            <a:r>
              <a:rPr lang="es-MX" sz="3200" dirty="0">
                <a:solidFill>
                  <a:schemeClr val="bg1"/>
                </a:solidFill>
                <a:effectLst>
                  <a:outerShdw blurRad="38100" dist="38100" dir="2700000" algn="tl">
                    <a:srgbClr val="000000">
                      <a:alpha val="43137"/>
                    </a:srgbClr>
                  </a:outerShdw>
                </a:effectLst>
              </a:rPr>
              <a:t>Retención</a:t>
            </a:r>
          </a:p>
        </p:txBody>
      </p:sp>
      <p:sp>
        <p:nvSpPr>
          <p:cNvPr id="7" name="TextBox 6"/>
          <p:cNvSpPr txBox="1"/>
          <p:nvPr/>
        </p:nvSpPr>
        <p:spPr>
          <a:xfrm>
            <a:off x="6293224" y="3172482"/>
            <a:ext cx="2321859" cy="584775"/>
          </a:xfrm>
          <a:prstGeom prst="rect">
            <a:avLst/>
          </a:prstGeom>
          <a:noFill/>
        </p:spPr>
        <p:txBody>
          <a:bodyPr wrap="square" rtlCol="0">
            <a:spAutoFit/>
          </a:bodyPr>
          <a:lstStyle/>
          <a:p>
            <a:pPr algn="ctr"/>
            <a:r>
              <a:rPr lang="es-MX" sz="3200" dirty="0">
                <a:solidFill>
                  <a:schemeClr val="bg1"/>
                </a:solidFill>
                <a:effectLst>
                  <a:outerShdw blurRad="38100" dist="38100" dir="2700000" algn="tl">
                    <a:srgbClr val="000000">
                      <a:alpha val="43137"/>
                    </a:srgbClr>
                  </a:outerShdw>
                </a:effectLst>
              </a:rPr>
              <a:t>Redención</a:t>
            </a:r>
          </a:p>
        </p:txBody>
      </p:sp>
      <p:sp>
        <p:nvSpPr>
          <p:cNvPr id="8" name="Rectangle 7"/>
          <p:cNvSpPr/>
          <p:nvPr/>
        </p:nvSpPr>
        <p:spPr>
          <a:xfrm>
            <a:off x="457200" y="1803400"/>
            <a:ext cx="7754239" cy="769441"/>
          </a:xfrm>
          <a:prstGeom prst="rect">
            <a:avLst/>
          </a:prstGeom>
          <a:noFill/>
        </p:spPr>
        <p:txBody>
          <a:bodyPr wrap="none" lIns="91440" tIns="45720" rIns="91440" bIns="45720">
            <a:spAutoFit/>
          </a:bodyPr>
          <a:lstStyle/>
          <a:p>
            <a:pPr>
              <a:spcBef>
                <a:spcPts val="1800"/>
              </a:spcBef>
            </a:pPr>
            <a:r>
              <a:rPr lang="es-MX" sz="4400" dirty="0">
                <a:ln w="0"/>
                <a:solidFill>
                  <a:schemeClr val="accent5">
                    <a:lumMod val="50000"/>
                  </a:schemeClr>
                </a:solidFill>
                <a:effectLst>
                  <a:outerShdw blurRad="38100" dist="25400" dir="5400000" algn="ctr" rotWithShape="0">
                    <a:srgbClr val="6E747A">
                      <a:alpha val="43000"/>
                    </a:srgbClr>
                  </a:outerShdw>
                </a:effectLst>
              </a:rPr>
              <a:t>Niños y jóvenes experimentan…</a:t>
            </a:r>
            <a:endParaRPr lang="es-MX" sz="4400" b="0" cap="none" spc="0" dirty="0">
              <a:ln w="0"/>
              <a:solidFill>
                <a:schemeClr val="accent5">
                  <a:lumMod val="50000"/>
                </a:schemeClr>
              </a:solidFill>
              <a:effectLst>
                <a:outerShdw blurRad="38100" dist="25400" dir="5400000" algn="ctr" rotWithShape="0">
                  <a:srgbClr val="6E747A">
                    <a:alpha val="43000"/>
                  </a:srgbClr>
                </a:outerShdw>
              </a:effectLst>
            </a:endParaRPr>
          </a:p>
        </p:txBody>
      </p:sp>
      <p:sp>
        <p:nvSpPr>
          <p:cNvPr id="9" name="Rectangle 8"/>
          <p:cNvSpPr/>
          <p:nvPr/>
        </p:nvSpPr>
        <p:spPr>
          <a:xfrm>
            <a:off x="1506070" y="4424124"/>
            <a:ext cx="6580095" cy="2135969"/>
          </a:xfrm>
          <a:prstGeom prst="rect">
            <a:avLst/>
          </a:prstGeom>
        </p:spPr>
        <p:txBody>
          <a:bodyPr wrap="square">
            <a:spAutoFit/>
          </a:bodyPr>
          <a:lstStyle/>
          <a:p>
            <a:pPr>
              <a:lnSpc>
                <a:spcPct val="90000"/>
              </a:lnSpc>
            </a:pPr>
            <a:r>
              <a:rPr lang="es-MX" sz="3800" dirty="0">
                <a:solidFill>
                  <a:schemeClr val="accent5">
                    <a:lumMod val="50000"/>
                  </a:schemeClr>
                </a:solidFill>
              </a:rPr>
              <a:t>“</a:t>
            </a:r>
            <a:r>
              <a:rPr lang="es-ES" sz="3800" dirty="0">
                <a:solidFill>
                  <a:schemeClr val="accent5">
                    <a:lumMod val="50000"/>
                  </a:schemeClr>
                </a:solidFill>
              </a:rPr>
              <a:t>En el sentido </a:t>
            </a:r>
            <a:r>
              <a:rPr lang="es-ES" sz="3800" b="1" dirty="0">
                <a:solidFill>
                  <a:srgbClr val="50A8AA"/>
                </a:solidFill>
              </a:rPr>
              <a:t>más elevado</a:t>
            </a:r>
            <a:r>
              <a:rPr lang="es-ES" sz="3800" dirty="0">
                <a:solidFill>
                  <a:schemeClr val="accent5">
                    <a:lumMod val="50000"/>
                  </a:schemeClr>
                </a:solidFill>
              </a:rPr>
              <a:t>, </a:t>
            </a:r>
            <a:br>
              <a:rPr lang="es-ES" sz="3800" dirty="0">
                <a:solidFill>
                  <a:schemeClr val="accent5">
                    <a:lumMod val="50000"/>
                  </a:schemeClr>
                </a:solidFill>
              </a:rPr>
            </a:br>
            <a:r>
              <a:rPr lang="es-ES" sz="3800" dirty="0">
                <a:solidFill>
                  <a:schemeClr val="accent5">
                    <a:lumMod val="50000"/>
                  </a:schemeClr>
                </a:solidFill>
              </a:rPr>
              <a:t>la obra de la </a:t>
            </a:r>
            <a:r>
              <a:rPr lang="es-ES" sz="3800" b="1" dirty="0">
                <a:solidFill>
                  <a:schemeClr val="bg2">
                    <a:lumMod val="50000"/>
                  </a:schemeClr>
                </a:solidFill>
              </a:rPr>
              <a:t>educación</a:t>
            </a:r>
            <a:r>
              <a:rPr lang="es-ES" sz="3800" dirty="0">
                <a:solidFill>
                  <a:schemeClr val="accent5">
                    <a:lumMod val="50000"/>
                  </a:schemeClr>
                </a:solidFill>
              </a:rPr>
              <a:t> y la </a:t>
            </a:r>
            <a:br>
              <a:rPr lang="es-ES" sz="3800" dirty="0">
                <a:solidFill>
                  <a:schemeClr val="accent5">
                    <a:lumMod val="50000"/>
                  </a:schemeClr>
                </a:solidFill>
              </a:rPr>
            </a:br>
            <a:r>
              <a:rPr lang="es-ES" sz="3800" dirty="0">
                <a:solidFill>
                  <a:schemeClr val="accent5">
                    <a:lumMod val="50000"/>
                  </a:schemeClr>
                </a:solidFill>
              </a:rPr>
              <a:t>de la </a:t>
            </a:r>
            <a:r>
              <a:rPr lang="es-ES" sz="3800" b="1" dirty="0">
                <a:solidFill>
                  <a:schemeClr val="bg2">
                    <a:lumMod val="50000"/>
                  </a:schemeClr>
                </a:solidFill>
              </a:rPr>
              <a:t>redención</a:t>
            </a:r>
            <a:r>
              <a:rPr lang="es-ES" sz="3800" dirty="0">
                <a:solidFill>
                  <a:schemeClr val="accent5">
                    <a:lumMod val="50000"/>
                  </a:schemeClr>
                </a:solidFill>
              </a:rPr>
              <a:t>, </a:t>
            </a:r>
            <a:r>
              <a:rPr lang="es-ES" sz="3800" b="1" dirty="0">
                <a:solidFill>
                  <a:srgbClr val="50A8AA"/>
                </a:solidFill>
              </a:rPr>
              <a:t>son una</a:t>
            </a:r>
            <a:r>
              <a:rPr lang="es-MX" sz="3800" dirty="0">
                <a:solidFill>
                  <a:schemeClr val="accent5">
                    <a:lumMod val="50000"/>
                  </a:schemeClr>
                </a:solidFill>
              </a:rPr>
              <a:t>.” </a:t>
            </a:r>
          </a:p>
          <a:p>
            <a:pPr>
              <a:lnSpc>
                <a:spcPct val="90000"/>
              </a:lnSpc>
              <a:spcBef>
                <a:spcPts val="600"/>
              </a:spcBef>
            </a:pPr>
            <a:r>
              <a:rPr lang="es-MX" sz="2800" i="1" dirty="0">
                <a:solidFill>
                  <a:schemeClr val="accent5">
                    <a:lumMod val="50000"/>
                  </a:schemeClr>
                </a:solidFill>
              </a:rPr>
              <a:t>			La Educación</a:t>
            </a:r>
            <a:r>
              <a:rPr lang="es-MX" sz="2800" dirty="0">
                <a:solidFill>
                  <a:schemeClr val="accent5">
                    <a:lumMod val="50000"/>
                  </a:schemeClr>
                </a:solidFill>
              </a:rPr>
              <a:t>, pág. 30</a:t>
            </a:r>
          </a:p>
        </p:txBody>
      </p:sp>
    </p:spTree>
    <p:extLst>
      <p:ext uri="{BB962C8B-B14F-4D97-AF65-F5344CB8AC3E}">
        <p14:creationId xmlns:p14="http://schemas.microsoft.com/office/powerpoint/2010/main" val="3909913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B581C1E7-9995-4194-AC66-5699B63BE493}"/>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95311FE4-1A55-472B-94B4-50B52D5E0E63}"/>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625431E6-F8FE-4C64-A365-1F86BEBDEE94}"/>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P spid="5" grpId="0"/>
      <p:bldP spid="6" grpId="0"/>
      <p:bldP spid="7" grpId="0"/>
      <p:bldP spid="8" grpId="0"/>
      <p:bldP spid="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4633909" y="737755"/>
            <a:ext cx="4052887" cy="5673725"/>
          </a:xfrm>
        </p:spPr>
        <p:txBody>
          <a:bodyPr>
            <a:noAutofit/>
          </a:bodyPr>
          <a:lstStyle/>
          <a:p>
            <a:pPr marL="0" indent="0" algn="r">
              <a:lnSpc>
                <a:spcPct val="95000"/>
              </a:lnSpc>
              <a:spcBef>
                <a:spcPts val="2400"/>
              </a:spcBef>
              <a:buNone/>
            </a:pPr>
            <a:r>
              <a:rPr lang="es-ES" sz="4400" dirty="0"/>
              <a:t>Y todos tus hijos serán enseñados </a:t>
            </a:r>
            <a:r>
              <a:rPr lang="es-MX" sz="5400" b="1" dirty="0">
                <a:solidFill>
                  <a:schemeClr val="accent2"/>
                </a:solidFill>
              </a:rPr>
              <a:t>por Jehová</a:t>
            </a:r>
            <a:r>
              <a:rPr lang="es-MX" sz="4400" dirty="0"/>
              <a:t>.</a:t>
            </a:r>
          </a:p>
          <a:p>
            <a:pPr marL="0" indent="0" algn="r">
              <a:lnSpc>
                <a:spcPct val="95000"/>
              </a:lnSpc>
              <a:spcBef>
                <a:spcPts val="3000"/>
              </a:spcBef>
              <a:buNone/>
            </a:pPr>
            <a:r>
              <a:rPr lang="es-ES" sz="4400" dirty="0"/>
              <a:t>Y multiplicará </a:t>
            </a:r>
            <a:br>
              <a:rPr lang="es-MX" sz="4400" dirty="0"/>
            </a:br>
            <a:r>
              <a:rPr lang="es-MX" sz="8000" b="1" dirty="0">
                <a:solidFill>
                  <a:schemeClr val="accent2"/>
                </a:solidFill>
              </a:rPr>
              <a:t>la paz</a:t>
            </a:r>
            <a:r>
              <a:rPr lang="es-MX" sz="8000" dirty="0">
                <a:solidFill>
                  <a:schemeClr val="accent2"/>
                </a:solidFill>
              </a:rPr>
              <a:t> </a:t>
            </a:r>
            <a:br>
              <a:rPr lang="es-MX" sz="4400" dirty="0"/>
            </a:br>
            <a:r>
              <a:rPr lang="es-ES" sz="4400" dirty="0"/>
              <a:t>de tus hijos</a:t>
            </a:r>
            <a:r>
              <a:rPr lang="es-MX" sz="4400" dirty="0"/>
              <a:t>. </a:t>
            </a:r>
            <a:r>
              <a:rPr lang="es-MX" sz="2400" dirty="0"/>
              <a:t> </a:t>
            </a:r>
          </a:p>
          <a:p>
            <a:pPr marL="0" indent="0" algn="r">
              <a:lnSpc>
                <a:spcPct val="95000"/>
              </a:lnSpc>
              <a:spcBef>
                <a:spcPts val="1200"/>
              </a:spcBef>
              <a:buNone/>
            </a:pPr>
            <a:r>
              <a:rPr lang="es-MX" sz="2400" dirty="0"/>
              <a:t>Isaías 54:13</a:t>
            </a:r>
            <a:r>
              <a:rPr lang="es-MX" sz="3600" dirty="0"/>
              <a:t> </a:t>
            </a:r>
            <a:r>
              <a:rPr lang="es-MX" sz="2400" dirty="0"/>
              <a:t> </a:t>
            </a:r>
          </a:p>
          <a:p>
            <a:pPr algn="r">
              <a:lnSpc>
                <a:spcPct val="95000"/>
              </a:lnSpc>
              <a:spcBef>
                <a:spcPts val="1200"/>
              </a:spcBef>
            </a:pPr>
            <a:endParaRPr lang="es-MX" sz="4800" dirty="0"/>
          </a:p>
        </p:txBody>
      </p:sp>
    </p:spTree>
    <p:extLst>
      <p:ext uri="{BB962C8B-B14F-4D97-AF65-F5344CB8AC3E}">
        <p14:creationId xmlns:p14="http://schemas.microsoft.com/office/powerpoint/2010/main" val="744905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55824"/>
            <a:ext cx="7848600" cy="1927225"/>
          </a:xfrm>
        </p:spPr>
        <p:txBody>
          <a:bodyPr/>
          <a:lstStyle/>
          <a:p>
            <a:pPr>
              <a:lnSpc>
                <a:spcPct val="85000"/>
              </a:lnSpc>
            </a:pPr>
            <a:r>
              <a:rPr lang="es-MX" sz="6600" dirty="0">
                <a:solidFill>
                  <a:srgbClr val="458F91"/>
                </a:solidFill>
              </a:rPr>
              <a:t>Enseñados</a:t>
            </a:r>
            <a:r>
              <a:rPr lang="es-MX" dirty="0">
                <a:solidFill>
                  <a:srgbClr val="458F91"/>
                </a:solidFill>
              </a:rPr>
              <a:t> </a:t>
            </a:r>
            <a:br>
              <a:rPr lang="es-MX" dirty="0">
                <a:solidFill>
                  <a:srgbClr val="458F91"/>
                </a:solidFill>
              </a:rPr>
            </a:br>
            <a:r>
              <a:rPr lang="es-MX" sz="12000" b="1" dirty="0">
                <a:solidFill>
                  <a:schemeClr val="bg2">
                    <a:lumMod val="50000"/>
                  </a:schemeClr>
                </a:solidFill>
              </a:rPr>
              <a:t>Por Dios</a:t>
            </a:r>
          </a:p>
        </p:txBody>
      </p:sp>
      <p:sp>
        <p:nvSpPr>
          <p:cNvPr id="3" name="Subtitle 2"/>
          <p:cNvSpPr>
            <a:spLocks noGrp="1"/>
          </p:cNvSpPr>
          <p:nvPr>
            <p:ph type="subTitle" idx="1"/>
          </p:nvPr>
        </p:nvSpPr>
        <p:spPr>
          <a:xfrm>
            <a:off x="685800" y="3505199"/>
            <a:ext cx="7467600" cy="3148263"/>
          </a:xfrm>
        </p:spPr>
        <p:txBody>
          <a:bodyPr>
            <a:normAutofit/>
          </a:bodyPr>
          <a:lstStyle/>
          <a:p>
            <a:r>
              <a:rPr lang="es-MX" sz="6000" dirty="0">
                <a:solidFill>
                  <a:srgbClr val="458F91"/>
                </a:solidFill>
              </a:rPr>
              <a:t>Educación</a:t>
            </a:r>
            <a:r>
              <a:rPr lang="es-MX" sz="7200" dirty="0">
                <a:solidFill>
                  <a:srgbClr val="458F91"/>
                </a:solidFill>
              </a:rPr>
              <a:t> </a:t>
            </a:r>
          </a:p>
          <a:p>
            <a:pPr>
              <a:lnSpc>
                <a:spcPct val="80000"/>
              </a:lnSpc>
            </a:pPr>
            <a:r>
              <a:rPr lang="es-MX" sz="7200" dirty="0">
                <a:solidFill>
                  <a:schemeClr val="bg2">
                    <a:lumMod val="50000"/>
                  </a:schemeClr>
                </a:solidFill>
              </a:rPr>
              <a:t>Adventista</a:t>
            </a:r>
            <a:r>
              <a:rPr lang="es-MX" sz="9600" dirty="0">
                <a:solidFill>
                  <a:schemeClr val="bg2">
                    <a:lumMod val="50000"/>
                  </a:schemeClr>
                </a:solidFill>
              </a:rPr>
              <a:t> </a:t>
            </a:r>
            <a:endParaRPr lang="es-MX" sz="9600" dirty="0">
              <a:solidFill>
                <a:srgbClr val="458F91"/>
              </a:solidFill>
            </a:endParaRPr>
          </a:p>
        </p:txBody>
      </p:sp>
    </p:spTree>
    <p:extLst>
      <p:ext uri="{BB962C8B-B14F-4D97-AF65-F5344CB8AC3E}">
        <p14:creationId xmlns:p14="http://schemas.microsoft.com/office/powerpoint/2010/main" val="244011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a:t>Educación Adventista</a:t>
            </a:r>
          </a:p>
        </p:txBody>
      </p:sp>
      <p:sp>
        <p:nvSpPr>
          <p:cNvPr id="4" name="Rectangle 3"/>
          <p:cNvSpPr/>
          <p:nvPr/>
        </p:nvSpPr>
        <p:spPr>
          <a:xfrm>
            <a:off x="1248344" y="1755600"/>
            <a:ext cx="6647333" cy="4524315"/>
          </a:xfrm>
          <a:prstGeom prst="rect">
            <a:avLst/>
          </a:prstGeom>
          <a:noFill/>
        </p:spPr>
        <p:txBody>
          <a:bodyPr wrap="none" lIns="91440" tIns="45720" rIns="91440" bIns="45720">
            <a:spAutoFit/>
          </a:bodyPr>
          <a:lstStyle/>
          <a:p>
            <a:pPr algn="ctr"/>
            <a:r>
              <a:rPr lang="es-MX" sz="6000" b="1" dirty="0">
                <a:ln w="0"/>
                <a:solidFill>
                  <a:schemeClr val="bg2">
                    <a:lumMod val="50000"/>
                  </a:schemeClr>
                </a:solidFill>
                <a:effectLst>
                  <a:outerShdw blurRad="38100" dist="25400" dir="5400000" algn="ctr" rotWithShape="0">
                    <a:srgbClr val="6E747A">
                      <a:alpha val="43000"/>
                    </a:srgbClr>
                  </a:outerShdw>
                </a:effectLst>
              </a:rPr>
              <a:t>Evento Evangelístico</a:t>
            </a:r>
          </a:p>
          <a:p>
            <a:pPr algn="ctr"/>
            <a:r>
              <a:rPr lang="es-MX" sz="6000" dirty="0">
                <a:ln w="0"/>
                <a:solidFill>
                  <a:srgbClr val="458F91"/>
                </a:solidFill>
                <a:effectLst>
                  <a:outerShdw blurRad="38100" dist="25400" dir="5400000" algn="ctr" rotWithShape="0">
                    <a:srgbClr val="6E747A">
                      <a:alpha val="43000"/>
                    </a:srgbClr>
                  </a:outerShdw>
                </a:effectLst>
              </a:rPr>
              <a:t>m</a:t>
            </a:r>
            <a:r>
              <a:rPr lang="es-MX" sz="6000" b="0" cap="none" spc="0" dirty="0">
                <a:ln w="0"/>
                <a:solidFill>
                  <a:srgbClr val="458F91"/>
                </a:solidFill>
                <a:effectLst>
                  <a:outerShdw blurRad="38100" dist="25400" dir="5400000" algn="ctr" rotWithShape="0">
                    <a:srgbClr val="6E747A">
                      <a:alpha val="43000"/>
                    </a:srgbClr>
                  </a:outerShdw>
                </a:effectLst>
              </a:rPr>
              <a:t>ás </a:t>
            </a:r>
            <a:r>
              <a:rPr lang="es-MX" sz="6000" b="0" cap="none" spc="0" dirty="0">
                <a:ln w="0"/>
                <a:solidFill>
                  <a:srgbClr val="FF0000"/>
                </a:solidFill>
                <a:effectLst>
                  <a:outerShdw blurRad="38100" dist="25400" dir="5400000" algn="ctr" rotWithShape="0">
                    <a:srgbClr val="6E747A">
                      <a:alpha val="43000"/>
                    </a:srgbClr>
                  </a:outerShdw>
                </a:effectLst>
              </a:rPr>
              <a:t>PROLONGADO</a:t>
            </a:r>
            <a:br>
              <a:rPr lang="es-MX" sz="6000" b="0" cap="none" spc="0" dirty="0">
                <a:ln w="0"/>
                <a:solidFill>
                  <a:srgbClr val="FF0000"/>
                </a:solidFill>
                <a:effectLst>
                  <a:outerShdw blurRad="38100" dist="25400" dir="5400000" algn="ctr" rotWithShape="0">
                    <a:srgbClr val="6E747A">
                      <a:alpha val="43000"/>
                    </a:srgbClr>
                  </a:outerShdw>
                </a:effectLst>
              </a:rPr>
            </a:br>
            <a:r>
              <a:rPr lang="es-MX" sz="6000" b="0" cap="none" spc="0" dirty="0">
                <a:ln w="0"/>
                <a:solidFill>
                  <a:srgbClr val="FF0000"/>
                </a:solidFill>
                <a:effectLst>
                  <a:outerShdw blurRad="38100" dist="25400" dir="5400000" algn="ctr" rotWithShape="0">
                    <a:srgbClr val="6E747A">
                      <a:alpha val="43000"/>
                    </a:srgbClr>
                  </a:outerShdw>
                </a:effectLst>
              </a:rPr>
              <a:t> </a:t>
            </a:r>
            <a:r>
              <a:rPr lang="es-MX" sz="6000" dirty="0">
                <a:ln w="0"/>
                <a:solidFill>
                  <a:srgbClr val="458F91"/>
                </a:solidFill>
                <a:effectLst>
                  <a:outerShdw blurRad="38100" dist="25400" dir="5400000" algn="ctr" rotWithShape="0">
                    <a:srgbClr val="6E747A">
                      <a:alpha val="43000"/>
                    </a:srgbClr>
                  </a:outerShdw>
                </a:effectLst>
              </a:rPr>
              <a:t>y más </a:t>
            </a:r>
            <a:r>
              <a:rPr lang="es-MX" sz="6000" b="0" cap="none" spc="0" dirty="0">
                <a:ln w="0"/>
                <a:solidFill>
                  <a:srgbClr val="FF0000"/>
                </a:solidFill>
                <a:effectLst>
                  <a:outerShdw blurRad="38100" dist="25400" dir="5400000" algn="ctr" rotWithShape="0">
                    <a:srgbClr val="6E747A">
                      <a:alpha val="43000"/>
                    </a:srgbClr>
                  </a:outerShdw>
                </a:effectLst>
              </a:rPr>
              <a:t>EXTENSO</a:t>
            </a:r>
          </a:p>
          <a:p>
            <a:pPr algn="ctr"/>
            <a:r>
              <a:rPr lang="es-MX" sz="5400" dirty="0">
                <a:ln w="0"/>
                <a:solidFill>
                  <a:srgbClr val="458F91"/>
                </a:solidFill>
                <a:effectLst>
                  <a:outerShdw blurRad="38100" dist="25400" dir="5400000" algn="ctr" rotWithShape="0">
                    <a:srgbClr val="6E747A">
                      <a:alpha val="43000"/>
                    </a:srgbClr>
                  </a:outerShdw>
                </a:effectLst>
              </a:rPr>
              <a:t>q</a:t>
            </a:r>
            <a:r>
              <a:rPr lang="es-MX" sz="5400" b="0" cap="none" spc="0" dirty="0">
                <a:ln w="0"/>
                <a:solidFill>
                  <a:srgbClr val="458F91"/>
                </a:solidFill>
                <a:effectLst>
                  <a:outerShdw blurRad="38100" dist="25400" dir="5400000" algn="ctr" rotWithShape="0">
                    <a:srgbClr val="6E747A">
                      <a:alpha val="43000"/>
                    </a:srgbClr>
                  </a:outerShdw>
                </a:effectLst>
              </a:rPr>
              <a:t>ue realiza la</a:t>
            </a:r>
            <a:br>
              <a:rPr lang="es-MX" sz="5400" b="0" cap="none" spc="0" dirty="0">
                <a:ln w="0"/>
                <a:solidFill>
                  <a:srgbClr val="458F91"/>
                </a:solidFill>
                <a:effectLst>
                  <a:outerShdw blurRad="38100" dist="25400" dir="5400000" algn="ctr" rotWithShape="0">
                    <a:srgbClr val="6E747A">
                      <a:alpha val="43000"/>
                    </a:srgbClr>
                  </a:outerShdw>
                </a:effectLst>
              </a:rPr>
            </a:br>
            <a:r>
              <a:rPr lang="es-MX" sz="5400" b="0" cap="none" spc="0" dirty="0">
                <a:ln w="0"/>
                <a:solidFill>
                  <a:srgbClr val="458F91"/>
                </a:solidFill>
                <a:effectLst>
                  <a:outerShdw blurRad="38100" dist="25400" dir="5400000" algn="ctr" rotWithShape="0">
                    <a:srgbClr val="6E747A">
                      <a:alpha val="43000"/>
                    </a:srgbClr>
                  </a:outerShdw>
                </a:effectLst>
              </a:rPr>
              <a:t>Iglesia Adventista</a:t>
            </a:r>
          </a:p>
        </p:txBody>
      </p:sp>
    </p:spTree>
    <p:extLst>
      <p:ext uri="{BB962C8B-B14F-4D97-AF65-F5344CB8AC3E}">
        <p14:creationId xmlns:p14="http://schemas.microsoft.com/office/powerpoint/2010/main" val="3023637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a:t>Duración</a:t>
            </a:r>
          </a:p>
        </p:txBody>
      </p:sp>
      <p:sp>
        <p:nvSpPr>
          <p:cNvPr id="4" name="Rectangle 3"/>
          <p:cNvSpPr/>
          <p:nvPr/>
        </p:nvSpPr>
        <p:spPr>
          <a:xfrm>
            <a:off x="839708" y="1803400"/>
            <a:ext cx="7464609" cy="5709255"/>
          </a:xfrm>
          <a:prstGeom prst="rect">
            <a:avLst/>
          </a:prstGeom>
          <a:noFill/>
        </p:spPr>
        <p:txBody>
          <a:bodyPr wrap="none" lIns="91440" tIns="45720" rIns="91440" bIns="45720">
            <a:spAutoFit/>
          </a:bodyPr>
          <a:lstStyle/>
          <a:p>
            <a:pPr algn="ctr">
              <a:spcBef>
                <a:spcPts val="1800"/>
              </a:spcBef>
            </a:pPr>
            <a:r>
              <a:rPr lang="es-MX" sz="8000" b="0" cap="none" spc="0" dirty="0">
                <a:ln w="0"/>
                <a:solidFill>
                  <a:srgbClr val="458F91"/>
                </a:solidFill>
                <a:effectLst>
                  <a:outerShdw blurRad="38100" dist="25400" dir="5400000" algn="ctr" rotWithShape="0">
                    <a:srgbClr val="6E747A">
                      <a:alpha val="43000"/>
                    </a:srgbClr>
                  </a:outerShdw>
                </a:effectLst>
              </a:rPr>
              <a:t>5-9 horas/día</a:t>
            </a:r>
          </a:p>
          <a:p>
            <a:pPr algn="ctr">
              <a:spcBef>
                <a:spcPts val="1800"/>
              </a:spcBef>
            </a:pPr>
            <a:r>
              <a:rPr lang="es-MX" sz="8000" b="0" cap="none" spc="0" dirty="0">
                <a:ln w="0"/>
                <a:solidFill>
                  <a:srgbClr val="458F91"/>
                </a:solidFill>
                <a:effectLst>
                  <a:outerShdw blurRad="38100" dist="25400" dir="5400000" algn="ctr" rotWithShape="0">
                    <a:srgbClr val="6E747A">
                      <a:alpha val="43000"/>
                    </a:srgbClr>
                  </a:outerShdw>
                </a:effectLst>
              </a:rPr>
              <a:t>160-260 días/año</a:t>
            </a:r>
          </a:p>
          <a:p>
            <a:pPr algn="ctr">
              <a:spcBef>
                <a:spcPts val="1800"/>
              </a:spcBef>
            </a:pPr>
            <a:r>
              <a:rPr lang="es-MX" sz="8000" b="0" cap="none" spc="0" dirty="0">
                <a:ln w="0"/>
                <a:solidFill>
                  <a:srgbClr val="458F91"/>
                </a:solidFill>
                <a:effectLst>
                  <a:outerShdw blurRad="38100" dist="25400" dir="5400000" algn="ctr" rotWithShape="0">
                    <a:srgbClr val="6E747A">
                      <a:alpha val="43000"/>
                    </a:srgbClr>
                  </a:outerShdw>
                </a:effectLst>
              </a:rPr>
              <a:t>1-16</a:t>
            </a:r>
            <a:r>
              <a:rPr lang="es-MX" sz="8000" b="0" cap="none" spc="0" baseline="30000" dirty="0">
                <a:ln w="0"/>
                <a:solidFill>
                  <a:srgbClr val="458F91"/>
                </a:solidFill>
                <a:effectLst>
                  <a:outerShdw blurRad="38100" dist="25400" dir="5400000" algn="ctr" rotWithShape="0">
                    <a:srgbClr val="6E747A">
                      <a:alpha val="43000"/>
                    </a:srgbClr>
                  </a:outerShdw>
                </a:effectLst>
              </a:rPr>
              <a:t>+</a:t>
            </a:r>
            <a:r>
              <a:rPr lang="es-MX" sz="8000" b="0" cap="none" spc="0" dirty="0">
                <a:ln w="0"/>
                <a:solidFill>
                  <a:srgbClr val="458F91"/>
                </a:solidFill>
                <a:effectLst>
                  <a:outerShdw blurRad="38100" dist="25400" dir="5400000" algn="ctr" rotWithShape="0">
                    <a:srgbClr val="6E747A">
                      <a:alpha val="43000"/>
                    </a:srgbClr>
                  </a:outerShdw>
                </a:effectLst>
              </a:rPr>
              <a:t> años</a:t>
            </a:r>
          </a:p>
          <a:p>
            <a:pPr algn="ctr">
              <a:spcBef>
                <a:spcPts val="1800"/>
              </a:spcBef>
            </a:pPr>
            <a:endParaRPr lang="es-MX" sz="8000" b="0" cap="none" spc="0" dirty="0">
              <a:ln w="0"/>
              <a:solidFill>
                <a:srgbClr val="458F91"/>
              </a:solidFill>
              <a:effectLst>
                <a:outerShdw blurRad="38100" dist="25400" dir="5400000" algn="ctr" rotWithShape="0">
                  <a:srgbClr val="6E747A">
                    <a:alpha val="43000"/>
                  </a:srgbClr>
                </a:outerShdw>
              </a:effectLst>
            </a:endParaRPr>
          </a:p>
        </p:txBody>
      </p:sp>
      <p:sp>
        <p:nvSpPr>
          <p:cNvPr id="3" name="Rectangle 2"/>
          <p:cNvSpPr/>
          <p:nvPr/>
        </p:nvSpPr>
        <p:spPr>
          <a:xfrm>
            <a:off x="3062353" y="554524"/>
            <a:ext cx="1237839" cy="923330"/>
          </a:xfrm>
          <a:prstGeom prst="rect">
            <a:avLst/>
          </a:prstGeom>
          <a:noFill/>
        </p:spPr>
        <p:txBody>
          <a:bodyPr wrap="none" lIns="91440" tIns="45720" rIns="91440" bIns="45720">
            <a:spAutoFit/>
          </a:bodyPr>
          <a:lstStyle/>
          <a:p>
            <a:pPr algn="r"/>
            <a:r>
              <a:rPr lang="es-MX" sz="5400" b="1" cap="none" spc="0" dirty="0">
                <a:ln w="12700">
                  <a:solidFill>
                    <a:schemeClr val="bg2">
                      <a:lumMod val="25000"/>
                    </a:schemeClr>
                  </a:solidFill>
                  <a:prstDash val="solid"/>
                </a:ln>
                <a:solidFill>
                  <a:schemeClr val="bg2">
                    <a:lumMod val="50000"/>
                  </a:schemeClr>
                </a:solidFill>
                <a:effectLst>
                  <a:outerShdw blurRad="50800" dist="38100" dir="2700000" algn="tl" rotWithShape="0">
                    <a:prstClr val="black">
                      <a:alpha val="40000"/>
                    </a:prstClr>
                  </a:outerShdw>
                </a:effectLst>
              </a:rPr>
              <a:t>800</a:t>
            </a:r>
          </a:p>
        </p:txBody>
      </p:sp>
      <p:sp>
        <p:nvSpPr>
          <p:cNvPr id="5" name="Rectangle 4"/>
          <p:cNvSpPr/>
          <p:nvPr/>
        </p:nvSpPr>
        <p:spPr>
          <a:xfrm>
            <a:off x="4238203" y="544229"/>
            <a:ext cx="4236288" cy="923330"/>
          </a:xfrm>
          <a:prstGeom prst="rect">
            <a:avLst/>
          </a:prstGeom>
          <a:noFill/>
        </p:spPr>
        <p:txBody>
          <a:bodyPr wrap="none" lIns="91440" tIns="45720" rIns="91440" bIns="45720">
            <a:spAutoFit/>
          </a:bodyPr>
          <a:lstStyle/>
          <a:p>
            <a:r>
              <a:rPr lang="es-MX" sz="5400" b="1" dirty="0">
                <a:ln w="12700">
                  <a:solidFill>
                    <a:schemeClr val="bg2">
                      <a:lumMod val="25000"/>
                    </a:schemeClr>
                  </a:solidFill>
                  <a:prstDash val="solid"/>
                </a:ln>
                <a:solidFill>
                  <a:schemeClr val="bg2">
                    <a:lumMod val="50000"/>
                  </a:schemeClr>
                </a:solidFill>
                <a:effectLst>
                  <a:outerShdw blurRad="50800" dist="38100" dir="2700000" algn="tl" rotWithShape="0">
                    <a:prstClr val="black">
                      <a:alpha val="40000"/>
                    </a:prstClr>
                  </a:outerShdw>
                </a:effectLst>
              </a:rPr>
              <a:t>-</a:t>
            </a:r>
            <a:r>
              <a:rPr lang="es-MX" sz="5400" b="1" cap="none" spc="0" dirty="0">
                <a:ln w="12700">
                  <a:solidFill>
                    <a:schemeClr val="bg2">
                      <a:lumMod val="25000"/>
                    </a:schemeClr>
                  </a:solidFill>
                  <a:prstDash val="solid"/>
                </a:ln>
                <a:solidFill>
                  <a:schemeClr val="bg2">
                    <a:lumMod val="50000"/>
                  </a:schemeClr>
                </a:solidFill>
                <a:effectLst>
                  <a:outerShdw blurRad="50800" dist="38100" dir="2700000" algn="tl" rotWithShape="0">
                    <a:prstClr val="black">
                      <a:alpha val="40000"/>
                    </a:prstClr>
                  </a:outerShdw>
                </a:effectLst>
              </a:rPr>
              <a:t> 37,400 horas</a:t>
            </a:r>
          </a:p>
        </p:txBody>
      </p:sp>
    </p:spTree>
    <p:extLst>
      <p:ext uri="{BB962C8B-B14F-4D97-AF65-F5344CB8AC3E}">
        <p14:creationId xmlns:p14="http://schemas.microsoft.com/office/powerpoint/2010/main" val="1204406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3"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s-MX" dirty="0"/>
              <a:t>Tamaño</a:t>
            </a:r>
          </a:p>
        </p:txBody>
      </p:sp>
      <p:sp>
        <p:nvSpPr>
          <p:cNvPr id="2" name="TextBox 1"/>
          <p:cNvSpPr txBox="1"/>
          <p:nvPr/>
        </p:nvSpPr>
        <p:spPr>
          <a:xfrm>
            <a:off x="5868788" y="5096621"/>
            <a:ext cx="2754002" cy="369332"/>
          </a:xfrm>
          <a:prstGeom prst="rect">
            <a:avLst/>
          </a:prstGeom>
          <a:noFill/>
        </p:spPr>
        <p:txBody>
          <a:bodyPr wrap="square" rtlCol="0">
            <a:spAutoFit/>
          </a:bodyPr>
          <a:lstStyle/>
          <a:p>
            <a:pPr algn="r"/>
            <a:r>
              <a:rPr lang="es-MX" dirty="0"/>
              <a:t>31 de diciembre del 2017</a:t>
            </a:r>
          </a:p>
        </p:txBody>
      </p:sp>
      <p:sp>
        <p:nvSpPr>
          <p:cNvPr id="73" name="Rectangle 5"/>
          <p:cNvSpPr>
            <a:spLocks noChangeArrowheads="1"/>
          </p:cNvSpPr>
          <p:nvPr/>
        </p:nvSpPr>
        <p:spPr bwMode="auto">
          <a:xfrm>
            <a:off x="615949" y="1873173"/>
            <a:ext cx="2335213" cy="579438"/>
          </a:xfrm>
          <a:prstGeom prst="rect">
            <a:avLst/>
          </a:prstGeom>
          <a:solidFill>
            <a:schemeClr val="accent1"/>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s-MX" dirty="0"/>
          </a:p>
        </p:txBody>
      </p:sp>
      <p:sp>
        <p:nvSpPr>
          <p:cNvPr id="74" name="Rectangle 6"/>
          <p:cNvSpPr>
            <a:spLocks noChangeArrowheads="1"/>
          </p:cNvSpPr>
          <p:nvPr/>
        </p:nvSpPr>
        <p:spPr bwMode="auto">
          <a:xfrm>
            <a:off x="2951162" y="1873173"/>
            <a:ext cx="1611313" cy="579438"/>
          </a:xfrm>
          <a:prstGeom prst="rect">
            <a:avLst/>
          </a:prstGeom>
          <a:solidFill>
            <a:schemeClr val="accent1"/>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s-MX" dirty="0"/>
          </a:p>
        </p:txBody>
      </p:sp>
      <p:sp>
        <p:nvSpPr>
          <p:cNvPr id="75" name="Rectangle 7"/>
          <p:cNvSpPr>
            <a:spLocks noChangeArrowheads="1"/>
          </p:cNvSpPr>
          <p:nvPr/>
        </p:nvSpPr>
        <p:spPr bwMode="auto">
          <a:xfrm>
            <a:off x="4562475" y="1873173"/>
            <a:ext cx="1973263" cy="579438"/>
          </a:xfrm>
          <a:prstGeom prst="rect">
            <a:avLst/>
          </a:prstGeom>
          <a:solidFill>
            <a:schemeClr val="accent1"/>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s-MX" dirty="0"/>
          </a:p>
        </p:txBody>
      </p:sp>
      <p:sp>
        <p:nvSpPr>
          <p:cNvPr id="76" name="Rectangle 8"/>
          <p:cNvSpPr>
            <a:spLocks noChangeArrowheads="1"/>
          </p:cNvSpPr>
          <p:nvPr/>
        </p:nvSpPr>
        <p:spPr bwMode="auto">
          <a:xfrm>
            <a:off x="6535738" y="1873173"/>
            <a:ext cx="1973263" cy="579438"/>
          </a:xfrm>
          <a:prstGeom prst="rect">
            <a:avLst/>
          </a:prstGeom>
          <a:solidFill>
            <a:schemeClr val="accent1"/>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s-MX" dirty="0"/>
          </a:p>
        </p:txBody>
      </p:sp>
      <p:sp>
        <p:nvSpPr>
          <p:cNvPr id="77" name="Rectangle 9"/>
          <p:cNvSpPr>
            <a:spLocks noChangeArrowheads="1"/>
          </p:cNvSpPr>
          <p:nvPr/>
        </p:nvSpPr>
        <p:spPr bwMode="auto">
          <a:xfrm>
            <a:off x="615949" y="2452610"/>
            <a:ext cx="2335213" cy="577850"/>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s-MX" dirty="0"/>
          </a:p>
        </p:txBody>
      </p:sp>
      <p:sp>
        <p:nvSpPr>
          <p:cNvPr id="78" name="Rectangle 10"/>
          <p:cNvSpPr>
            <a:spLocks noChangeArrowheads="1"/>
          </p:cNvSpPr>
          <p:nvPr/>
        </p:nvSpPr>
        <p:spPr bwMode="auto">
          <a:xfrm>
            <a:off x="2951162" y="2452610"/>
            <a:ext cx="1611313" cy="577850"/>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s-MX" dirty="0"/>
          </a:p>
        </p:txBody>
      </p:sp>
      <p:sp>
        <p:nvSpPr>
          <p:cNvPr id="79" name="Rectangle 11"/>
          <p:cNvSpPr>
            <a:spLocks noChangeArrowheads="1"/>
          </p:cNvSpPr>
          <p:nvPr/>
        </p:nvSpPr>
        <p:spPr bwMode="auto">
          <a:xfrm>
            <a:off x="4562475" y="2452610"/>
            <a:ext cx="1973263" cy="577850"/>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s-MX" dirty="0"/>
          </a:p>
        </p:txBody>
      </p:sp>
      <p:sp>
        <p:nvSpPr>
          <p:cNvPr id="80" name="Rectangle 12"/>
          <p:cNvSpPr>
            <a:spLocks noChangeArrowheads="1"/>
          </p:cNvSpPr>
          <p:nvPr/>
        </p:nvSpPr>
        <p:spPr bwMode="auto">
          <a:xfrm>
            <a:off x="6535738" y="2452610"/>
            <a:ext cx="1973263" cy="577850"/>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s-MX" dirty="0"/>
          </a:p>
        </p:txBody>
      </p:sp>
      <p:sp>
        <p:nvSpPr>
          <p:cNvPr id="81" name="Rectangle 13"/>
          <p:cNvSpPr>
            <a:spLocks noChangeArrowheads="1"/>
          </p:cNvSpPr>
          <p:nvPr/>
        </p:nvSpPr>
        <p:spPr bwMode="auto">
          <a:xfrm>
            <a:off x="615949" y="3030460"/>
            <a:ext cx="2335213" cy="579438"/>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s-MX" dirty="0"/>
          </a:p>
        </p:txBody>
      </p:sp>
      <p:sp>
        <p:nvSpPr>
          <p:cNvPr id="82" name="Rectangle 14"/>
          <p:cNvSpPr>
            <a:spLocks noChangeArrowheads="1"/>
          </p:cNvSpPr>
          <p:nvPr/>
        </p:nvSpPr>
        <p:spPr bwMode="auto">
          <a:xfrm>
            <a:off x="2951162" y="3030460"/>
            <a:ext cx="1611313" cy="579438"/>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s-MX" dirty="0"/>
          </a:p>
        </p:txBody>
      </p:sp>
      <p:sp>
        <p:nvSpPr>
          <p:cNvPr id="83" name="Rectangle 15"/>
          <p:cNvSpPr>
            <a:spLocks noChangeArrowheads="1"/>
          </p:cNvSpPr>
          <p:nvPr/>
        </p:nvSpPr>
        <p:spPr bwMode="auto">
          <a:xfrm>
            <a:off x="4562475" y="3030460"/>
            <a:ext cx="1973263" cy="579438"/>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s-MX" dirty="0"/>
          </a:p>
        </p:txBody>
      </p:sp>
      <p:sp>
        <p:nvSpPr>
          <p:cNvPr id="84" name="Rectangle 16"/>
          <p:cNvSpPr>
            <a:spLocks noChangeArrowheads="1"/>
          </p:cNvSpPr>
          <p:nvPr/>
        </p:nvSpPr>
        <p:spPr bwMode="auto">
          <a:xfrm>
            <a:off x="6535738" y="3030460"/>
            <a:ext cx="1973263" cy="579438"/>
          </a:xfrm>
          <a:prstGeom prst="rect">
            <a:avLst/>
          </a:prstGeom>
          <a:solidFill>
            <a:schemeClr val="accent1">
              <a:lumMod val="20000"/>
              <a:lumOff val="80000"/>
            </a:schemeClr>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s-MX" dirty="0"/>
          </a:p>
        </p:txBody>
      </p:sp>
      <p:sp>
        <p:nvSpPr>
          <p:cNvPr id="85" name="Rectangle 17"/>
          <p:cNvSpPr>
            <a:spLocks noChangeArrowheads="1"/>
          </p:cNvSpPr>
          <p:nvPr/>
        </p:nvSpPr>
        <p:spPr bwMode="auto">
          <a:xfrm>
            <a:off x="615949" y="3609898"/>
            <a:ext cx="2335213" cy="577849"/>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s-MX" dirty="0"/>
          </a:p>
        </p:txBody>
      </p:sp>
      <p:sp>
        <p:nvSpPr>
          <p:cNvPr id="86" name="Rectangle 18"/>
          <p:cNvSpPr>
            <a:spLocks noChangeArrowheads="1"/>
          </p:cNvSpPr>
          <p:nvPr/>
        </p:nvSpPr>
        <p:spPr bwMode="auto">
          <a:xfrm>
            <a:off x="2951162" y="3609898"/>
            <a:ext cx="1611313" cy="577849"/>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s-MX" dirty="0"/>
          </a:p>
        </p:txBody>
      </p:sp>
      <p:sp>
        <p:nvSpPr>
          <p:cNvPr id="87" name="Rectangle 19"/>
          <p:cNvSpPr>
            <a:spLocks noChangeArrowheads="1"/>
          </p:cNvSpPr>
          <p:nvPr/>
        </p:nvSpPr>
        <p:spPr bwMode="auto">
          <a:xfrm>
            <a:off x="4562475" y="3609898"/>
            <a:ext cx="1973263" cy="577849"/>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s-MX" dirty="0"/>
          </a:p>
        </p:txBody>
      </p:sp>
      <p:sp>
        <p:nvSpPr>
          <p:cNvPr id="88" name="Rectangle 20"/>
          <p:cNvSpPr>
            <a:spLocks noChangeArrowheads="1"/>
          </p:cNvSpPr>
          <p:nvPr/>
        </p:nvSpPr>
        <p:spPr bwMode="auto">
          <a:xfrm>
            <a:off x="6535738" y="3609898"/>
            <a:ext cx="1973263" cy="577849"/>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s-MX" dirty="0"/>
          </a:p>
        </p:txBody>
      </p:sp>
      <p:sp>
        <p:nvSpPr>
          <p:cNvPr id="93" name="Rectangle 25"/>
          <p:cNvSpPr>
            <a:spLocks noChangeArrowheads="1"/>
          </p:cNvSpPr>
          <p:nvPr/>
        </p:nvSpPr>
        <p:spPr bwMode="auto">
          <a:xfrm>
            <a:off x="615949" y="4193926"/>
            <a:ext cx="2335213" cy="579438"/>
          </a:xfrm>
          <a:prstGeom prst="rect">
            <a:avLst/>
          </a:prstGeom>
          <a:solidFill>
            <a:schemeClr val="accent1">
              <a:lumMod val="60000"/>
              <a:lumOff val="40000"/>
            </a:schemeClr>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s-MX" dirty="0"/>
          </a:p>
        </p:txBody>
      </p:sp>
      <p:sp>
        <p:nvSpPr>
          <p:cNvPr id="94" name="Rectangle 26"/>
          <p:cNvSpPr>
            <a:spLocks noChangeArrowheads="1"/>
          </p:cNvSpPr>
          <p:nvPr/>
        </p:nvSpPr>
        <p:spPr bwMode="auto">
          <a:xfrm>
            <a:off x="2951162" y="4193926"/>
            <a:ext cx="1611313" cy="579438"/>
          </a:xfrm>
          <a:prstGeom prst="rect">
            <a:avLst/>
          </a:prstGeom>
          <a:solidFill>
            <a:schemeClr val="accent1">
              <a:lumMod val="60000"/>
              <a:lumOff val="40000"/>
            </a:schemeClr>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s-MX" dirty="0"/>
          </a:p>
        </p:txBody>
      </p:sp>
      <p:sp>
        <p:nvSpPr>
          <p:cNvPr id="95" name="Rectangle 27"/>
          <p:cNvSpPr>
            <a:spLocks noChangeArrowheads="1"/>
          </p:cNvSpPr>
          <p:nvPr/>
        </p:nvSpPr>
        <p:spPr bwMode="auto">
          <a:xfrm>
            <a:off x="4562475" y="4193926"/>
            <a:ext cx="1973263" cy="579438"/>
          </a:xfrm>
          <a:prstGeom prst="rect">
            <a:avLst/>
          </a:prstGeom>
          <a:solidFill>
            <a:schemeClr val="accent1">
              <a:lumMod val="60000"/>
              <a:lumOff val="40000"/>
            </a:schemeClr>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s-MX" dirty="0"/>
          </a:p>
        </p:txBody>
      </p:sp>
      <p:sp>
        <p:nvSpPr>
          <p:cNvPr id="96" name="Rectangle 28"/>
          <p:cNvSpPr>
            <a:spLocks noChangeArrowheads="1"/>
          </p:cNvSpPr>
          <p:nvPr/>
        </p:nvSpPr>
        <p:spPr bwMode="auto">
          <a:xfrm>
            <a:off x="6535738" y="4193926"/>
            <a:ext cx="1973263" cy="579438"/>
          </a:xfrm>
          <a:prstGeom prst="rect">
            <a:avLst/>
          </a:prstGeom>
          <a:solidFill>
            <a:schemeClr val="accent1">
              <a:lumMod val="60000"/>
              <a:lumOff val="40000"/>
            </a:schemeClr>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es-MX" dirty="0"/>
          </a:p>
        </p:txBody>
      </p:sp>
      <p:sp>
        <p:nvSpPr>
          <p:cNvPr id="98" name="Rectangle 41"/>
          <p:cNvSpPr>
            <a:spLocks noChangeArrowheads="1"/>
          </p:cNvSpPr>
          <p:nvPr/>
        </p:nvSpPr>
        <p:spPr bwMode="auto">
          <a:xfrm>
            <a:off x="708024" y="1973020"/>
            <a:ext cx="651140" cy="369332"/>
          </a:xfrm>
          <a:prstGeom prst="rect">
            <a:avLst/>
          </a:prstGeom>
          <a:noFill/>
          <a:ln>
            <a:noFill/>
          </a:ln>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n-US" sz="2400" b="1" i="0" u="none" strike="noStrike" cap="none" normalizeH="0" baseline="0" dirty="0">
                <a:ln>
                  <a:noFill/>
                </a:ln>
                <a:solidFill>
                  <a:srgbClr val="000000"/>
                </a:solidFill>
                <a:effectLst/>
                <a:latin typeface="Calibri" panose="020F0502020204030204" pitchFamily="34" charset="0"/>
              </a:rPr>
              <a:t>Nivel</a:t>
            </a:r>
            <a:endParaRPr kumimoji="0" lang="es-MX" altLang="en-US" sz="2400" b="0" i="0" u="none" strike="noStrike" cap="none" normalizeH="0" baseline="0" dirty="0">
              <a:ln>
                <a:noFill/>
              </a:ln>
              <a:solidFill>
                <a:schemeClr val="tx1"/>
              </a:solidFill>
              <a:effectLst/>
            </a:endParaRPr>
          </a:p>
        </p:txBody>
      </p:sp>
      <p:sp>
        <p:nvSpPr>
          <p:cNvPr id="99" name="Rectangle 42"/>
          <p:cNvSpPr>
            <a:spLocks noChangeArrowheads="1"/>
          </p:cNvSpPr>
          <p:nvPr/>
        </p:nvSpPr>
        <p:spPr bwMode="auto">
          <a:xfrm>
            <a:off x="3735040" y="1973020"/>
            <a:ext cx="692497" cy="369332"/>
          </a:xfrm>
          <a:prstGeom prst="rect">
            <a:avLst/>
          </a:prstGeom>
          <a:noFill/>
          <a:ln>
            <a:noFill/>
          </a:ln>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MX" altLang="en-US" sz="2400" b="1" i="0" u="none" strike="noStrike" cap="none" normalizeH="0" baseline="0" dirty="0">
                <a:ln>
                  <a:noFill/>
                </a:ln>
                <a:solidFill>
                  <a:srgbClr val="000000"/>
                </a:solidFill>
                <a:effectLst/>
                <a:latin typeface="Calibri" panose="020F0502020204030204" pitchFamily="34" charset="0"/>
              </a:rPr>
              <a:t>Sitios</a:t>
            </a:r>
            <a:endParaRPr kumimoji="0" lang="es-MX" altLang="en-US" sz="2400" b="0" i="0" u="none" strike="noStrike" cap="none" normalizeH="0" baseline="0" dirty="0">
              <a:ln>
                <a:noFill/>
              </a:ln>
              <a:solidFill>
                <a:schemeClr val="tx1"/>
              </a:solidFill>
              <a:effectLst/>
            </a:endParaRPr>
          </a:p>
        </p:txBody>
      </p:sp>
      <p:sp>
        <p:nvSpPr>
          <p:cNvPr id="100" name="Rectangle 43"/>
          <p:cNvSpPr>
            <a:spLocks noChangeArrowheads="1"/>
          </p:cNvSpPr>
          <p:nvPr/>
        </p:nvSpPr>
        <p:spPr bwMode="auto">
          <a:xfrm>
            <a:off x="4829867" y="1973020"/>
            <a:ext cx="1550296" cy="369332"/>
          </a:xfrm>
          <a:prstGeom prst="rect">
            <a:avLst/>
          </a:prstGeom>
          <a:noFill/>
          <a:ln>
            <a:noFill/>
          </a:ln>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MX" altLang="en-US" sz="2400" b="1" i="0" u="none" strike="noStrike" cap="none" normalizeH="0" baseline="0" dirty="0">
                <a:ln>
                  <a:noFill/>
                </a:ln>
                <a:solidFill>
                  <a:srgbClr val="000000"/>
                </a:solidFill>
                <a:effectLst/>
                <a:latin typeface="Calibri" panose="020F0502020204030204" pitchFamily="34" charset="0"/>
              </a:rPr>
              <a:t>Evangel</a:t>
            </a:r>
            <a:r>
              <a:rPr lang="es-MX" altLang="en-US" sz="2400" b="1" dirty="0">
                <a:solidFill>
                  <a:srgbClr val="000000"/>
                </a:solidFill>
                <a:latin typeface="Calibri" panose="020F0502020204030204" pitchFamily="34" charset="0"/>
              </a:rPr>
              <a:t>istas</a:t>
            </a:r>
            <a:endParaRPr kumimoji="0" lang="es-MX" altLang="en-US" sz="2400" b="0" i="0" u="none" strike="noStrike" cap="none" normalizeH="0" baseline="0" dirty="0">
              <a:ln>
                <a:noFill/>
              </a:ln>
              <a:solidFill>
                <a:schemeClr val="tx1"/>
              </a:solidFill>
              <a:effectLst/>
            </a:endParaRPr>
          </a:p>
        </p:txBody>
      </p:sp>
      <p:sp>
        <p:nvSpPr>
          <p:cNvPr id="101" name="Rectangle 44"/>
          <p:cNvSpPr>
            <a:spLocks noChangeArrowheads="1"/>
          </p:cNvSpPr>
          <p:nvPr/>
        </p:nvSpPr>
        <p:spPr bwMode="auto">
          <a:xfrm>
            <a:off x="7036925" y="1973020"/>
            <a:ext cx="1308563" cy="369332"/>
          </a:xfrm>
          <a:prstGeom prst="rect">
            <a:avLst/>
          </a:prstGeom>
          <a:noFill/>
          <a:ln>
            <a:noFill/>
          </a:ln>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s-MX" altLang="en-US" sz="2400" b="1" i="0" u="none" strike="noStrike" cap="none" normalizeH="0" baseline="0" dirty="0">
                <a:ln>
                  <a:noFill/>
                </a:ln>
                <a:solidFill>
                  <a:srgbClr val="000000"/>
                </a:solidFill>
                <a:effectLst/>
                <a:latin typeface="Calibri" panose="020F0502020204030204" pitchFamily="34" charset="0"/>
              </a:rPr>
              <a:t>Asistentes</a:t>
            </a:r>
            <a:endParaRPr kumimoji="0" lang="es-MX" altLang="en-US" sz="2400" b="0" i="0" u="none" strike="noStrike" cap="none" normalizeH="0" baseline="0" dirty="0">
              <a:ln>
                <a:noFill/>
              </a:ln>
              <a:solidFill>
                <a:schemeClr val="tx1"/>
              </a:solidFill>
              <a:effectLst/>
            </a:endParaRPr>
          </a:p>
        </p:txBody>
      </p:sp>
      <p:sp>
        <p:nvSpPr>
          <p:cNvPr id="102" name="Rectangle 45"/>
          <p:cNvSpPr>
            <a:spLocks noChangeArrowheads="1"/>
          </p:cNvSpPr>
          <p:nvPr/>
        </p:nvSpPr>
        <p:spPr bwMode="auto">
          <a:xfrm>
            <a:off x="708024" y="2493885"/>
            <a:ext cx="1409040"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n-US" sz="3200" b="0" i="0" u="none" strike="noStrike" cap="none" normalizeH="0" baseline="0" dirty="0">
                <a:ln>
                  <a:noFill/>
                </a:ln>
                <a:solidFill>
                  <a:srgbClr val="000000"/>
                </a:solidFill>
                <a:effectLst/>
                <a:latin typeface="Calibri" panose="020F0502020204030204" pitchFamily="34" charset="0"/>
              </a:rPr>
              <a:t>Primaria</a:t>
            </a:r>
            <a:endParaRPr kumimoji="0" lang="es-MX" altLang="en-US" sz="1800" b="0" i="0" u="none" strike="noStrike" cap="none" normalizeH="0" baseline="0" dirty="0">
              <a:ln>
                <a:noFill/>
              </a:ln>
              <a:solidFill>
                <a:schemeClr val="tx1"/>
              </a:solidFill>
              <a:effectLst/>
            </a:endParaRPr>
          </a:p>
        </p:txBody>
      </p:sp>
      <p:sp>
        <p:nvSpPr>
          <p:cNvPr id="103" name="Rectangle 46"/>
          <p:cNvSpPr>
            <a:spLocks noChangeArrowheads="1"/>
          </p:cNvSpPr>
          <p:nvPr/>
        </p:nvSpPr>
        <p:spPr bwMode="auto">
          <a:xfrm>
            <a:off x="3543300" y="2493885"/>
            <a:ext cx="936154" cy="769441"/>
          </a:xfrm>
          <a:prstGeom prst="rect">
            <a:avLst/>
          </a:prstGeom>
          <a:noFill/>
          <a:ln>
            <a:noFill/>
          </a:ln>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dirty="0">
                <a:solidFill>
                  <a:srgbClr val="000000"/>
                </a:solidFill>
                <a:latin typeface="Calibri" panose="020F0502020204030204" pitchFamily="34" charset="0"/>
              </a:rPr>
              <a:t>5,943</a:t>
            </a:r>
            <a:endParaRPr lang="en-US" altLang="en-US"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n-US" sz="1800" b="0" i="0" u="none" strike="noStrike" cap="none" normalizeH="0" baseline="0" dirty="0">
              <a:ln>
                <a:noFill/>
              </a:ln>
              <a:solidFill>
                <a:schemeClr val="tx1"/>
              </a:solidFill>
              <a:effectLst/>
            </a:endParaRPr>
          </a:p>
        </p:txBody>
      </p:sp>
      <p:sp>
        <p:nvSpPr>
          <p:cNvPr id="104" name="Rectangle 47"/>
          <p:cNvSpPr>
            <a:spLocks noChangeArrowheads="1"/>
          </p:cNvSpPr>
          <p:nvPr/>
        </p:nvSpPr>
        <p:spPr bwMode="auto">
          <a:xfrm>
            <a:off x="5311775" y="2493885"/>
            <a:ext cx="1144544"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3200" dirty="0">
                <a:solidFill>
                  <a:srgbClr val="000000"/>
                </a:solidFill>
                <a:latin typeface="Calibri" panose="020F0502020204030204" pitchFamily="34" charset="0"/>
              </a:rPr>
              <a:t>55,331</a:t>
            </a:r>
            <a:endParaRPr kumimoji="0" lang="es-MX" altLang="en-US" sz="1800" b="0" i="0" u="none" strike="noStrike" cap="none" normalizeH="0" baseline="0" dirty="0">
              <a:ln>
                <a:noFill/>
              </a:ln>
              <a:solidFill>
                <a:schemeClr val="tx1"/>
              </a:solidFill>
              <a:effectLst/>
            </a:endParaRPr>
          </a:p>
        </p:txBody>
      </p:sp>
      <p:sp>
        <p:nvSpPr>
          <p:cNvPr id="105" name="Rectangle 48"/>
          <p:cNvSpPr>
            <a:spLocks noChangeArrowheads="1"/>
          </p:cNvSpPr>
          <p:nvPr/>
        </p:nvSpPr>
        <p:spPr bwMode="auto">
          <a:xfrm>
            <a:off x="6770688" y="2493885"/>
            <a:ext cx="1663917"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3200" dirty="0">
                <a:solidFill>
                  <a:srgbClr val="000000"/>
                </a:solidFill>
                <a:latin typeface="Calibri" panose="020F0502020204030204" pitchFamily="34" charset="0"/>
              </a:rPr>
              <a:t>1,183,337</a:t>
            </a:r>
            <a:endParaRPr kumimoji="0" lang="es-MX" altLang="en-US" sz="1800" b="0" i="0" u="none" strike="noStrike" cap="none" normalizeH="0" baseline="0" dirty="0">
              <a:ln>
                <a:noFill/>
              </a:ln>
              <a:solidFill>
                <a:schemeClr val="tx1"/>
              </a:solidFill>
              <a:effectLst/>
            </a:endParaRPr>
          </a:p>
        </p:txBody>
      </p:sp>
      <p:sp>
        <p:nvSpPr>
          <p:cNvPr id="106" name="Rectangle 49"/>
          <p:cNvSpPr>
            <a:spLocks noChangeArrowheads="1"/>
          </p:cNvSpPr>
          <p:nvPr/>
        </p:nvSpPr>
        <p:spPr bwMode="auto">
          <a:xfrm>
            <a:off x="708024" y="3070148"/>
            <a:ext cx="1846659"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n-US" sz="3200" b="0" i="0" u="none" strike="noStrike" cap="none" normalizeH="0" baseline="0" dirty="0">
                <a:ln>
                  <a:noFill/>
                </a:ln>
                <a:solidFill>
                  <a:srgbClr val="000000"/>
                </a:solidFill>
                <a:effectLst/>
                <a:latin typeface="Calibri" panose="020F0502020204030204" pitchFamily="34" charset="0"/>
              </a:rPr>
              <a:t>Secundaria</a:t>
            </a:r>
            <a:endParaRPr kumimoji="0" lang="es-MX" altLang="en-US" sz="1800" b="0" i="0" u="none" strike="noStrike" cap="none" normalizeH="0" baseline="0" dirty="0">
              <a:ln>
                <a:noFill/>
              </a:ln>
              <a:solidFill>
                <a:schemeClr val="tx1"/>
              </a:solidFill>
              <a:effectLst/>
            </a:endParaRPr>
          </a:p>
        </p:txBody>
      </p:sp>
      <p:sp>
        <p:nvSpPr>
          <p:cNvPr id="107" name="Rectangle 50"/>
          <p:cNvSpPr>
            <a:spLocks noChangeArrowheads="1"/>
          </p:cNvSpPr>
          <p:nvPr/>
        </p:nvSpPr>
        <p:spPr bwMode="auto">
          <a:xfrm>
            <a:off x="3543300" y="3070148"/>
            <a:ext cx="936154"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3200" dirty="0">
                <a:solidFill>
                  <a:srgbClr val="000000"/>
                </a:solidFill>
                <a:latin typeface="Calibri" panose="020F0502020204030204" pitchFamily="34" charset="0"/>
              </a:rPr>
              <a:t>2,429</a:t>
            </a:r>
            <a:endParaRPr kumimoji="0" lang="es-MX" altLang="en-US" sz="1800" b="0" i="0" u="none" strike="noStrike" cap="none" normalizeH="0" baseline="0" dirty="0">
              <a:ln>
                <a:noFill/>
              </a:ln>
              <a:solidFill>
                <a:schemeClr val="tx1"/>
              </a:solidFill>
              <a:effectLst/>
            </a:endParaRPr>
          </a:p>
        </p:txBody>
      </p:sp>
      <p:sp>
        <p:nvSpPr>
          <p:cNvPr id="108" name="Rectangle 51"/>
          <p:cNvSpPr>
            <a:spLocks noChangeArrowheads="1"/>
          </p:cNvSpPr>
          <p:nvPr/>
        </p:nvSpPr>
        <p:spPr bwMode="auto">
          <a:xfrm>
            <a:off x="5311775" y="3070148"/>
            <a:ext cx="1144544"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3200" dirty="0">
                <a:solidFill>
                  <a:srgbClr val="000000"/>
                </a:solidFill>
                <a:latin typeface="Calibri" panose="020F0502020204030204" pitchFamily="34" charset="0"/>
              </a:rPr>
              <a:t>36,592</a:t>
            </a:r>
            <a:endParaRPr kumimoji="0" lang="es-MX" altLang="en-US" sz="1800" b="0" i="0" u="none" strike="noStrike" cap="none" normalizeH="0" baseline="0" dirty="0">
              <a:ln>
                <a:noFill/>
              </a:ln>
              <a:solidFill>
                <a:schemeClr val="tx1"/>
              </a:solidFill>
              <a:effectLst/>
            </a:endParaRPr>
          </a:p>
        </p:txBody>
      </p:sp>
      <p:sp>
        <p:nvSpPr>
          <p:cNvPr id="109" name="Rectangle 52"/>
          <p:cNvSpPr>
            <a:spLocks noChangeArrowheads="1"/>
          </p:cNvSpPr>
          <p:nvPr/>
        </p:nvSpPr>
        <p:spPr bwMode="auto">
          <a:xfrm>
            <a:off x="7078664" y="3070148"/>
            <a:ext cx="1352934"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3200" dirty="0">
                <a:solidFill>
                  <a:srgbClr val="000000"/>
                </a:solidFill>
                <a:latin typeface="Calibri" panose="020F0502020204030204" pitchFamily="34" charset="0"/>
              </a:rPr>
              <a:t>595,848</a:t>
            </a:r>
            <a:endParaRPr kumimoji="0" lang="es-MX" altLang="en-US" sz="1800" b="0" i="0" u="none" strike="noStrike" cap="none" normalizeH="0" baseline="0" dirty="0">
              <a:ln>
                <a:noFill/>
              </a:ln>
              <a:solidFill>
                <a:schemeClr val="tx1"/>
              </a:solidFill>
              <a:effectLst/>
            </a:endParaRPr>
          </a:p>
        </p:txBody>
      </p:sp>
      <p:sp>
        <p:nvSpPr>
          <p:cNvPr id="110" name="Rectangle 53"/>
          <p:cNvSpPr>
            <a:spLocks noChangeArrowheads="1"/>
          </p:cNvSpPr>
          <p:nvPr/>
        </p:nvSpPr>
        <p:spPr bwMode="auto">
          <a:xfrm>
            <a:off x="708024" y="3651173"/>
            <a:ext cx="1421864"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n-US" sz="3200" b="0" i="0" u="none" strike="noStrike" cap="none" normalizeH="0" baseline="0" dirty="0">
                <a:ln>
                  <a:noFill/>
                </a:ln>
                <a:solidFill>
                  <a:srgbClr val="000000"/>
                </a:solidFill>
                <a:effectLst/>
                <a:latin typeface="Calibri" panose="020F0502020204030204" pitchFamily="34" charset="0"/>
              </a:rPr>
              <a:t>Superior</a:t>
            </a:r>
            <a:endParaRPr kumimoji="0" lang="es-MX" altLang="en-US" sz="1800" b="0" i="0" u="none" strike="noStrike" cap="none" normalizeH="0" baseline="0" dirty="0">
              <a:ln>
                <a:noFill/>
              </a:ln>
              <a:solidFill>
                <a:schemeClr val="tx1"/>
              </a:solidFill>
              <a:effectLst/>
            </a:endParaRPr>
          </a:p>
        </p:txBody>
      </p:sp>
      <p:sp>
        <p:nvSpPr>
          <p:cNvPr id="112" name="Rectangle 55"/>
          <p:cNvSpPr>
            <a:spLocks noChangeArrowheads="1"/>
          </p:cNvSpPr>
          <p:nvPr/>
        </p:nvSpPr>
        <p:spPr bwMode="auto">
          <a:xfrm>
            <a:off x="3853112" y="3651173"/>
            <a:ext cx="625171"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n-US" sz="3200" b="0" i="0" u="none" strike="noStrike" cap="none" normalizeH="0" baseline="0" dirty="0">
                <a:ln>
                  <a:noFill/>
                </a:ln>
                <a:solidFill>
                  <a:srgbClr val="000000"/>
                </a:solidFill>
                <a:effectLst/>
                <a:latin typeface="Calibri" panose="020F0502020204030204" pitchFamily="34" charset="0"/>
              </a:rPr>
              <a:t>167</a:t>
            </a:r>
            <a:endParaRPr kumimoji="0" lang="es-MX" altLang="en-US" sz="1800" b="0" i="0" u="none" strike="noStrike" cap="none" normalizeH="0" baseline="0" dirty="0">
              <a:ln>
                <a:noFill/>
              </a:ln>
              <a:solidFill>
                <a:schemeClr val="tx1"/>
              </a:solidFill>
              <a:effectLst/>
            </a:endParaRPr>
          </a:p>
        </p:txBody>
      </p:sp>
      <p:sp>
        <p:nvSpPr>
          <p:cNvPr id="113" name="Rectangle 56"/>
          <p:cNvSpPr>
            <a:spLocks noChangeArrowheads="1"/>
          </p:cNvSpPr>
          <p:nvPr/>
        </p:nvSpPr>
        <p:spPr bwMode="auto">
          <a:xfrm>
            <a:off x="5308766" y="3651173"/>
            <a:ext cx="1144544"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s-MX" altLang="en-US" sz="3200" dirty="0">
                <a:solidFill>
                  <a:srgbClr val="000000"/>
                </a:solidFill>
                <a:latin typeface="Calibri" panose="020F0502020204030204" pitchFamily="34" charset="0"/>
              </a:rPr>
              <a:t>15,053</a:t>
            </a:r>
            <a:endParaRPr kumimoji="0" lang="es-MX" altLang="en-US" sz="1800" b="0" i="0" u="none" strike="noStrike" cap="none" normalizeH="0" baseline="0" dirty="0">
              <a:ln>
                <a:noFill/>
              </a:ln>
              <a:solidFill>
                <a:schemeClr val="tx1"/>
              </a:solidFill>
              <a:effectLst/>
            </a:endParaRPr>
          </a:p>
        </p:txBody>
      </p:sp>
      <p:sp>
        <p:nvSpPr>
          <p:cNvPr id="114" name="Rectangle 57"/>
          <p:cNvSpPr>
            <a:spLocks noChangeArrowheads="1"/>
          </p:cNvSpPr>
          <p:nvPr/>
        </p:nvSpPr>
        <p:spPr bwMode="auto">
          <a:xfrm>
            <a:off x="7094372" y="3651173"/>
            <a:ext cx="1352934"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s-MX" altLang="en-US" sz="3200" dirty="0">
                <a:solidFill>
                  <a:srgbClr val="000000"/>
                </a:solidFill>
                <a:latin typeface="Calibri" panose="020F0502020204030204" pitchFamily="34" charset="0"/>
              </a:rPr>
              <a:t>148</a:t>
            </a:r>
            <a:r>
              <a:rPr kumimoji="0" lang="es-MX" altLang="en-US" sz="3200" b="0" i="0" u="none" strike="noStrike" cap="none" normalizeH="0" baseline="0" dirty="0">
                <a:ln>
                  <a:noFill/>
                </a:ln>
                <a:solidFill>
                  <a:srgbClr val="000000"/>
                </a:solidFill>
                <a:effectLst/>
                <a:latin typeface="Calibri" panose="020F0502020204030204" pitchFamily="34" charset="0"/>
              </a:rPr>
              <a:t>,373</a:t>
            </a:r>
            <a:endParaRPr kumimoji="0" lang="es-MX" altLang="en-US" sz="1800" b="0" i="0" u="none" strike="noStrike" cap="none" normalizeH="0" baseline="0" dirty="0">
              <a:ln>
                <a:noFill/>
              </a:ln>
              <a:solidFill>
                <a:schemeClr val="tx1"/>
              </a:solidFill>
              <a:effectLst/>
            </a:endParaRPr>
          </a:p>
        </p:txBody>
      </p:sp>
      <p:sp>
        <p:nvSpPr>
          <p:cNvPr id="120" name="Rectangle 63"/>
          <p:cNvSpPr>
            <a:spLocks noChangeArrowheads="1"/>
          </p:cNvSpPr>
          <p:nvPr/>
        </p:nvSpPr>
        <p:spPr bwMode="auto">
          <a:xfrm>
            <a:off x="708024" y="4233613"/>
            <a:ext cx="1168781"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n-US" sz="3200" b="0" i="0" u="none" strike="noStrike" cap="none" normalizeH="0" baseline="0" dirty="0">
                <a:ln>
                  <a:noFill/>
                </a:ln>
                <a:solidFill>
                  <a:srgbClr val="000000"/>
                </a:solidFill>
                <a:effectLst/>
                <a:latin typeface="Calibri" panose="020F0502020204030204" pitchFamily="34" charset="0"/>
              </a:rPr>
              <a:t>Totales</a:t>
            </a:r>
            <a:endParaRPr kumimoji="0" lang="es-MX" altLang="en-US" sz="1800" b="0" i="0" u="none" strike="noStrike" cap="none" normalizeH="0" baseline="0" dirty="0">
              <a:ln>
                <a:noFill/>
              </a:ln>
              <a:solidFill>
                <a:schemeClr val="tx1"/>
              </a:solidFill>
              <a:effectLst/>
            </a:endParaRPr>
          </a:p>
        </p:txBody>
      </p:sp>
      <p:sp>
        <p:nvSpPr>
          <p:cNvPr id="121" name="Rectangle 64"/>
          <p:cNvSpPr>
            <a:spLocks noChangeArrowheads="1"/>
          </p:cNvSpPr>
          <p:nvPr/>
        </p:nvSpPr>
        <p:spPr bwMode="auto">
          <a:xfrm>
            <a:off x="3543300" y="4233613"/>
            <a:ext cx="936154"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3200" dirty="0">
                <a:solidFill>
                  <a:srgbClr val="000000"/>
                </a:solidFill>
                <a:latin typeface="Calibri" panose="020F0502020204030204" pitchFamily="34" charset="0"/>
              </a:rPr>
              <a:t>8,539</a:t>
            </a:r>
            <a:endParaRPr kumimoji="0" lang="es-MX" altLang="en-US" sz="1800" b="0" i="0" u="none" strike="noStrike" cap="none" normalizeH="0" baseline="0" dirty="0">
              <a:ln>
                <a:noFill/>
              </a:ln>
              <a:solidFill>
                <a:schemeClr val="tx1"/>
              </a:solidFill>
              <a:effectLst/>
            </a:endParaRPr>
          </a:p>
        </p:txBody>
      </p:sp>
      <p:sp>
        <p:nvSpPr>
          <p:cNvPr id="122" name="Rectangle 65"/>
          <p:cNvSpPr>
            <a:spLocks noChangeArrowheads="1"/>
          </p:cNvSpPr>
          <p:nvPr/>
        </p:nvSpPr>
        <p:spPr bwMode="auto">
          <a:xfrm>
            <a:off x="5105400" y="4233613"/>
            <a:ext cx="1352934"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3200" dirty="0">
                <a:solidFill>
                  <a:srgbClr val="000000"/>
                </a:solidFill>
                <a:latin typeface="Calibri" panose="020F0502020204030204" pitchFamily="34" charset="0"/>
              </a:rPr>
              <a:t>106,976</a:t>
            </a:r>
            <a:endParaRPr kumimoji="0" lang="es-MX" altLang="en-US" sz="1800" b="0" i="0" u="none" strike="noStrike" cap="none" normalizeH="0" baseline="0" dirty="0">
              <a:ln>
                <a:noFill/>
              </a:ln>
              <a:solidFill>
                <a:schemeClr val="tx1"/>
              </a:solidFill>
              <a:effectLst/>
            </a:endParaRPr>
          </a:p>
        </p:txBody>
      </p:sp>
      <p:sp>
        <p:nvSpPr>
          <p:cNvPr id="123" name="Rectangle 66"/>
          <p:cNvSpPr>
            <a:spLocks noChangeArrowheads="1"/>
          </p:cNvSpPr>
          <p:nvPr/>
        </p:nvSpPr>
        <p:spPr bwMode="auto">
          <a:xfrm>
            <a:off x="6770688" y="4233613"/>
            <a:ext cx="1663917" cy="492443"/>
          </a:xfrm>
          <a:prstGeom prst="rect">
            <a:avLst/>
          </a:prstGeom>
          <a:noFill/>
          <a:ln>
            <a:noFill/>
          </a:ln>
          <a:effectLst>
            <a:outerShdw blurRad="50800" dist="38100" dir="2700000" algn="tl" rotWithShape="0">
              <a:prstClr val="black">
                <a:alpha val="40000"/>
              </a:prst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3200" dirty="0">
                <a:solidFill>
                  <a:srgbClr val="000000"/>
                </a:solidFill>
                <a:latin typeface="Calibri" panose="020F0502020204030204" pitchFamily="34" charset="0"/>
              </a:rPr>
              <a:t>1,934,810</a:t>
            </a:r>
            <a:endParaRPr kumimoji="0" lang="es-MX" altLang="en-US" sz="1800" b="0" i="0" u="none" strike="noStrike" cap="none" normalizeH="0" baseline="0" dirty="0">
              <a:ln>
                <a:noFill/>
              </a:ln>
              <a:solidFill>
                <a:schemeClr val="tx1"/>
              </a:solidFill>
              <a:effectLst/>
            </a:endParaRPr>
          </a:p>
        </p:txBody>
      </p:sp>
      <p:sp>
        <p:nvSpPr>
          <p:cNvPr id="3" name="Oval 2"/>
          <p:cNvSpPr/>
          <p:nvPr/>
        </p:nvSpPr>
        <p:spPr>
          <a:xfrm>
            <a:off x="6552363" y="4094001"/>
            <a:ext cx="2087054" cy="780792"/>
          </a:xfrm>
          <a:prstGeom prst="ellipse">
            <a:avLst/>
          </a:prstGeom>
          <a:noFill/>
          <a:ln w="76200">
            <a:solidFill>
              <a:srgbClr val="458F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extLst>
      <p:ext uri="{BB962C8B-B14F-4D97-AF65-F5344CB8AC3E}">
        <p14:creationId xmlns:p14="http://schemas.microsoft.com/office/powerpoint/2010/main" val="2033468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0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8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0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8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09"/>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8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10"/>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1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87"/>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13"/>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88"/>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14"/>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93"/>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94"/>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20"/>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21"/>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95"/>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22"/>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96"/>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23"/>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93" grpId="0" animBg="1"/>
      <p:bldP spid="94" grpId="0" animBg="1"/>
      <p:bldP spid="95" grpId="0" animBg="1"/>
      <p:bldP spid="96" grpId="0" animBg="1"/>
      <p:bldP spid="98" grpId="0"/>
      <p:bldP spid="99" grpId="0"/>
      <p:bldP spid="100" grpId="0"/>
      <p:bldP spid="101" grpId="0"/>
      <p:bldP spid="102" grpId="0"/>
      <p:bldP spid="103" grpId="0"/>
      <p:bldP spid="104" grpId="0"/>
      <p:bldP spid="105" grpId="0"/>
      <p:bldP spid="106" grpId="0"/>
      <p:bldP spid="107" grpId="0"/>
      <p:bldP spid="108" grpId="0"/>
      <p:bldP spid="109" grpId="0"/>
      <p:bldP spid="110" grpId="0"/>
      <p:bldP spid="112" grpId="0"/>
      <p:bldP spid="113" grpId="0"/>
      <p:bldP spid="114" grpId="0"/>
      <p:bldP spid="120" grpId="0"/>
      <p:bldP spid="121" grpId="0"/>
      <p:bldP spid="122" grpId="0"/>
      <p:bldP spid="123" grpId="0"/>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a:t>Educación Adventista</a:t>
            </a:r>
          </a:p>
        </p:txBody>
      </p:sp>
      <p:sp>
        <p:nvSpPr>
          <p:cNvPr id="4" name="Rectangle 3"/>
          <p:cNvSpPr/>
          <p:nvPr/>
        </p:nvSpPr>
        <p:spPr>
          <a:xfrm>
            <a:off x="1248344" y="1755600"/>
            <a:ext cx="6647333" cy="2862322"/>
          </a:xfrm>
          <a:prstGeom prst="rect">
            <a:avLst/>
          </a:prstGeom>
          <a:noFill/>
        </p:spPr>
        <p:txBody>
          <a:bodyPr wrap="none" lIns="91440" tIns="45720" rIns="91440" bIns="45720">
            <a:spAutoFit/>
          </a:bodyPr>
          <a:lstStyle/>
          <a:p>
            <a:pPr algn="ctr"/>
            <a:r>
              <a:rPr lang="es-MX" sz="6000" b="1" dirty="0">
                <a:ln w="0"/>
                <a:solidFill>
                  <a:schemeClr val="bg2">
                    <a:lumMod val="50000"/>
                  </a:schemeClr>
                </a:solidFill>
                <a:effectLst>
                  <a:outerShdw blurRad="38100" dist="25400" dir="5400000" algn="ctr" rotWithShape="0">
                    <a:srgbClr val="6E747A">
                      <a:alpha val="43000"/>
                    </a:srgbClr>
                  </a:outerShdw>
                </a:effectLst>
              </a:rPr>
              <a:t>Evento Evangelístico</a:t>
            </a:r>
          </a:p>
          <a:p>
            <a:pPr algn="ctr"/>
            <a:r>
              <a:rPr lang="es-MX" sz="6000" dirty="0">
                <a:ln w="0"/>
                <a:solidFill>
                  <a:srgbClr val="458F91"/>
                </a:solidFill>
                <a:effectLst>
                  <a:outerShdw blurRad="38100" dist="25400" dir="5400000" algn="ctr" rotWithShape="0">
                    <a:srgbClr val="6E747A">
                      <a:alpha val="43000"/>
                    </a:srgbClr>
                  </a:outerShdw>
                </a:effectLst>
              </a:rPr>
              <a:t>m</a:t>
            </a:r>
            <a:r>
              <a:rPr lang="es-MX" sz="6000" b="0" cap="none" spc="0" dirty="0">
                <a:ln w="0"/>
                <a:solidFill>
                  <a:srgbClr val="458F91"/>
                </a:solidFill>
                <a:effectLst>
                  <a:outerShdw blurRad="38100" dist="25400" dir="5400000" algn="ctr" rotWithShape="0">
                    <a:srgbClr val="6E747A">
                      <a:alpha val="43000"/>
                    </a:srgbClr>
                  </a:outerShdw>
                </a:effectLst>
              </a:rPr>
              <a:t>ás </a:t>
            </a:r>
            <a:r>
              <a:rPr lang="es-MX" sz="6000" b="0" cap="none" spc="0" dirty="0">
                <a:ln w="0"/>
                <a:solidFill>
                  <a:srgbClr val="FF0000"/>
                </a:solidFill>
                <a:effectLst>
                  <a:outerShdw blurRad="38100" dist="25400" dir="5400000" algn="ctr" rotWithShape="0">
                    <a:srgbClr val="6E747A">
                      <a:alpha val="43000"/>
                    </a:srgbClr>
                  </a:outerShdw>
                </a:effectLst>
              </a:rPr>
              <a:t>PROLONGADO</a:t>
            </a:r>
            <a:br>
              <a:rPr lang="es-MX" sz="6000" b="0" cap="none" spc="0" dirty="0">
                <a:ln w="0"/>
                <a:solidFill>
                  <a:srgbClr val="FF0000"/>
                </a:solidFill>
                <a:effectLst>
                  <a:outerShdw blurRad="38100" dist="25400" dir="5400000" algn="ctr" rotWithShape="0">
                    <a:srgbClr val="6E747A">
                      <a:alpha val="43000"/>
                    </a:srgbClr>
                  </a:outerShdw>
                </a:effectLst>
              </a:rPr>
            </a:br>
            <a:r>
              <a:rPr lang="es-MX" sz="6000" b="0" cap="none" spc="0" dirty="0">
                <a:ln w="0"/>
                <a:solidFill>
                  <a:srgbClr val="FF0000"/>
                </a:solidFill>
                <a:effectLst>
                  <a:outerShdw blurRad="38100" dist="25400" dir="5400000" algn="ctr" rotWithShape="0">
                    <a:srgbClr val="6E747A">
                      <a:alpha val="43000"/>
                    </a:srgbClr>
                  </a:outerShdw>
                </a:effectLst>
              </a:rPr>
              <a:t> </a:t>
            </a:r>
            <a:r>
              <a:rPr lang="es-MX" sz="6000" dirty="0">
                <a:ln w="0"/>
                <a:solidFill>
                  <a:srgbClr val="458F91"/>
                </a:solidFill>
                <a:effectLst>
                  <a:outerShdw blurRad="38100" dist="25400" dir="5400000" algn="ctr" rotWithShape="0">
                    <a:srgbClr val="6E747A">
                      <a:alpha val="43000"/>
                    </a:srgbClr>
                  </a:outerShdw>
                </a:effectLst>
              </a:rPr>
              <a:t>y más </a:t>
            </a:r>
            <a:r>
              <a:rPr lang="es-MX" sz="6000" b="0" cap="none" spc="0" dirty="0">
                <a:ln w="0"/>
                <a:solidFill>
                  <a:srgbClr val="FF0000"/>
                </a:solidFill>
                <a:effectLst>
                  <a:outerShdw blurRad="38100" dist="25400" dir="5400000" algn="ctr" rotWithShape="0">
                    <a:srgbClr val="6E747A">
                      <a:alpha val="43000"/>
                    </a:srgbClr>
                  </a:outerShdw>
                </a:effectLst>
              </a:rPr>
              <a:t>EXTENSO</a:t>
            </a:r>
          </a:p>
        </p:txBody>
      </p:sp>
      <p:sp>
        <p:nvSpPr>
          <p:cNvPr id="3" name="TextBox 2"/>
          <p:cNvSpPr txBox="1"/>
          <p:nvPr/>
        </p:nvSpPr>
        <p:spPr>
          <a:xfrm>
            <a:off x="1022684" y="4668252"/>
            <a:ext cx="7098632" cy="1569660"/>
          </a:xfrm>
          <a:prstGeom prst="rect">
            <a:avLst/>
          </a:prstGeom>
          <a:noFill/>
        </p:spPr>
        <p:txBody>
          <a:bodyPr wrap="square" rtlCol="0">
            <a:spAutoFit/>
          </a:bodyPr>
          <a:lstStyle/>
          <a:p>
            <a:pPr algn="ctr"/>
            <a:r>
              <a:rPr lang="es-MX" sz="9600" dirty="0"/>
              <a:t>¿Exitoso?</a:t>
            </a:r>
            <a:endParaRPr lang="en-US" sz="9600" dirty="0"/>
          </a:p>
        </p:txBody>
      </p:sp>
    </p:spTree>
    <p:extLst>
      <p:ext uri="{BB962C8B-B14F-4D97-AF65-F5344CB8AC3E}">
        <p14:creationId xmlns:p14="http://schemas.microsoft.com/office/powerpoint/2010/main" val="2485527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520546" cy="990600"/>
          </a:xfrm>
        </p:spPr>
        <p:txBody>
          <a:bodyPr>
            <a:normAutofit/>
          </a:bodyPr>
          <a:lstStyle/>
          <a:p>
            <a:r>
              <a:rPr lang="es-MX" sz="4800" spc="-120" dirty="0"/>
              <a:t>Bautismos en Educación Adventista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58195778"/>
              </p:ext>
            </p:extLst>
          </p:nvPr>
        </p:nvGraphicFramePr>
        <p:xfrm>
          <a:off x="1197033" y="1678487"/>
          <a:ext cx="3834390" cy="469392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812174">
                  <a:extLst>
                    <a:ext uri="{9D8B030D-6E8A-4147-A177-3AD203B41FA5}">
                      <a16:colId xmlns:a16="http://schemas.microsoft.com/office/drawing/2014/main" val="20000"/>
                    </a:ext>
                  </a:extLst>
                </a:gridCol>
                <a:gridCol w="2022216">
                  <a:extLst>
                    <a:ext uri="{9D8B030D-6E8A-4147-A177-3AD203B41FA5}">
                      <a16:colId xmlns:a16="http://schemas.microsoft.com/office/drawing/2014/main" val="20001"/>
                    </a:ext>
                  </a:extLst>
                </a:gridCol>
              </a:tblGrid>
              <a:tr h="403072">
                <a:tc>
                  <a:txBody>
                    <a:bodyPr/>
                    <a:lstStyle/>
                    <a:p>
                      <a:pPr algn="ctr"/>
                      <a:r>
                        <a:rPr lang="es-MX" sz="2800" noProof="0" dirty="0"/>
                        <a:t>Año</a:t>
                      </a:r>
                    </a:p>
                  </a:txBody>
                  <a:tcPr marT="0" marB="0"/>
                </a:tc>
                <a:tc>
                  <a:txBody>
                    <a:bodyPr/>
                    <a:lstStyle/>
                    <a:p>
                      <a:pPr algn="ctr"/>
                      <a:r>
                        <a:rPr lang="es-MX" sz="2800" noProof="0" dirty="0"/>
                        <a:t>Bautizados</a:t>
                      </a:r>
                    </a:p>
                  </a:txBody>
                  <a:tcPr marT="0" marB="0"/>
                </a:tc>
                <a:extLst>
                  <a:ext uri="{0D108BD9-81ED-4DB2-BD59-A6C34878D82A}">
                    <a16:rowId xmlns:a16="http://schemas.microsoft.com/office/drawing/2014/main" val="10000"/>
                  </a:ext>
                </a:extLst>
              </a:tr>
              <a:tr h="370840">
                <a:tc>
                  <a:txBody>
                    <a:bodyPr/>
                    <a:lstStyle/>
                    <a:p>
                      <a:pPr algn="ctr"/>
                      <a:r>
                        <a:rPr lang="en-US" sz="2800" noProof="0" dirty="0"/>
                        <a:t>2007</a:t>
                      </a:r>
                    </a:p>
                  </a:txBody>
                  <a:tcPr marT="0" marB="0"/>
                </a:tc>
                <a:tc>
                  <a:txBody>
                    <a:bodyPr/>
                    <a:lstStyle/>
                    <a:p>
                      <a:pPr algn="ctr"/>
                      <a:r>
                        <a:rPr lang="en-US" sz="2800" noProof="0" dirty="0"/>
                        <a:t>33,766</a:t>
                      </a:r>
                    </a:p>
                  </a:txBody>
                  <a:tcPr marT="0" marB="0"/>
                </a:tc>
                <a:extLst>
                  <a:ext uri="{0D108BD9-81ED-4DB2-BD59-A6C34878D82A}">
                    <a16:rowId xmlns:a16="http://schemas.microsoft.com/office/drawing/2014/main" val="10001"/>
                  </a:ext>
                </a:extLst>
              </a:tr>
              <a:tr h="370840">
                <a:tc>
                  <a:txBody>
                    <a:bodyPr/>
                    <a:lstStyle/>
                    <a:p>
                      <a:pPr algn="ctr"/>
                      <a:r>
                        <a:rPr lang="en-US" sz="2800" noProof="0" dirty="0"/>
                        <a:t>2008</a:t>
                      </a:r>
                    </a:p>
                  </a:txBody>
                  <a:tcPr marT="0" marB="0"/>
                </a:tc>
                <a:tc>
                  <a:txBody>
                    <a:bodyPr/>
                    <a:lstStyle/>
                    <a:p>
                      <a:pPr algn="ctr"/>
                      <a:r>
                        <a:rPr lang="en-US" sz="2800" noProof="0" dirty="0"/>
                        <a:t>33,138</a:t>
                      </a:r>
                    </a:p>
                  </a:txBody>
                  <a:tcPr marT="0" marB="0"/>
                </a:tc>
                <a:extLst>
                  <a:ext uri="{0D108BD9-81ED-4DB2-BD59-A6C34878D82A}">
                    <a16:rowId xmlns:a16="http://schemas.microsoft.com/office/drawing/2014/main" val="10002"/>
                  </a:ext>
                </a:extLst>
              </a:tr>
              <a:tr h="370840">
                <a:tc>
                  <a:txBody>
                    <a:bodyPr/>
                    <a:lstStyle/>
                    <a:p>
                      <a:pPr algn="ctr"/>
                      <a:r>
                        <a:rPr lang="en-US" sz="2800" noProof="0" dirty="0"/>
                        <a:t>2009</a:t>
                      </a:r>
                    </a:p>
                  </a:txBody>
                  <a:tcPr marT="0" marB="0"/>
                </a:tc>
                <a:tc>
                  <a:txBody>
                    <a:bodyPr/>
                    <a:lstStyle/>
                    <a:p>
                      <a:pPr algn="ctr"/>
                      <a:r>
                        <a:rPr lang="en-US" sz="2800" noProof="0" dirty="0"/>
                        <a:t>40,415</a:t>
                      </a:r>
                    </a:p>
                  </a:txBody>
                  <a:tcPr marT="0" marB="0"/>
                </a:tc>
                <a:extLst>
                  <a:ext uri="{0D108BD9-81ED-4DB2-BD59-A6C34878D82A}">
                    <a16:rowId xmlns:a16="http://schemas.microsoft.com/office/drawing/2014/main" val="10003"/>
                  </a:ext>
                </a:extLst>
              </a:tr>
              <a:tr h="370840">
                <a:tc>
                  <a:txBody>
                    <a:bodyPr/>
                    <a:lstStyle/>
                    <a:p>
                      <a:pPr algn="ctr"/>
                      <a:r>
                        <a:rPr lang="en-US" sz="2800" noProof="0" dirty="0"/>
                        <a:t>2010</a:t>
                      </a:r>
                    </a:p>
                  </a:txBody>
                  <a:tcPr marT="0" marB="0"/>
                </a:tc>
                <a:tc>
                  <a:txBody>
                    <a:bodyPr/>
                    <a:lstStyle/>
                    <a:p>
                      <a:pPr algn="ctr"/>
                      <a:r>
                        <a:rPr lang="en-US" sz="2800" noProof="0" dirty="0"/>
                        <a:t>49,176</a:t>
                      </a:r>
                    </a:p>
                  </a:txBody>
                  <a:tcPr marT="0" marB="0"/>
                </a:tc>
                <a:extLst>
                  <a:ext uri="{0D108BD9-81ED-4DB2-BD59-A6C34878D82A}">
                    <a16:rowId xmlns:a16="http://schemas.microsoft.com/office/drawing/2014/main" val="10004"/>
                  </a:ext>
                </a:extLst>
              </a:tr>
              <a:tr h="370840">
                <a:tc>
                  <a:txBody>
                    <a:bodyPr/>
                    <a:lstStyle/>
                    <a:p>
                      <a:pPr algn="ctr"/>
                      <a:r>
                        <a:rPr lang="en-US" sz="2800" noProof="0" dirty="0"/>
                        <a:t>2011</a:t>
                      </a:r>
                    </a:p>
                  </a:txBody>
                  <a:tcPr marT="0" marB="0"/>
                </a:tc>
                <a:tc>
                  <a:txBody>
                    <a:bodyPr/>
                    <a:lstStyle/>
                    <a:p>
                      <a:pPr algn="ctr"/>
                      <a:r>
                        <a:rPr lang="en-US" sz="2800" noProof="0" dirty="0"/>
                        <a:t>50,752</a:t>
                      </a:r>
                    </a:p>
                  </a:txBody>
                  <a:tcPr marT="0" marB="0"/>
                </a:tc>
                <a:extLst>
                  <a:ext uri="{0D108BD9-81ED-4DB2-BD59-A6C34878D82A}">
                    <a16:rowId xmlns:a16="http://schemas.microsoft.com/office/drawing/2014/main" val="10005"/>
                  </a:ext>
                </a:extLst>
              </a:tr>
              <a:tr h="370840">
                <a:tc>
                  <a:txBody>
                    <a:bodyPr/>
                    <a:lstStyle/>
                    <a:p>
                      <a:pPr algn="ctr"/>
                      <a:r>
                        <a:rPr lang="en-US" sz="2800" noProof="0" dirty="0"/>
                        <a:t>2012</a:t>
                      </a:r>
                    </a:p>
                  </a:txBody>
                  <a:tcPr marT="0" marB="0"/>
                </a:tc>
                <a:tc>
                  <a:txBody>
                    <a:bodyPr/>
                    <a:lstStyle/>
                    <a:p>
                      <a:pPr algn="ctr"/>
                      <a:r>
                        <a:rPr lang="en-US" sz="2800" noProof="0" dirty="0"/>
                        <a:t>49,774</a:t>
                      </a:r>
                    </a:p>
                  </a:txBody>
                  <a:tcPr marT="0" marB="0"/>
                </a:tc>
                <a:extLst>
                  <a:ext uri="{0D108BD9-81ED-4DB2-BD59-A6C34878D82A}">
                    <a16:rowId xmlns:a16="http://schemas.microsoft.com/office/drawing/2014/main" val="10006"/>
                  </a:ext>
                </a:extLst>
              </a:tr>
              <a:tr h="370840">
                <a:tc>
                  <a:txBody>
                    <a:bodyPr/>
                    <a:lstStyle/>
                    <a:p>
                      <a:pPr algn="ctr"/>
                      <a:r>
                        <a:rPr lang="en-US" sz="2800" noProof="0" dirty="0"/>
                        <a:t>2013</a:t>
                      </a:r>
                    </a:p>
                  </a:txBody>
                  <a:tcPr marT="0" marB="0"/>
                </a:tc>
                <a:tc>
                  <a:txBody>
                    <a:bodyPr/>
                    <a:lstStyle/>
                    <a:p>
                      <a:pPr algn="ctr"/>
                      <a:r>
                        <a:rPr lang="en-US" sz="2800" noProof="0" dirty="0"/>
                        <a:t>48,604</a:t>
                      </a:r>
                    </a:p>
                  </a:txBody>
                  <a:tcPr marT="0" marB="0"/>
                </a:tc>
                <a:extLst>
                  <a:ext uri="{0D108BD9-81ED-4DB2-BD59-A6C34878D82A}">
                    <a16:rowId xmlns:a16="http://schemas.microsoft.com/office/drawing/2014/main" val="10007"/>
                  </a:ext>
                </a:extLst>
              </a:tr>
              <a:tr h="370840">
                <a:tc>
                  <a:txBody>
                    <a:bodyPr/>
                    <a:lstStyle/>
                    <a:p>
                      <a:pPr algn="ctr"/>
                      <a:r>
                        <a:rPr lang="en-US" sz="2800" noProof="0" dirty="0"/>
                        <a:t>2014</a:t>
                      </a:r>
                    </a:p>
                  </a:txBody>
                  <a:tcPr marT="0" marB="0"/>
                </a:tc>
                <a:tc>
                  <a:txBody>
                    <a:bodyPr/>
                    <a:lstStyle/>
                    <a:p>
                      <a:pPr algn="ctr"/>
                      <a:r>
                        <a:rPr lang="en-US" sz="2800" noProof="0" dirty="0"/>
                        <a:t>47,435</a:t>
                      </a:r>
                    </a:p>
                  </a:txBody>
                  <a:tcPr marT="0" marB="0"/>
                </a:tc>
                <a:extLst>
                  <a:ext uri="{0D108BD9-81ED-4DB2-BD59-A6C34878D82A}">
                    <a16:rowId xmlns:a16="http://schemas.microsoft.com/office/drawing/2014/main" val="10008"/>
                  </a:ext>
                </a:extLst>
              </a:tr>
              <a:tr h="370840">
                <a:tc>
                  <a:txBody>
                    <a:bodyPr/>
                    <a:lstStyle/>
                    <a:p>
                      <a:pPr algn="ctr"/>
                      <a:r>
                        <a:rPr lang="en-US" sz="2800" noProof="0" dirty="0"/>
                        <a:t>2015</a:t>
                      </a:r>
                    </a:p>
                  </a:txBody>
                  <a:tcPr marT="0" marB="0"/>
                </a:tc>
                <a:tc>
                  <a:txBody>
                    <a:bodyPr/>
                    <a:lstStyle/>
                    <a:p>
                      <a:pPr algn="ctr"/>
                      <a:r>
                        <a:rPr lang="en-US" sz="2800" noProof="0" dirty="0"/>
                        <a:t>43,475</a:t>
                      </a:r>
                    </a:p>
                  </a:txBody>
                  <a:tcPr marT="0" marB="0"/>
                </a:tc>
                <a:extLst>
                  <a:ext uri="{0D108BD9-81ED-4DB2-BD59-A6C34878D82A}">
                    <a16:rowId xmlns:a16="http://schemas.microsoft.com/office/drawing/2014/main" val="10009"/>
                  </a:ext>
                </a:extLst>
              </a:tr>
              <a:tr h="370840">
                <a:tc>
                  <a:txBody>
                    <a:bodyPr/>
                    <a:lstStyle/>
                    <a:p>
                      <a:pPr algn="ctr"/>
                      <a:r>
                        <a:rPr lang="en-US" sz="2800" noProof="0" dirty="0"/>
                        <a:t>2016</a:t>
                      </a:r>
                    </a:p>
                  </a:txBody>
                  <a:tcPr marT="0" marB="0"/>
                </a:tc>
                <a:tc>
                  <a:txBody>
                    <a:bodyPr/>
                    <a:lstStyle/>
                    <a:p>
                      <a:pPr algn="ctr"/>
                      <a:r>
                        <a:rPr lang="en-US" sz="2800" noProof="0" dirty="0"/>
                        <a:t>49,308</a:t>
                      </a:r>
                    </a:p>
                  </a:txBody>
                  <a:tcPr marT="0" marB="0"/>
                </a:tc>
                <a:extLst>
                  <a:ext uri="{0D108BD9-81ED-4DB2-BD59-A6C34878D82A}">
                    <a16:rowId xmlns:a16="http://schemas.microsoft.com/office/drawing/2014/main" val="10010"/>
                  </a:ext>
                </a:extLst>
              </a:tr>
            </a:tbl>
          </a:graphicData>
        </a:graphic>
      </p:graphicFrame>
      <p:sp>
        <p:nvSpPr>
          <p:cNvPr id="5" name="Rectangle 4"/>
          <p:cNvSpPr/>
          <p:nvPr/>
        </p:nvSpPr>
        <p:spPr>
          <a:xfrm>
            <a:off x="5357371" y="1741918"/>
            <a:ext cx="3498073" cy="1938992"/>
          </a:xfrm>
          <a:prstGeom prst="rect">
            <a:avLst/>
          </a:prstGeom>
          <a:noFill/>
        </p:spPr>
        <p:txBody>
          <a:bodyPr wrap="none" lIns="91440" tIns="45720" rIns="91440" bIns="45720">
            <a:spAutoFit/>
          </a:bodyPr>
          <a:lstStyle/>
          <a:p>
            <a:pPr algn="ctr"/>
            <a:r>
              <a:rPr lang="en-US" sz="6000" b="1" dirty="0">
                <a:ln w="12700">
                  <a:solidFill>
                    <a:schemeClr val="tx2">
                      <a:lumMod val="75000"/>
                    </a:schemeClr>
                  </a:solidFill>
                  <a:prstDash val="solid"/>
                </a:ln>
                <a:solidFill>
                  <a:schemeClr val="accent6">
                    <a:lumMod val="60000"/>
                    <a:lumOff val="40000"/>
                  </a:schemeClr>
                </a:solidFill>
                <a:effectLst>
                  <a:outerShdw blurRad="50800" dist="38100" dir="2700000" algn="tl" rotWithShape="0">
                    <a:prstClr val="black">
                      <a:alpha val="40000"/>
                    </a:prstClr>
                  </a:outerShdw>
                </a:effectLst>
              </a:rPr>
              <a:t>445,843</a:t>
            </a:r>
          </a:p>
          <a:p>
            <a:pPr algn="ctr"/>
            <a:r>
              <a:rPr lang="es-MX" sz="6000" b="1" dirty="0">
                <a:ln w="12700">
                  <a:solidFill>
                    <a:schemeClr val="tx2">
                      <a:lumMod val="75000"/>
                    </a:schemeClr>
                  </a:solidFill>
                  <a:prstDash val="solid"/>
                </a:ln>
                <a:solidFill>
                  <a:schemeClr val="accent6">
                    <a:lumMod val="60000"/>
                    <a:lumOff val="40000"/>
                  </a:schemeClr>
                </a:solidFill>
                <a:effectLst>
                  <a:outerShdw blurRad="50800" dist="38100" dir="2700000" algn="tl" rotWithShape="0">
                    <a:prstClr val="black">
                      <a:alpha val="40000"/>
                    </a:prstClr>
                  </a:outerShdw>
                </a:effectLst>
              </a:rPr>
              <a:t>bautismos</a:t>
            </a:r>
            <a:endParaRPr lang="es-MX" sz="6000" b="1" cap="none" spc="0" dirty="0">
              <a:ln w="12700">
                <a:solidFill>
                  <a:schemeClr val="tx2">
                    <a:lumMod val="75000"/>
                  </a:schemeClr>
                </a:solidFill>
                <a:prstDash val="solid"/>
              </a:ln>
              <a:solidFill>
                <a:schemeClr val="accent6">
                  <a:lumMod val="60000"/>
                  <a:lumOff val="40000"/>
                </a:schemeClr>
              </a:solidFill>
              <a:effectLst>
                <a:outerShdw blurRad="50800" dist="38100" dir="2700000" algn="tl" rotWithShape="0">
                  <a:prstClr val="black">
                    <a:alpha val="40000"/>
                  </a:prstClr>
                </a:outerShdw>
              </a:effectLst>
            </a:endParaRPr>
          </a:p>
        </p:txBody>
      </p:sp>
      <p:sp>
        <p:nvSpPr>
          <p:cNvPr id="6" name="Rectangle 5"/>
          <p:cNvSpPr/>
          <p:nvPr/>
        </p:nvSpPr>
        <p:spPr>
          <a:xfrm>
            <a:off x="5554605" y="4109416"/>
            <a:ext cx="3103607" cy="2308324"/>
          </a:xfrm>
          <a:prstGeom prst="rect">
            <a:avLst/>
          </a:prstGeom>
          <a:noFill/>
        </p:spPr>
        <p:txBody>
          <a:bodyPr wrap="none" lIns="91440" tIns="45720" rIns="91440" bIns="45720">
            <a:spAutoFit/>
          </a:bodyPr>
          <a:lstStyle/>
          <a:p>
            <a:pPr algn="ctr"/>
            <a:r>
              <a:rPr lang="es-MX" sz="4800" b="1" cap="none" spc="0" dirty="0">
                <a:ln w="12700">
                  <a:solidFill>
                    <a:schemeClr val="tx2">
                      <a:lumMod val="75000"/>
                    </a:schemeClr>
                  </a:solidFill>
                  <a:prstDash val="solid"/>
                </a:ln>
                <a:solidFill>
                  <a:srgbClr val="458F91"/>
                </a:solidFill>
                <a:effectLst>
                  <a:outerShdw blurRad="50800" dist="38100" dir="2700000" algn="tl" rotWithShape="0">
                    <a:prstClr val="black">
                      <a:alpha val="40000"/>
                    </a:prstClr>
                  </a:outerShdw>
                </a:effectLst>
              </a:rPr>
              <a:t>Un campo</a:t>
            </a:r>
            <a:br>
              <a:rPr lang="es-MX" sz="4800" b="1" cap="none" spc="0" dirty="0">
                <a:ln w="12700">
                  <a:solidFill>
                    <a:schemeClr val="tx2">
                      <a:lumMod val="75000"/>
                    </a:schemeClr>
                  </a:solidFill>
                  <a:prstDash val="solid"/>
                </a:ln>
                <a:solidFill>
                  <a:srgbClr val="458F91"/>
                </a:solidFill>
                <a:effectLst>
                  <a:outerShdw blurRad="50800" dist="38100" dir="2700000" algn="tl" rotWithShape="0">
                    <a:prstClr val="black">
                      <a:alpha val="40000"/>
                    </a:prstClr>
                  </a:outerShdw>
                </a:effectLst>
              </a:rPr>
            </a:br>
            <a:r>
              <a:rPr lang="es-MX" sz="4800" b="1" cap="none" spc="0" dirty="0">
                <a:ln w="12700">
                  <a:solidFill>
                    <a:schemeClr val="tx2">
                      <a:lumMod val="75000"/>
                    </a:schemeClr>
                  </a:solidFill>
                  <a:prstDash val="solid"/>
                </a:ln>
                <a:solidFill>
                  <a:srgbClr val="458F91"/>
                </a:solidFill>
                <a:effectLst>
                  <a:outerShdw blurRad="50800" dist="38100" dir="2700000" algn="tl" rotWithShape="0">
                    <a:prstClr val="black">
                      <a:alpha val="40000"/>
                    </a:prstClr>
                  </a:outerShdw>
                </a:effectLst>
              </a:rPr>
              <a:t>establecido</a:t>
            </a:r>
            <a:br>
              <a:rPr lang="es-MX" sz="4800" b="1" cap="none" spc="0" dirty="0">
                <a:ln w="12700">
                  <a:solidFill>
                    <a:schemeClr val="tx2">
                      <a:lumMod val="75000"/>
                    </a:schemeClr>
                  </a:solidFill>
                  <a:prstDash val="solid"/>
                </a:ln>
                <a:solidFill>
                  <a:srgbClr val="458F91"/>
                </a:solidFill>
                <a:effectLst>
                  <a:outerShdw blurRad="50800" dist="38100" dir="2700000" algn="tl" rotWithShape="0">
                    <a:prstClr val="black">
                      <a:alpha val="40000"/>
                    </a:prstClr>
                  </a:outerShdw>
                </a:effectLst>
              </a:rPr>
            </a:br>
            <a:r>
              <a:rPr lang="es-MX" sz="4800" b="1" cap="none" spc="0" dirty="0">
                <a:ln w="12700">
                  <a:solidFill>
                    <a:schemeClr val="tx2">
                      <a:lumMod val="75000"/>
                    </a:schemeClr>
                  </a:solidFill>
                  <a:prstDash val="solid"/>
                </a:ln>
                <a:solidFill>
                  <a:srgbClr val="458F91"/>
                </a:solidFill>
                <a:effectLst>
                  <a:outerShdw blurRad="50800" dist="38100" dir="2700000" algn="tl" rotWithShape="0">
                    <a:prstClr val="black">
                      <a:alpha val="40000"/>
                    </a:prstClr>
                  </a:outerShdw>
                </a:effectLst>
              </a:rPr>
              <a:t>cada año</a:t>
            </a:r>
          </a:p>
        </p:txBody>
      </p:sp>
    </p:spTree>
    <p:extLst>
      <p:ext uri="{BB962C8B-B14F-4D97-AF65-F5344CB8AC3E}">
        <p14:creationId xmlns:p14="http://schemas.microsoft.com/office/powerpoint/2010/main" val="3762757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503128"/>
            <a:ext cx="8763000" cy="1107996"/>
          </a:xfrm>
        </p:spPr>
        <p:txBody>
          <a:bodyPr>
            <a:normAutofit/>
          </a:bodyPr>
          <a:lstStyle/>
          <a:p>
            <a:r>
              <a:rPr lang="es-MX" sz="4800" spc="-120" dirty="0">
                <a:solidFill>
                  <a:srgbClr val="D2533C"/>
                </a:solidFill>
              </a:rPr>
              <a:t>Bautismo y la Educación Adventista</a:t>
            </a:r>
            <a:endParaRPr lang="en-US" sz="4800" dirty="0"/>
          </a:p>
        </p:txBody>
      </p:sp>
      <p:graphicFrame>
        <p:nvGraphicFramePr>
          <p:cNvPr id="5" name="Content Placeholder 2"/>
          <p:cNvGraphicFramePr>
            <a:graphicFrameLocks/>
          </p:cNvGraphicFramePr>
          <p:nvPr>
            <p:extLst>
              <p:ext uri="{D42A27DB-BD31-4B8C-83A1-F6EECF244321}">
                <p14:modId xmlns:p14="http://schemas.microsoft.com/office/powerpoint/2010/main" val="1868317465"/>
              </p:ext>
            </p:extLst>
          </p:nvPr>
        </p:nvGraphicFramePr>
        <p:xfrm>
          <a:off x="381000" y="1722328"/>
          <a:ext cx="8382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567948" y="5358384"/>
            <a:ext cx="2195052" cy="1323439"/>
          </a:xfrm>
          <a:prstGeom prst="rect">
            <a:avLst/>
          </a:prstGeom>
          <a:noFill/>
        </p:spPr>
        <p:txBody>
          <a:bodyPr wrap="square" rtlCol="0">
            <a:spAutoFit/>
          </a:bodyPr>
          <a:lstStyle/>
          <a:p>
            <a:pPr algn="r"/>
            <a:r>
              <a:rPr lang="en-US" altLang="en-US" sz="1600" i="1" dirty="0"/>
              <a:t>Jim Epperson</a:t>
            </a:r>
          </a:p>
          <a:p>
            <a:pPr algn="r"/>
            <a:r>
              <a:rPr lang="es-MX" sz="1600" i="1" dirty="0"/>
              <a:t>Hijos de familias adventistas en </a:t>
            </a:r>
            <a:br>
              <a:rPr lang="es-MX" sz="1600" i="1" dirty="0"/>
            </a:br>
            <a:r>
              <a:rPr lang="es-MX" sz="1600" i="1" dirty="0"/>
              <a:t>la </a:t>
            </a:r>
            <a:r>
              <a:rPr lang="en-US" sz="1600" i="1" dirty="0"/>
              <a:t>Southern Union N=844</a:t>
            </a:r>
          </a:p>
        </p:txBody>
      </p:sp>
      <p:sp>
        <p:nvSpPr>
          <p:cNvPr id="7" name="Freeform 6"/>
          <p:cNvSpPr/>
          <p:nvPr/>
        </p:nvSpPr>
        <p:spPr>
          <a:xfrm>
            <a:off x="2370229" y="1599077"/>
            <a:ext cx="3104147" cy="614741"/>
          </a:xfrm>
          <a:custGeom>
            <a:avLst/>
            <a:gdLst>
              <a:gd name="connsiteX0" fmla="*/ 0 w 3669631"/>
              <a:gd name="connsiteY0" fmla="*/ 577516 h 577516"/>
              <a:gd name="connsiteX1" fmla="*/ 1997242 w 3669631"/>
              <a:gd name="connsiteY1" fmla="*/ 0 h 577516"/>
              <a:gd name="connsiteX2" fmla="*/ 3669631 w 3669631"/>
              <a:gd name="connsiteY2" fmla="*/ 577516 h 577516"/>
              <a:gd name="connsiteX0" fmla="*/ 0 w 3669631"/>
              <a:gd name="connsiteY0" fmla="*/ 588192 h 588192"/>
              <a:gd name="connsiteX1" fmla="*/ 1797535 w 3669631"/>
              <a:gd name="connsiteY1" fmla="*/ 0 h 588192"/>
              <a:gd name="connsiteX2" fmla="*/ 3669631 w 3669631"/>
              <a:gd name="connsiteY2" fmla="*/ 588192 h 588192"/>
              <a:gd name="connsiteX0" fmla="*/ 0 w 3669631"/>
              <a:gd name="connsiteY0" fmla="*/ 588192 h 588192"/>
              <a:gd name="connsiteX1" fmla="*/ 1797535 w 3669631"/>
              <a:gd name="connsiteY1" fmla="*/ 0 h 588192"/>
              <a:gd name="connsiteX2" fmla="*/ 3669631 w 3669631"/>
              <a:gd name="connsiteY2" fmla="*/ 588192 h 588192"/>
              <a:gd name="connsiteX0" fmla="*/ 0 w 3669631"/>
              <a:gd name="connsiteY0" fmla="*/ 589203 h 589203"/>
              <a:gd name="connsiteX1" fmla="*/ 1797535 w 3669631"/>
              <a:gd name="connsiteY1" fmla="*/ 1011 h 589203"/>
              <a:gd name="connsiteX2" fmla="*/ 3669631 w 3669631"/>
              <a:gd name="connsiteY2" fmla="*/ 589203 h 589203"/>
              <a:gd name="connsiteX0" fmla="*/ 0 w 3457441"/>
              <a:gd name="connsiteY0" fmla="*/ 535037 h 588419"/>
              <a:gd name="connsiteX1" fmla="*/ 1585345 w 3457441"/>
              <a:gd name="connsiteY1" fmla="*/ 227 h 588419"/>
              <a:gd name="connsiteX2" fmla="*/ 3457441 w 3457441"/>
              <a:gd name="connsiteY2" fmla="*/ 588419 h 588419"/>
              <a:gd name="connsiteX0" fmla="*/ 0 w 3457441"/>
              <a:gd name="connsiteY0" fmla="*/ 535107 h 588489"/>
              <a:gd name="connsiteX1" fmla="*/ 1585345 w 3457441"/>
              <a:gd name="connsiteY1" fmla="*/ 297 h 588489"/>
              <a:gd name="connsiteX2" fmla="*/ 3457441 w 3457441"/>
              <a:gd name="connsiteY2" fmla="*/ 588489 h 588489"/>
              <a:gd name="connsiteX0" fmla="*/ 0 w 3220288"/>
              <a:gd name="connsiteY0" fmla="*/ 534823 h 545500"/>
              <a:gd name="connsiteX1" fmla="*/ 1585345 w 3220288"/>
              <a:gd name="connsiteY1" fmla="*/ 13 h 545500"/>
              <a:gd name="connsiteX2" fmla="*/ 3220288 w 3220288"/>
              <a:gd name="connsiteY2" fmla="*/ 545500 h 545500"/>
              <a:gd name="connsiteX0" fmla="*/ 0 w 3220288"/>
              <a:gd name="connsiteY0" fmla="*/ 534823 h 545500"/>
              <a:gd name="connsiteX1" fmla="*/ 1585345 w 3220288"/>
              <a:gd name="connsiteY1" fmla="*/ 13 h 545500"/>
              <a:gd name="connsiteX2" fmla="*/ 3220288 w 3220288"/>
              <a:gd name="connsiteY2" fmla="*/ 545500 h 545500"/>
            </a:gdLst>
            <a:ahLst/>
            <a:cxnLst>
              <a:cxn ang="0">
                <a:pos x="connsiteX0" y="connsiteY0"/>
              </a:cxn>
              <a:cxn ang="0">
                <a:pos x="connsiteX1" y="connsiteY1"/>
              </a:cxn>
              <a:cxn ang="0">
                <a:pos x="connsiteX2" y="connsiteY2"/>
              </a:cxn>
            </a:cxnLst>
            <a:rect l="l" t="t" r="r" b="b"/>
            <a:pathLst>
              <a:path w="3220288" h="545500">
                <a:moveTo>
                  <a:pt x="0" y="534823"/>
                </a:moveTo>
                <a:cubicBezTo>
                  <a:pt x="642891" y="182007"/>
                  <a:pt x="1048630" y="-1766"/>
                  <a:pt x="1585345" y="13"/>
                </a:cubicBezTo>
                <a:cubicBezTo>
                  <a:pt x="2122060" y="1792"/>
                  <a:pt x="2727341" y="203361"/>
                  <a:pt x="3220288" y="545500"/>
                </a:cubicBezTo>
              </a:path>
            </a:pathLst>
          </a:custGeom>
          <a:noFill/>
          <a:ln w="76200" cap="rnd">
            <a:solidFill>
              <a:srgbClr val="FFC000"/>
            </a:solidFill>
            <a:headEnd type="triangle" w="med" len="lg"/>
            <a:tailEnd type="none" w="med" len="me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81000" y="1573758"/>
            <a:ext cx="2277979" cy="1077218"/>
          </a:xfrm>
          <a:prstGeom prst="rect">
            <a:avLst/>
          </a:prstGeom>
          <a:noFill/>
        </p:spPr>
        <p:txBody>
          <a:bodyPr wrap="square" rtlCol="0">
            <a:spAutoFit/>
          </a:bodyPr>
          <a:lstStyle/>
          <a:p>
            <a:r>
              <a:rPr lang="es-MX" sz="3200" dirty="0"/>
              <a:t>13 veces más</a:t>
            </a:r>
          </a:p>
        </p:txBody>
      </p:sp>
      <p:sp>
        <p:nvSpPr>
          <p:cNvPr id="3" name="Right Triangle 2">
            <a:extLst>
              <a:ext uri="{FF2B5EF4-FFF2-40B4-BE49-F238E27FC236}">
                <a16:creationId xmlns:a16="http://schemas.microsoft.com/office/drawing/2014/main" id="{38EDE0F9-7AD2-4E0E-9DDF-64931A950D16}"/>
              </a:ext>
            </a:extLst>
          </p:cNvPr>
          <p:cNvSpPr/>
          <p:nvPr/>
        </p:nvSpPr>
        <p:spPr>
          <a:xfrm flipH="1">
            <a:off x="8763000" y="6471704"/>
            <a:ext cx="381000" cy="381000"/>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3476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chart seriesIdx="0" categoryIdx="0" bldStep="ptInCategory"/>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graphicEl>
                                              <a:chart seriesIdx="1" categoryIdx="0" bldStep="ptInCategory"/>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chart seriesIdx="0" categoryIdx="1" bldStep="ptInCategory"/>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graphicEl>
                                              <a:chart seriesIdx="1" categoryIdx="1" bldStep="ptInCategory"/>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chart seriesIdx="0" categoryIdx="2" bldStep="ptInCategory"/>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chart seriesIdx="1" categoryIdx="2" bldStep="ptInCategory"/>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categoryEl"/>
        </p:bldSub>
      </p:bldGraphic>
      <p:bldP spid="7" grpId="0" animBg="1"/>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10286756">
  <a:themeElements>
    <a:clrScheme name="Gray Template Template">
      <a:dk1>
        <a:srgbClr val="000000"/>
      </a:dk1>
      <a:lt1>
        <a:srgbClr val="FFFFFF"/>
      </a:lt1>
      <a:dk2>
        <a:srgbClr val="5F5F5F"/>
      </a:dk2>
      <a:lt2>
        <a:srgbClr val="FFFF99"/>
      </a:lt2>
      <a:accent1>
        <a:srgbClr val="FFC000"/>
      </a:accent1>
      <a:accent2>
        <a:srgbClr val="3497AE"/>
      </a:accent2>
      <a:accent3>
        <a:srgbClr val="DF8045"/>
      </a:accent3>
      <a:accent4>
        <a:srgbClr val="7DCC2E"/>
      </a:accent4>
      <a:accent5>
        <a:srgbClr val="FF9929"/>
      </a:accent5>
      <a:accent6>
        <a:srgbClr val="7D3DA1"/>
      </a:accent6>
      <a:hlink>
        <a:srgbClr val="7DDDFF"/>
      </a:hlink>
      <a:folHlink>
        <a:srgbClr val="F0ED7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emplate>
  <TotalTime>14791</TotalTime>
  <Words>4008</Words>
  <Application>Microsoft Office PowerPoint</Application>
  <PresentationFormat>On-screen Show (4:3)</PresentationFormat>
  <Paragraphs>432</Paragraphs>
  <Slides>38</Slides>
  <Notes>30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38</vt:i4>
      </vt:variant>
    </vt:vector>
  </HeadingPairs>
  <TitlesOfParts>
    <vt:vector size="49" baseType="lpstr">
      <vt:lpstr>Arial</vt:lpstr>
      <vt:lpstr>Arial Unicode MS</vt:lpstr>
      <vt:lpstr>Calibri</vt:lpstr>
      <vt:lpstr>Calibri Light</vt:lpstr>
      <vt:lpstr>FrizQuadrata BT</vt:lpstr>
      <vt:lpstr>Gotham</vt:lpstr>
      <vt:lpstr>Gotham-Light</vt:lpstr>
      <vt:lpstr>Gotham-Medium</vt:lpstr>
      <vt:lpstr>Wingdings</vt:lpstr>
      <vt:lpstr>Clarity</vt:lpstr>
      <vt:lpstr>10286756</vt:lpstr>
      <vt:lpstr>Adhesión Y Retención</vt:lpstr>
      <vt:lpstr>“Lo más importante”</vt:lpstr>
      <vt:lpstr>Adhesión a la  Iglesia</vt:lpstr>
      <vt:lpstr>Educación Adventista</vt:lpstr>
      <vt:lpstr>Duración</vt:lpstr>
      <vt:lpstr>Tamaño</vt:lpstr>
      <vt:lpstr>Educación Adventista</vt:lpstr>
      <vt:lpstr>Bautismos en Educación Adventista</vt:lpstr>
      <vt:lpstr>Bautismo y la Educación Adventista</vt:lpstr>
      <vt:lpstr>Adhesión y la Educación Adventista</vt:lpstr>
      <vt:lpstr>Años Promedio en la Escuela Adventista</vt:lpstr>
      <vt:lpstr>Educación Adventista es Misión</vt:lpstr>
      <vt:lpstr>Educación Adventista es Misión</vt:lpstr>
      <vt:lpstr>Retención en la Iglesia</vt:lpstr>
      <vt:lpstr>Miembros que abandonan</vt:lpstr>
      <vt:lpstr>Miembros que abandonan</vt:lpstr>
      <vt:lpstr>Jóvenes que abandonan</vt:lpstr>
      <vt:lpstr>Jóvenes que abandonan…</vt:lpstr>
      <vt:lpstr>PowerPoint Presentation</vt:lpstr>
      <vt:lpstr>Siete Estudios</vt:lpstr>
      <vt:lpstr>Estudio “Valuegenesis”</vt:lpstr>
      <vt:lpstr>Factores que Desarrollan la Fe Religiosa</vt:lpstr>
      <vt:lpstr>81% de los estudiantes dijeron…</vt:lpstr>
      <vt:lpstr>Estudio “Retención Juvenil”</vt:lpstr>
      <vt:lpstr>Estudio “Epperson”</vt:lpstr>
      <vt:lpstr>Estudio “Rice”</vt:lpstr>
      <vt:lpstr>Estudio “Rice”</vt:lpstr>
      <vt:lpstr>Estudio “Rice”</vt:lpstr>
      <vt:lpstr>Estudio “Minder”</vt:lpstr>
      <vt:lpstr>Estudio “Centro Ministerio Creativo”</vt:lpstr>
      <vt:lpstr>Estudio “ASTR Miembros Salieron”</vt:lpstr>
      <vt:lpstr>PowerPoint Presentation</vt:lpstr>
      <vt:lpstr>PowerPoint Presentation</vt:lpstr>
      <vt:lpstr>PowerPoint Presentation</vt:lpstr>
      <vt:lpstr>Conclusión</vt:lpstr>
      <vt:lpstr>En la educación adventista</vt:lpstr>
      <vt:lpstr>PowerPoint Presentation</vt:lpstr>
      <vt:lpstr>Enseñados  Por Dios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V, John Wesley</dc:creator>
  <cp:lastModifiedBy>Taylor V, John Wesley</cp:lastModifiedBy>
  <cp:revision>425</cp:revision>
  <dcterms:created xsi:type="dcterms:W3CDTF">2014-09-16T21:32:26Z</dcterms:created>
  <dcterms:modified xsi:type="dcterms:W3CDTF">2019-09-17T15:02:00Z</dcterms:modified>
</cp:coreProperties>
</file>