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56" r:id="rId3"/>
    <p:sldId id="376" r:id="rId4"/>
    <p:sldId id="365" r:id="rId5"/>
    <p:sldId id="367" r:id="rId6"/>
    <p:sldId id="369" r:id="rId7"/>
    <p:sldId id="377" r:id="rId8"/>
    <p:sldId id="364" r:id="rId9"/>
    <p:sldId id="375" r:id="rId10"/>
    <p:sldId id="269" r:id="rId11"/>
    <p:sldId id="274" r:id="rId12"/>
    <p:sldId id="273" r:id="rId13"/>
    <p:sldId id="275" r:id="rId14"/>
    <p:sldId id="277" r:id="rId15"/>
    <p:sldId id="373" r:id="rId16"/>
    <p:sldId id="279" r:id="rId17"/>
    <p:sldId id="280" r:id="rId18"/>
    <p:sldId id="284" r:id="rId19"/>
    <p:sldId id="283" r:id="rId20"/>
    <p:sldId id="285" r:id="rId21"/>
    <p:sldId id="287" r:id="rId22"/>
    <p:sldId id="288" r:id="rId23"/>
    <p:sldId id="325" r:id="rId24"/>
    <p:sldId id="324" r:id="rId25"/>
    <p:sldId id="323" r:id="rId26"/>
    <p:sldId id="326" r:id="rId27"/>
    <p:sldId id="327" r:id="rId28"/>
    <p:sldId id="290" r:id="rId29"/>
    <p:sldId id="328" r:id="rId30"/>
    <p:sldId id="329" r:id="rId31"/>
    <p:sldId id="330" r:id="rId32"/>
    <p:sldId id="331" r:id="rId33"/>
    <p:sldId id="335" r:id="rId34"/>
    <p:sldId id="334" r:id="rId35"/>
    <p:sldId id="336" r:id="rId36"/>
    <p:sldId id="337" r:id="rId37"/>
    <p:sldId id="338" r:id="rId38"/>
    <p:sldId id="291" r:id="rId39"/>
    <p:sldId id="340" r:id="rId40"/>
    <p:sldId id="344" r:id="rId41"/>
    <p:sldId id="345" r:id="rId42"/>
    <p:sldId id="346" r:id="rId43"/>
    <p:sldId id="347" r:id="rId44"/>
    <p:sldId id="348" r:id="rId45"/>
    <p:sldId id="349" r:id="rId46"/>
    <p:sldId id="350" r:id="rId47"/>
    <p:sldId id="341" r:id="rId48"/>
    <p:sldId id="343" r:id="rId49"/>
    <p:sldId id="342" r:id="rId50"/>
    <p:sldId id="293" r:id="rId51"/>
    <p:sldId id="281" r:id="rId52"/>
    <p:sldId id="282" r:id="rId53"/>
    <p:sldId id="289" r:id="rId54"/>
    <p:sldId id="297" r:id="rId55"/>
    <p:sldId id="296" r:id="rId56"/>
    <p:sldId id="294" r:id="rId57"/>
    <p:sldId id="295" r:id="rId58"/>
    <p:sldId id="298" r:id="rId59"/>
    <p:sldId id="299"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6A13"/>
    <a:srgbClr val="DB79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81" autoAdjust="0"/>
    <p:restoredTop sz="94660"/>
  </p:normalViewPr>
  <p:slideViewPr>
    <p:cSldViewPr snapToGrid="0">
      <p:cViewPr varScale="1">
        <p:scale>
          <a:sx n="72" d="100"/>
          <a:sy n="72" d="100"/>
        </p:scale>
        <p:origin x="224" y="672"/>
      </p:cViewPr>
      <p:guideLst/>
    </p:cSldViewPr>
  </p:slideViewPr>
  <p:notesTextViewPr>
    <p:cViewPr>
      <p:scale>
        <a:sx n="1" d="1"/>
        <a:sy n="1" d="1"/>
      </p:scale>
      <p:origin x="0" y="0"/>
    </p:cViewPr>
  </p:notesTextViewPr>
  <p:sorterViewPr>
    <p:cViewPr>
      <p:scale>
        <a:sx n="100" d="100"/>
        <a:sy n="100" d="100"/>
      </p:scale>
      <p:origin x="0" y="-9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71EA651-FBAF-4716-BC22-37614A3F014D}" type="datetimeFigureOut">
              <a:rPr lang="en-US" smtClean="0"/>
              <a:t>1/29/18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406756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1EA651-FBAF-4716-BC22-37614A3F014D}" type="datetimeFigureOut">
              <a:rPr lang="en-US" smtClean="0"/>
              <a:t>1/29/18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1062837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1EA651-FBAF-4716-BC22-37614A3F014D}" type="datetimeFigureOut">
              <a:rPr lang="en-US" smtClean="0"/>
              <a:t>1/29/18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62570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3DD62E9C-4D3B-450E-89EE-6C63AE0DE451}"/>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 xmlns:a16="http://schemas.microsoft.com/office/drawing/2014/main" id="{6F40B24F-58F4-4328-8078-F284B4A05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 xmlns:a16="http://schemas.microsoft.com/office/drawing/2014/main" id="{4E80ED94-3EA0-4E75-AAE2-9531526B8012}"/>
              </a:ext>
            </a:extLst>
          </p:cNvPr>
          <p:cNvSpPr>
            <a:spLocks noGrp="1"/>
          </p:cNvSpPr>
          <p:nvPr>
            <p:ph type="dt" sz="half" idx="10"/>
          </p:nvPr>
        </p:nvSpPr>
        <p:spPr/>
        <p:txBody>
          <a:bodyPr/>
          <a:lstStyle/>
          <a:p>
            <a:fld id="{771EA651-FBAF-4716-BC22-37614A3F014D}" type="datetimeFigureOut">
              <a:rPr lang="en-US" smtClean="0"/>
              <a:t>1/29/18</a:t>
            </a:fld>
            <a:endParaRPr lang="en-US" dirty="0"/>
          </a:p>
        </p:txBody>
      </p:sp>
      <p:sp>
        <p:nvSpPr>
          <p:cNvPr id="5" name="바닥글 개체 틀 4">
            <a:extLst>
              <a:ext uri="{FF2B5EF4-FFF2-40B4-BE49-F238E27FC236}">
                <a16:creationId xmlns="" xmlns:a16="http://schemas.microsoft.com/office/drawing/2014/main" id="{4EE1FA40-681B-4DA8-94DE-FF37724AC500}"/>
              </a:ext>
            </a:extLst>
          </p:cNvPr>
          <p:cNvSpPr>
            <a:spLocks noGrp="1"/>
          </p:cNvSpPr>
          <p:nvPr>
            <p:ph type="ftr" sz="quarter" idx="11"/>
          </p:nvPr>
        </p:nvSpPr>
        <p:spPr/>
        <p:txBody>
          <a:bodyPr/>
          <a:lstStyle/>
          <a:p>
            <a:endParaRPr lang="en-US" dirty="0"/>
          </a:p>
        </p:txBody>
      </p:sp>
      <p:sp>
        <p:nvSpPr>
          <p:cNvPr id="6" name="슬라이드 번호 개체 틀 5">
            <a:extLst>
              <a:ext uri="{FF2B5EF4-FFF2-40B4-BE49-F238E27FC236}">
                <a16:creationId xmlns="" xmlns:a16="http://schemas.microsoft.com/office/drawing/2014/main" id="{B4B51251-3D73-43B3-B5F1-9DBDFB6642EA}"/>
              </a:ext>
            </a:extLst>
          </p:cNvPr>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2405345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DB4D1741-AF46-4F47-92FA-743EF63DFC9A}"/>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 xmlns:a16="http://schemas.microsoft.com/office/drawing/2014/main" id="{A22B9C91-40DC-4C71-9DDF-CD9ABFBD3D5F}"/>
              </a:ext>
            </a:extLst>
          </p:cNvPr>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 xmlns:a16="http://schemas.microsoft.com/office/drawing/2014/main" id="{5884B1CD-8469-4F4C-8B45-52A69AFB2D85}"/>
              </a:ext>
            </a:extLst>
          </p:cNvPr>
          <p:cNvSpPr>
            <a:spLocks noGrp="1"/>
          </p:cNvSpPr>
          <p:nvPr>
            <p:ph type="dt" sz="half" idx="10"/>
          </p:nvPr>
        </p:nvSpPr>
        <p:spPr/>
        <p:txBody>
          <a:bodyPr/>
          <a:lstStyle/>
          <a:p>
            <a:fld id="{771EA651-FBAF-4716-BC22-37614A3F014D}" type="datetimeFigureOut">
              <a:rPr lang="en-US" smtClean="0"/>
              <a:t>1/29/18</a:t>
            </a:fld>
            <a:endParaRPr lang="en-US" dirty="0"/>
          </a:p>
        </p:txBody>
      </p:sp>
      <p:sp>
        <p:nvSpPr>
          <p:cNvPr id="5" name="바닥글 개체 틀 4">
            <a:extLst>
              <a:ext uri="{FF2B5EF4-FFF2-40B4-BE49-F238E27FC236}">
                <a16:creationId xmlns="" xmlns:a16="http://schemas.microsoft.com/office/drawing/2014/main" id="{804484FF-2E10-491F-B234-1D844880FD8D}"/>
              </a:ext>
            </a:extLst>
          </p:cNvPr>
          <p:cNvSpPr>
            <a:spLocks noGrp="1"/>
          </p:cNvSpPr>
          <p:nvPr>
            <p:ph type="ftr" sz="quarter" idx="11"/>
          </p:nvPr>
        </p:nvSpPr>
        <p:spPr/>
        <p:txBody>
          <a:bodyPr/>
          <a:lstStyle/>
          <a:p>
            <a:endParaRPr lang="en-US" dirty="0"/>
          </a:p>
        </p:txBody>
      </p:sp>
      <p:sp>
        <p:nvSpPr>
          <p:cNvPr id="6" name="슬라이드 번호 개체 틀 5">
            <a:extLst>
              <a:ext uri="{FF2B5EF4-FFF2-40B4-BE49-F238E27FC236}">
                <a16:creationId xmlns="" xmlns:a16="http://schemas.microsoft.com/office/drawing/2014/main" id="{4A834DF5-19A3-4890-9481-7E546CD0CBBF}"/>
              </a:ext>
            </a:extLst>
          </p:cNvPr>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2041198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22ECBB65-B67E-4523-B6F3-AAA899EA4031}"/>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 xmlns:a16="http://schemas.microsoft.com/office/drawing/2014/main" id="{5473F39B-D479-4E30-8C8F-72710BB0F6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a:extLst>
              <a:ext uri="{FF2B5EF4-FFF2-40B4-BE49-F238E27FC236}">
                <a16:creationId xmlns="" xmlns:a16="http://schemas.microsoft.com/office/drawing/2014/main" id="{4E0FA5C6-819A-418C-9C4A-5D9D5FB5EF51}"/>
              </a:ext>
            </a:extLst>
          </p:cNvPr>
          <p:cNvSpPr>
            <a:spLocks noGrp="1"/>
          </p:cNvSpPr>
          <p:nvPr>
            <p:ph type="dt" sz="half" idx="10"/>
          </p:nvPr>
        </p:nvSpPr>
        <p:spPr/>
        <p:txBody>
          <a:bodyPr/>
          <a:lstStyle/>
          <a:p>
            <a:fld id="{771EA651-FBAF-4716-BC22-37614A3F014D}" type="datetimeFigureOut">
              <a:rPr lang="en-US" smtClean="0"/>
              <a:t>1/29/18</a:t>
            </a:fld>
            <a:endParaRPr lang="en-US" dirty="0"/>
          </a:p>
        </p:txBody>
      </p:sp>
      <p:sp>
        <p:nvSpPr>
          <p:cNvPr id="5" name="바닥글 개체 틀 4">
            <a:extLst>
              <a:ext uri="{FF2B5EF4-FFF2-40B4-BE49-F238E27FC236}">
                <a16:creationId xmlns="" xmlns:a16="http://schemas.microsoft.com/office/drawing/2014/main" id="{9584301F-8F88-48DA-82DD-AB3346A08C67}"/>
              </a:ext>
            </a:extLst>
          </p:cNvPr>
          <p:cNvSpPr>
            <a:spLocks noGrp="1"/>
          </p:cNvSpPr>
          <p:nvPr>
            <p:ph type="ftr" sz="quarter" idx="11"/>
          </p:nvPr>
        </p:nvSpPr>
        <p:spPr/>
        <p:txBody>
          <a:bodyPr/>
          <a:lstStyle/>
          <a:p>
            <a:endParaRPr lang="en-US" dirty="0"/>
          </a:p>
        </p:txBody>
      </p:sp>
      <p:sp>
        <p:nvSpPr>
          <p:cNvPr id="6" name="슬라이드 번호 개체 틀 5">
            <a:extLst>
              <a:ext uri="{FF2B5EF4-FFF2-40B4-BE49-F238E27FC236}">
                <a16:creationId xmlns="" xmlns:a16="http://schemas.microsoft.com/office/drawing/2014/main" id="{2149E123-67AB-4ADF-9145-F26A8E4E94EC}"/>
              </a:ext>
            </a:extLst>
          </p:cNvPr>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164880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08C795AA-2172-4094-8BE9-B543F7420095}"/>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 xmlns:a16="http://schemas.microsoft.com/office/drawing/2014/main" id="{32B433F9-C776-4D10-AD69-9C2F1A00F4EA}"/>
              </a:ext>
            </a:extLst>
          </p:cNvPr>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a:extLst>
              <a:ext uri="{FF2B5EF4-FFF2-40B4-BE49-F238E27FC236}">
                <a16:creationId xmlns="" xmlns:a16="http://schemas.microsoft.com/office/drawing/2014/main" id="{8DB34373-CE3C-4141-AB67-3FA5BA4FC8A6}"/>
              </a:ext>
            </a:extLst>
          </p:cNvPr>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a:extLst>
              <a:ext uri="{FF2B5EF4-FFF2-40B4-BE49-F238E27FC236}">
                <a16:creationId xmlns="" xmlns:a16="http://schemas.microsoft.com/office/drawing/2014/main" id="{A1FA035F-49CE-4B22-999F-516975028249}"/>
              </a:ext>
            </a:extLst>
          </p:cNvPr>
          <p:cNvSpPr>
            <a:spLocks noGrp="1"/>
          </p:cNvSpPr>
          <p:nvPr>
            <p:ph type="dt" sz="half" idx="10"/>
          </p:nvPr>
        </p:nvSpPr>
        <p:spPr/>
        <p:txBody>
          <a:bodyPr/>
          <a:lstStyle/>
          <a:p>
            <a:fld id="{771EA651-FBAF-4716-BC22-37614A3F014D}" type="datetimeFigureOut">
              <a:rPr lang="en-US" smtClean="0"/>
              <a:t>1/29/18</a:t>
            </a:fld>
            <a:endParaRPr lang="en-US" dirty="0"/>
          </a:p>
        </p:txBody>
      </p:sp>
      <p:sp>
        <p:nvSpPr>
          <p:cNvPr id="6" name="바닥글 개체 틀 5">
            <a:extLst>
              <a:ext uri="{FF2B5EF4-FFF2-40B4-BE49-F238E27FC236}">
                <a16:creationId xmlns="" xmlns:a16="http://schemas.microsoft.com/office/drawing/2014/main" id="{7F294A69-EAA8-4185-9A48-1E2AA3DE19EC}"/>
              </a:ext>
            </a:extLst>
          </p:cNvPr>
          <p:cNvSpPr>
            <a:spLocks noGrp="1"/>
          </p:cNvSpPr>
          <p:nvPr>
            <p:ph type="ftr" sz="quarter" idx="11"/>
          </p:nvPr>
        </p:nvSpPr>
        <p:spPr/>
        <p:txBody>
          <a:bodyPr/>
          <a:lstStyle/>
          <a:p>
            <a:endParaRPr lang="en-US" dirty="0"/>
          </a:p>
        </p:txBody>
      </p:sp>
      <p:sp>
        <p:nvSpPr>
          <p:cNvPr id="7" name="슬라이드 번호 개체 틀 6">
            <a:extLst>
              <a:ext uri="{FF2B5EF4-FFF2-40B4-BE49-F238E27FC236}">
                <a16:creationId xmlns="" xmlns:a16="http://schemas.microsoft.com/office/drawing/2014/main" id="{B845BE28-0CB2-4D9D-8800-A0DC20ECDF14}"/>
              </a:ext>
            </a:extLst>
          </p:cNvPr>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2038171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0FD17315-7887-4B6A-BAA9-F22F0517C586}"/>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 xmlns:a16="http://schemas.microsoft.com/office/drawing/2014/main" id="{A180F256-9C69-4965-A8E2-AB77FFD97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a:extLst>
              <a:ext uri="{FF2B5EF4-FFF2-40B4-BE49-F238E27FC236}">
                <a16:creationId xmlns="" xmlns:a16="http://schemas.microsoft.com/office/drawing/2014/main" id="{5578534F-E9A2-4F3F-818E-645C3C237745}"/>
              </a:ext>
            </a:extLst>
          </p:cNvPr>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a:extLst>
              <a:ext uri="{FF2B5EF4-FFF2-40B4-BE49-F238E27FC236}">
                <a16:creationId xmlns="" xmlns:a16="http://schemas.microsoft.com/office/drawing/2014/main" id="{C5441D54-F934-42B6-848F-CB7E9C9F47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a:extLst>
              <a:ext uri="{FF2B5EF4-FFF2-40B4-BE49-F238E27FC236}">
                <a16:creationId xmlns="" xmlns:a16="http://schemas.microsoft.com/office/drawing/2014/main" id="{B972029B-66A8-46E7-AD12-176C349E71EF}"/>
              </a:ext>
            </a:extLst>
          </p:cNvPr>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a:extLst>
              <a:ext uri="{FF2B5EF4-FFF2-40B4-BE49-F238E27FC236}">
                <a16:creationId xmlns="" xmlns:a16="http://schemas.microsoft.com/office/drawing/2014/main" id="{F0C138C7-001C-4CF1-9366-99D0560EB6DE}"/>
              </a:ext>
            </a:extLst>
          </p:cNvPr>
          <p:cNvSpPr>
            <a:spLocks noGrp="1"/>
          </p:cNvSpPr>
          <p:nvPr>
            <p:ph type="dt" sz="half" idx="10"/>
          </p:nvPr>
        </p:nvSpPr>
        <p:spPr/>
        <p:txBody>
          <a:bodyPr/>
          <a:lstStyle/>
          <a:p>
            <a:fld id="{771EA651-FBAF-4716-BC22-37614A3F014D}" type="datetimeFigureOut">
              <a:rPr lang="en-US" smtClean="0"/>
              <a:t>1/29/18</a:t>
            </a:fld>
            <a:endParaRPr lang="en-US" dirty="0"/>
          </a:p>
        </p:txBody>
      </p:sp>
      <p:sp>
        <p:nvSpPr>
          <p:cNvPr id="8" name="바닥글 개체 틀 7">
            <a:extLst>
              <a:ext uri="{FF2B5EF4-FFF2-40B4-BE49-F238E27FC236}">
                <a16:creationId xmlns="" xmlns:a16="http://schemas.microsoft.com/office/drawing/2014/main" id="{8E1F1F68-22D5-44CA-B83C-86CE1BEBF6DA}"/>
              </a:ext>
            </a:extLst>
          </p:cNvPr>
          <p:cNvSpPr>
            <a:spLocks noGrp="1"/>
          </p:cNvSpPr>
          <p:nvPr>
            <p:ph type="ftr" sz="quarter" idx="11"/>
          </p:nvPr>
        </p:nvSpPr>
        <p:spPr/>
        <p:txBody>
          <a:bodyPr/>
          <a:lstStyle/>
          <a:p>
            <a:endParaRPr lang="en-US" dirty="0"/>
          </a:p>
        </p:txBody>
      </p:sp>
      <p:sp>
        <p:nvSpPr>
          <p:cNvPr id="9" name="슬라이드 번호 개체 틀 8">
            <a:extLst>
              <a:ext uri="{FF2B5EF4-FFF2-40B4-BE49-F238E27FC236}">
                <a16:creationId xmlns="" xmlns:a16="http://schemas.microsoft.com/office/drawing/2014/main" id="{F7866D2B-596C-44F6-AB82-C27AB7A8AC9C}"/>
              </a:ext>
            </a:extLst>
          </p:cNvPr>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150338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C1801EAC-3BC9-42DB-8E91-F9DC18358692}"/>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 xmlns:a16="http://schemas.microsoft.com/office/drawing/2014/main" id="{FB51A77A-BDE3-4084-BA95-0D415891119E}"/>
              </a:ext>
            </a:extLst>
          </p:cNvPr>
          <p:cNvSpPr>
            <a:spLocks noGrp="1"/>
          </p:cNvSpPr>
          <p:nvPr>
            <p:ph type="dt" sz="half" idx="10"/>
          </p:nvPr>
        </p:nvSpPr>
        <p:spPr/>
        <p:txBody>
          <a:bodyPr/>
          <a:lstStyle/>
          <a:p>
            <a:fld id="{771EA651-FBAF-4716-BC22-37614A3F014D}" type="datetimeFigureOut">
              <a:rPr lang="en-US" smtClean="0"/>
              <a:t>1/29/18</a:t>
            </a:fld>
            <a:endParaRPr lang="en-US" dirty="0"/>
          </a:p>
        </p:txBody>
      </p:sp>
      <p:sp>
        <p:nvSpPr>
          <p:cNvPr id="4" name="바닥글 개체 틀 3">
            <a:extLst>
              <a:ext uri="{FF2B5EF4-FFF2-40B4-BE49-F238E27FC236}">
                <a16:creationId xmlns="" xmlns:a16="http://schemas.microsoft.com/office/drawing/2014/main" id="{BA39E923-4BB6-481B-A3B0-4AAC9876CA59}"/>
              </a:ext>
            </a:extLst>
          </p:cNvPr>
          <p:cNvSpPr>
            <a:spLocks noGrp="1"/>
          </p:cNvSpPr>
          <p:nvPr>
            <p:ph type="ftr" sz="quarter" idx="11"/>
          </p:nvPr>
        </p:nvSpPr>
        <p:spPr/>
        <p:txBody>
          <a:bodyPr/>
          <a:lstStyle/>
          <a:p>
            <a:endParaRPr lang="en-US" dirty="0"/>
          </a:p>
        </p:txBody>
      </p:sp>
      <p:sp>
        <p:nvSpPr>
          <p:cNvPr id="5" name="슬라이드 번호 개체 틀 4">
            <a:extLst>
              <a:ext uri="{FF2B5EF4-FFF2-40B4-BE49-F238E27FC236}">
                <a16:creationId xmlns="" xmlns:a16="http://schemas.microsoft.com/office/drawing/2014/main" id="{4D9A2122-D0EB-48DE-AE6A-615B234B065E}"/>
              </a:ext>
            </a:extLst>
          </p:cNvPr>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3488604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 xmlns:a16="http://schemas.microsoft.com/office/drawing/2014/main" id="{D8B30B94-88EC-4BDA-8DCB-912D7E693190}"/>
              </a:ext>
            </a:extLst>
          </p:cNvPr>
          <p:cNvSpPr>
            <a:spLocks noGrp="1"/>
          </p:cNvSpPr>
          <p:nvPr>
            <p:ph type="dt" sz="half" idx="10"/>
          </p:nvPr>
        </p:nvSpPr>
        <p:spPr/>
        <p:txBody>
          <a:bodyPr/>
          <a:lstStyle/>
          <a:p>
            <a:fld id="{771EA651-FBAF-4716-BC22-37614A3F014D}" type="datetimeFigureOut">
              <a:rPr lang="en-US" smtClean="0"/>
              <a:t>1/29/18</a:t>
            </a:fld>
            <a:endParaRPr lang="en-US" dirty="0"/>
          </a:p>
        </p:txBody>
      </p:sp>
      <p:sp>
        <p:nvSpPr>
          <p:cNvPr id="3" name="바닥글 개체 틀 2">
            <a:extLst>
              <a:ext uri="{FF2B5EF4-FFF2-40B4-BE49-F238E27FC236}">
                <a16:creationId xmlns="" xmlns:a16="http://schemas.microsoft.com/office/drawing/2014/main" id="{DBECE791-BAED-471A-812A-627B84242319}"/>
              </a:ext>
            </a:extLst>
          </p:cNvPr>
          <p:cNvSpPr>
            <a:spLocks noGrp="1"/>
          </p:cNvSpPr>
          <p:nvPr>
            <p:ph type="ftr" sz="quarter" idx="11"/>
          </p:nvPr>
        </p:nvSpPr>
        <p:spPr/>
        <p:txBody>
          <a:bodyPr/>
          <a:lstStyle/>
          <a:p>
            <a:endParaRPr lang="en-US" dirty="0"/>
          </a:p>
        </p:txBody>
      </p:sp>
      <p:sp>
        <p:nvSpPr>
          <p:cNvPr id="4" name="슬라이드 번호 개체 틀 3">
            <a:extLst>
              <a:ext uri="{FF2B5EF4-FFF2-40B4-BE49-F238E27FC236}">
                <a16:creationId xmlns="" xmlns:a16="http://schemas.microsoft.com/office/drawing/2014/main" id="{EEF7CE18-4EF6-43FA-B92D-2081415247EA}"/>
              </a:ext>
            </a:extLst>
          </p:cNvPr>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909053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441B2DBE-6537-4C8D-848C-FCC36062EBFD}"/>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 xmlns:a16="http://schemas.microsoft.com/office/drawing/2014/main" id="{09A55E26-EC58-44A3-BC2D-5D5700413F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a:extLst>
              <a:ext uri="{FF2B5EF4-FFF2-40B4-BE49-F238E27FC236}">
                <a16:creationId xmlns="" xmlns:a16="http://schemas.microsoft.com/office/drawing/2014/main" id="{352ED0E4-DCFC-479C-B643-3E910E999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a:extLst>
              <a:ext uri="{FF2B5EF4-FFF2-40B4-BE49-F238E27FC236}">
                <a16:creationId xmlns="" xmlns:a16="http://schemas.microsoft.com/office/drawing/2014/main" id="{62B8E0D5-E42B-4C29-A5CE-A258756AC09B}"/>
              </a:ext>
            </a:extLst>
          </p:cNvPr>
          <p:cNvSpPr>
            <a:spLocks noGrp="1"/>
          </p:cNvSpPr>
          <p:nvPr>
            <p:ph type="dt" sz="half" idx="10"/>
          </p:nvPr>
        </p:nvSpPr>
        <p:spPr/>
        <p:txBody>
          <a:bodyPr/>
          <a:lstStyle/>
          <a:p>
            <a:fld id="{771EA651-FBAF-4716-BC22-37614A3F014D}" type="datetimeFigureOut">
              <a:rPr lang="en-US" smtClean="0"/>
              <a:t>1/29/18</a:t>
            </a:fld>
            <a:endParaRPr lang="en-US" dirty="0"/>
          </a:p>
        </p:txBody>
      </p:sp>
      <p:sp>
        <p:nvSpPr>
          <p:cNvPr id="6" name="바닥글 개체 틀 5">
            <a:extLst>
              <a:ext uri="{FF2B5EF4-FFF2-40B4-BE49-F238E27FC236}">
                <a16:creationId xmlns="" xmlns:a16="http://schemas.microsoft.com/office/drawing/2014/main" id="{9E222432-7034-4955-8A3B-BE25C0C24DF5}"/>
              </a:ext>
            </a:extLst>
          </p:cNvPr>
          <p:cNvSpPr>
            <a:spLocks noGrp="1"/>
          </p:cNvSpPr>
          <p:nvPr>
            <p:ph type="ftr" sz="quarter" idx="11"/>
          </p:nvPr>
        </p:nvSpPr>
        <p:spPr/>
        <p:txBody>
          <a:bodyPr/>
          <a:lstStyle/>
          <a:p>
            <a:endParaRPr lang="en-US" dirty="0"/>
          </a:p>
        </p:txBody>
      </p:sp>
      <p:sp>
        <p:nvSpPr>
          <p:cNvPr id="7" name="슬라이드 번호 개체 틀 6">
            <a:extLst>
              <a:ext uri="{FF2B5EF4-FFF2-40B4-BE49-F238E27FC236}">
                <a16:creationId xmlns="" xmlns:a16="http://schemas.microsoft.com/office/drawing/2014/main" id="{B9B98271-A649-4653-91B1-351F6E31932F}"/>
              </a:ext>
            </a:extLst>
          </p:cNvPr>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332646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1EA651-FBAF-4716-BC22-37614A3F014D}" type="datetimeFigureOut">
              <a:rPr lang="en-US" smtClean="0"/>
              <a:t>1/29/18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3319936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D4825398-81C9-4DD1-9FF5-CCAC1F09AEB5}"/>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 xmlns:a16="http://schemas.microsoft.com/office/drawing/2014/main" id="{B2D5645C-63EB-460A-9B65-7D346EFC7E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 xmlns:a16="http://schemas.microsoft.com/office/drawing/2014/main" id="{DB6C9252-2AE9-4723-A19C-CD59E75B6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a:extLst>
              <a:ext uri="{FF2B5EF4-FFF2-40B4-BE49-F238E27FC236}">
                <a16:creationId xmlns="" xmlns:a16="http://schemas.microsoft.com/office/drawing/2014/main" id="{86230E91-21DC-4AC5-9B40-6E0AF219823E}"/>
              </a:ext>
            </a:extLst>
          </p:cNvPr>
          <p:cNvSpPr>
            <a:spLocks noGrp="1"/>
          </p:cNvSpPr>
          <p:nvPr>
            <p:ph type="dt" sz="half" idx="10"/>
          </p:nvPr>
        </p:nvSpPr>
        <p:spPr/>
        <p:txBody>
          <a:bodyPr/>
          <a:lstStyle/>
          <a:p>
            <a:fld id="{771EA651-FBAF-4716-BC22-37614A3F014D}" type="datetimeFigureOut">
              <a:rPr lang="en-US" smtClean="0"/>
              <a:t>1/29/18</a:t>
            </a:fld>
            <a:endParaRPr lang="en-US" dirty="0"/>
          </a:p>
        </p:txBody>
      </p:sp>
      <p:sp>
        <p:nvSpPr>
          <p:cNvPr id="6" name="바닥글 개체 틀 5">
            <a:extLst>
              <a:ext uri="{FF2B5EF4-FFF2-40B4-BE49-F238E27FC236}">
                <a16:creationId xmlns="" xmlns:a16="http://schemas.microsoft.com/office/drawing/2014/main" id="{C172CFC5-02FF-46F8-BD94-26158C0646DD}"/>
              </a:ext>
            </a:extLst>
          </p:cNvPr>
          <p:cNvSpPr>
            <a:spLocks noGrp="1"/>
          </p:cNvSpPr>
          <p:nvPr>
            <p:ph type="ftr" sz="quarter" idx="11"/>
          </p:nvPr>
        </p:nvSpPr>
        <p:spPr/>
        <p:txBody>
          <a:bodyPr/>
          <a:lstStyle/>
          <a:p>
            <a:endParaRPr lang="en-US" dirty="0"/>
          </a:p>
        </p:txBody>
      </p:sp>
      <p:sp>
        <p:nvSpPr>
          <p:cNvPr id="7" name="슬라이드 번호 개체 틀 6">
            <a:extLst>
              <a:ext uri="{FF2B5EF4-FFF2-40B4-BE49-F238E27FC236}">
                <a16:creationId xmlns="" xmlns:a16="http://schemas.microsoft.com/office/drawing/2014/main" id="{9D03BAB2-61BE-4463-ADD6-E1877EDF9E0B}"/>
              </a:ext>
            </a:extLst>
          </p:cNvPr>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3102203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8F0F147-BE28-4DE6-8D84-3C821843A55D}"/>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 xmlns:a16="http://schemas.microsoft.com/office/drawing/2014/main" id="{96AA7869-9EF9-4F41-A13D-1C9207DA5EF1}"/>
              </a:ext>
            </a:extLst>
          </p:cNvPr>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 xmlns:a16="http://schemas.microsoft.com/office/drawing/2014/main" id="{32F3A1EB-345A-4878-9952-8E22374033EA}"/>
              </a:ext>
            </a:extLst>
          </p:cNvPr>
          <p:cNvSpPr>
            <a:spLocks noGrp="1"/>
          </p:cNvSpPr>
          <p:nvPr>
            <p:ph type="dt" sz="half" idx="10"/>
          </p:nvPr>
        </p:nvSpPr>
        <p:spPr/>
        <p:txBody>
          <a:bodyPr/>
          <a:lstStyle/>
          <a:p>
            <a:fld id="{771EA651-FBAF-4716-BC22-37614A3F014D}" type="datetimeFigureOut">
              <a:rPr lang="en-US" smtClean="0"/>
              <a:t>1/29/18</a:t>
            </a:fld>
            <a:endParaRPr lang="en-US" dirty="0"/>
          </a:p>
        </p:txBody>
      </p:sp>
      <p:sp>
        <p:nvSpPr>
          <p:cNvPr id="5" name="바닥글 개체 틀 4">
            <a:extLst>
              <a:ext uri="{FF2B5EF4-FFF2-40B4-BE49-F238E27FC236}">
                <a16:creationId xmlns="" xmlns:a16="http://schemas.microsoft.com/office/drawing/2014/main" id="{009B96A8-6924-44D0-9AC0-49D24EFF8591}"/>
              </a:ext>
            </a:extLst>
          </p:cNvPr>
          <p:cNvSpPr>
            <a:spLocks noGrp="1"/>
          </p:cNvSpPr>
          <p:nvPr>
            <p:ph type="ftr" sz="quarter" idx="11"/>
          </p:nvPr>
        </p:nvSpPr>
        <p:spPr/>
        <p:txBody>
          <a:bodyPr/>
          <a:lstStyle/>
          <a:p>
            <a:endParaRPr lang="en-US" dirty="0"/>
          </a:p>
        </p:txBody>
      </p:sp>
      <p:sp>
        <p:nvSpPr>
          <p:cNvPr id="6" name="슬라이드 번호 개체 틀 5">
            <a:extLst>
              <a:ext uri="{FF2B5EF4-FFF2-40B4-BE49-F238E27FC236}">
                <a16:creationId xmlns="" xmlns:a16="http://schemas.microsoft.com/office/drawing/2014/main" id="{BA5C9BC9-0911-45DA-A3D4-E8A1D9EB2169}"/>
              </a:ext>
            </a:extLst>
          </p:cNvPr>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228404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 xmlns:a16="http://schemas.microsoft.com/office/drawing/2014/main" id="{6A64E3D1-E1AE-4E77-8518-E64E2F1A48FC}"/>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 xmlns:a16="http://schemas.microsoft.com/office/drawing/2014/main" id="{6582C17A-553D-447D-A0CA-F116C7EC43D7}"/>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 xmlns:a16="http://schemas.microsoft.com/office/drawing/2014/main" id="{3397D2CA-CBE9-4085-A5F0-3C544752BF64}"/>
              </a:ext>
            </a:extLst>
          </p:cNvPr>
          <p:cNvSpPr>
            <a:spLocks noGrp="1"/>
          </p:cNvSpPr>
          <p:nvPr>
            <p:ph type="dt" sz="half" idx="10"/>
          </p:nvPr>
        </p:nvSpPr>
        <p:spPr/>
        <p:txBody>
          <a:bodyPr/>
          <a:lstStyle/>
          <a:p>
            <a:fld id="{771EA651-FBAF-4716-BC22-37614A3F014D}" type="datetimeFigureOut">
              <a:rPr lang="en-US" smtClean="0"/>
              <a:t>1/29/18</a:t>
            </a:fld>
            <a:endParaRPr lang="en-US" dirty="0"/>
          </a:p>
        </p:txBody>
      </p:sp>
      <p:sp>
        <p:nvSpPr>
          <p:cNvPr id="5" name="바닥글 개체 틀 4">
            <a:extLst>
              <a:ext uri="{FF2B5EF4-FFF2-40B4-BE49-F238E27FC236}">
                <a16:creationId xmlns="" xmlns:a16="http://schemas.microsoft.com/office/drawing/2014/main" id="{E8375E5A-D93E-4E01-A04E-4D37B8EB5C09}"/>
              </a:ext>
            </a:extLst>
          </p:cNvPr>
          <p:cNvSpPr>
            <a:spLocks noGrp="1"/>
          </p:cNvSpPr>
          <p:nvPr>
            <p:ph type="ftr" sz="quarter" idx="11"/>
          </p:nvPr>
        </p:nvSpPr>
        <p:spPr/>
        <p:txBody>
          <a:bodyPr/>
          <a:lstStyle/>
          <a:p>
            <a:endParaRPr lang="en-US" dirty="0"/>
          </a:p>
        </p:txBody>
      </p:sp>
      <p:sp>
        <p:nvSpPr>
          <p:cNvPr id="6" name="슬라이드 번호 개체 틀 5">
            <a:extLst>
              <a:ext uri="{FF2B5EF4-FFF2-40B4-BE49-F238E27FC236}">
                <a16:creationId xmlns="" xmlns:a16="http://schemas.microsoft.com/office/drawing/2014/main" id="{C32ACC4E-891C-475F-97AD-85EFF042367B}"/>
              </a:ext>
            </a:extLst>
          </p:cNvPr>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395791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771EA651-FBAF-4716-BC22-37614A3F014D}" type="datetimeFigureOut">
              <a:rPr lang="en-US" smtClean="0"/>
              <a:t>1/29/18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433004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71EA651-FBAF-4716-BC22-37614A3F014D}" type="datetimeFigureOut">
              <a:rPr lang="en-US" smtClean="0"/>
              <a:t>1/29/18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422025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771EA651-FBAF-4716-BC22-37614A3F014D}" type="datetimeFigureOut">
              <a:rPr lang="en-US" smtClean="0"/>
              <a:t>1/29/18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973422-B9EF-454A-A1DB-8B53AED6C8DD}"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33258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1EA651-FBAF-4716-BC22-37614A3F014D}" type="datetimeFigureOut">
              <a:rPr lang="en-US" smtClean="0"/>
              <a:t>1/29/18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2490843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1EA651-FBAF-4716-BC22-37614A3F014D}" type="datetimeFigureOut">
              <a:rPr lang="en-US" smtClean="0"/>
              <a:t>1/29/18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4159856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771EA651-FBAF-4716-BC22-37614A3F014D}" type="datetimeFigureOut">
              <a:rPr lang="en-US" smtClean="0"/>
              <a:t>1/29/18</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2132443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71EA651-FBAF-4716-BC22-37614A3F014D}" type="datetimeFigureOut">
              <a:rPr lang="en-US" smtClean="0"/>
              <a:t>1/29/18</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CE973422-B9EF-454A-A1DB-8B53AED6C8DD}" type="slidenum">
              <a:rPr lang="en-US" smtClean="0"/>
              <a:t>‹#›</a:t>
            </a:fld>
            <a:endParaRPr lang="en-US" dirty="0"/>
          </a:p>
        </p:txBody>
      </p:sp>
    </p:spTree>
    <p:extLst>
      <p:ext uri="{BB962C8B-B14F-4D97-AF65-F5344CB8AC3E}">
        <p14:creationId xmlns:p14="http://schemas.microsoft.com/office/powerpoint/2010/main" val="15162687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71EA651-FBAF-4716-BC22-37614A3F014D}" type="datetimeFigureOut">
              <a:rPr lang="en-US" smtClean="0"/>
              <a:t>1/29/18</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E973422-B9EF-454A-A1DB-8B53AED6C8DD}" type="slidenum">
              <a:rPr lang="en-US" smtClean="0"/>
              <a:t>‹#›</a:t>
            </a:fld>
            <a:endParaRPr lang="en-US" dirty="0"/>
          </a:p>
        </p:txBody>
      </p:sp>
    </p:spTree>
    <p:extLst>
      <p:ext uri="{BB962C8B-B14F-4D97-AF65-F5344CB8AC3E}">
        <p14:creationId xmlns:p14="http://schemas.microsoft.com/office/powerpoint/2010/main" val="3170736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 xmlns:a16="http://schemas.microsoft.com/office/drawing/2014/main" id="{04C2D50E-9B63-4CDD-8BFF-A6B47F9341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 xmlns:a16="http://schemas.microsoft.com/office/drawing/2014/main" id="{BC47EE90-CA8E-4362-B504-A1376CCF0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 xmlns:a16="http://schemas.microsoft.com/office/drawing/2014/main" id="{D58389B8-5F97-4EF6-A481-762E7DFF2C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1EA651-FBAF-4716-BC22-37614A3F014D}" type="datetimeFigureOut">
              <a:rPr lang="en-US" smtClean="0"/>
              <a:t>1/29/18</a:t>
            </a:fld>
            <a:endParaRPr lang="en-US" dirty="0"/>
          </a:p>
        </p:txBody>
      </p:sp>
      <p:sp>
        <p:nvSpPr>
          <p:cNvPr id="5" name="바닥글 개체 틀 4">
            <a:extLst>
              <a:ext uri="{FF2B5EF4-FFF2-40B4-BE49-F238E27FC236}">
                <a16:creationId xmlns="" xmlns:a16="http://schemas.microsoft.com/office/drawing/2014/main" id="{555C11FD-3534-4C09-AA56-C3442ECF58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슬라이드 번호 개체 틀 5">
            <a:extLst>
              <a:ext uri="{FF2B5EF4-FFF2-40B4-BE49-F238E27FC236}">
                <a16:creationId xmlns="" xmlns:a16="http://schemas.microsoft.com/office/drawing/2014/main" id="{7ECB1E91-89B6-4844-BAAA-7713499F8D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73422-B9EF-454A-A1DB-8B53AED6C8DD}" type="slidenum">
              <a:rPr lang="en-US" smtClean="0"/>
              <a:t>‹#›</a:t>
            </a:fld>
            <a:endParaRPr lang="en-US" dirty="0"/>
          </a:p>
        </p:txBody>
      </p:sp>
    </p:spTree>
    <p:extLst>
      <p:ext uri="{BB962C8B-B14F-4D97-AF65-F5344CB8AC3E}">
        <p14:creationId xmlns:p14="http://schemas.microsoft.com/office/powerpoint/2010/main" val="13207779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4.jpeg"/><Relationship Id="rId5"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2.emf"/><Relationship Id="rId9"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5.jpeg"/><Relationship Id="rId5" Type="http://schemas.openxmlformats.org/officeDocument/2006/relationships/image" Target="../media/image26.jpg"/><Relationship Id="rId6" Type="http://schemas.openxmlformats.org/officeDocument/2006/relationships/image" Target="../media/image27.jp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3.jp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4.jp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1.jp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2.jpg"/><Relationship Id="rId5" Type="http://schemas.openxmlformats.org/officeDocument/2006/relationships/image" Target="../media/image43.jp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4.jp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48.jpg"/></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49.jp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2.emf"/><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52.jp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4.jpg"/><Relationship Id="rId5" Type="http://schemas.openxmlformats.org/officeDocument/2006/relationships/image" Target="../media/image53.png"/><Relationship Id="rId6"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4.jpg"/><Relationship Id="rId5"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7.png"/><Relationship Id="rId5"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0.png"/><Relationship Id="rId5" Type="http://schemas.microsoft.com/office/2007/relationships/hdphoto" Target="../media/hdphoto3.wdp"/><Relationship Id="rId6" Type="http://schemas.openxmlformats.org/officeDocument/2006/relationships/image" Target="../media/image61.jp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8.jp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2.emf"/><Relationship Id="rId6"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10FB4605-499B-435C-B27E-E8B244B42FC8}"/>
              </a:ext>
            </a:extLst>
          </p:cNvPr>
          <p:cNvSpPr/>
          <p:nvPr/>
        </p:nvSpPr>
        <p:spPr>
          <a:xfrm>
            <a:off x="-161366" y="94443"/>
            <a:ext cx="10554511" cy="630942"/>
          </a:xfrm>
          <a:prstGeom prst="rect">
            <a:avLst/>
          </a:prstGeom>
          <a:noFill/>
        </p:spPr>
        <p:txBody>
          <a:bodyPr wrap="square" lIns="91440" tIns="45720" rIns="91440" bIns="45720">
            <a:spAutoFit/>
          </a:bodyPr>
          <a:lstStyle/>
          <a:p>
            <a:pPr algn="ctr"/>
            <a:r>
              <a:rPr lang="en-US" sz="3500" b="0" cap="none" spc="0" dirty="0">
                <a:ln w="0"/>
                <a:solidFill>
                  <a:schemeClr val="accent3">
                    <a:lumMod val="50000"/>
                  </a:schemeClr>
                </a:solidFill>
                <a:effectLst>
                  <a:outerShdw blurRad="38100" dist="25400" dir="5400000" algn="ctr" rotWithShape="0">
                    <a:srgbClr val="6E747A">
                      <a:alpha val="43000"/>
                    </a:srgbClr>
                  </a:outerShdw>
                </a:effectLst>
                <a:latin typeface="Calibri" panose="020F0502020204030204" pitchFamily="34" charset="0"/>
                <a:ea typeface="Malgun Gothic" panose="020B0503020000020004" pitchFamily="34" charset="-127"/>
                <a:cs typeface="Times New Roman" panose="02020603050405020304" pitchFamily="18" charset="0"/>
              </a:rPr>
              <a:t>Northern Asia-Pacific Division of Seventh-day Adventist</a:t>
            </a:r>
            <a:endParaRPr lang="en-US" sz="3500" b="0" cap="none" spc="0" dirty="0">
              <a:ln w="0"/>
              <a:solidFill>
                <a:schemeClr val="accent3">
                  <a:lumMod val="50000"/>
                </a:schemeClr>
              </a:solidFill>
              <a:effectLst>
                <a:outerShdw blurRad="38100" dist="25400" dir="5400000" algn="ctr" rotWithShape="0">
                  <a:srgbClr val="6E747A">
                    <a:alpha val="43000"/>
                  </a:srgbClr>
                </a:outerShdw>
              </a:effectLst>
            </a:endParaRPr>
          </a:p>
        </p:txBody>
      </p:sp>
      <p:pic>
        <p:nvPicPr>
          <p:cNvPr id="10" name="Picture 9">
            <a:extLst>
              <a:ext uri="{FF2B5EF4-FFF2-40B4-BE49-F238E27FC236}">
                <a16:creationId xmlns="" xmlns:a16="http://schemas.microsoft.com/office/drawing/2014/main" id="{3A4FDDEE-BEB4-46A9-89DB-E9E0F848BF44}"/>
              </a:ext>
            </a:extLst>
          </p:cNvPr>
          <p:cNvPicPr>
            <a:picLocks noChangeAspect="1"/>
          </p:cNvPicPr>
          <p:nvPr/>
        </p:nvPicPr>
        <p:blipFill>
          <a:blip r:embed="rId2"/>
          <a:stretch>
            <a:fillRect/>
          </a:stretch>
        </p:blipFill>
        <p:spPr>
          <a:xfrm>
            <a:off x="10393145" y="0"/>
            <a:ext cx="1798856" cy="6858000"/>
          </a:xfrm>
          <a:prstGeom prst="rect">
            <a:avLst/>
          </a:prstGeom>
        </p:spPr>
      </p:pic>
      <p:pic>
        <p:nvPicPr>
          <p:cNvPr id="11" name="Picture 2" descr="The Seventh-day Adventist logo">
            <a:extLst>
              <a:ext uri="{FF2B5EF4-FFF2-40B4-BE49-F238E27FC236}">
                <a16:creationId xmlns="" xmlns:a16="http://schemas.microsoft.com/office/drawing/2014/main" id="{48EC28A9-BC21-4689-8795-39932DE54930}"/>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9FF91907-1D5B-4A6C-9291-8BDADE152B05}"/>
              </a:ext>
            </a:extLst>
          </p:cNvPr>
          <p:cNvSpPr/>
          <p:nvPr/>
        </p:nvSpPr>
        <p:spPr>
          <a:xfrm>
            <a:off x="1793327" y="2435686"/>
            <a:ext cx="6266652" cy="1477328"/>
          </a:xfrm>
          <a:prstGeom prst="rect">
            <a:avLst/>
          </a:prstGeom>
        </p:spPr>
        <p:txBody>
          <a:bodyPr wrap="none">
            <a:spAutoFit/>
          </a:bodyPr>
          <a:lstStyle/>
          <a:p>
            <a:pPr algn="ctr"/>
            <a:r>
              <a:rPr lang="en-US" sz="4500" dirty="0">
                <a:solidFill>
                  <a:schemeClr val="accent3">
                    <a:lumMod val="50000"/>
                  </a:schemeClr>
                </a:solidFill>
                <a:latin typeface="Calibri" panose="020F0502020204030204" pitchFamily="34" charset="0"/>
                <a:ea typeface="Malgun Gothic" panose="020B0503020000020004" pitchFamily="34" charset="-127"/>
                <a:cs typeface="Times New Roman" panose="02020603050405020304" pitchFamily="18" charset="0"/>
              </a:rPr>
              <a:t>DISCIPLING STUDENTS: </a:t>
            </a:r>
          </a:p>
          <a:p>
            <a:pPr algn="ctr"/>
            <a:r>
              <a:rPr lang="en-US" sz="4500" i="1" dirty="0">
                <a:solidFill>
                  <a:schemeClr val="accent3">
                    <a:lumMod val="50000"/>
                  </a:schemeClr>
                </a:solidFill>
                <a:latin typeface="Calibri" panose="020F0502020204030204" pitchFamily="34" charset="0"/>
                <a:ea typeface="Malgun Gothic" panose="020B0503020000020004" pitchFamily="34" charset="-127"/>
                <a:cs typeface="Times New Roman" panose="02020603050405020304" pitchFamily="18" charset="0"/>
              </a:rPr>
              <a:t>Every Student Is A Disciple</a:t>
            </a:r>
            <a:endParaRPr lang="en-US" sz="4500" dirty="0">
              <a:solidFill>
                <a:schemeClr val="accent3">
                  <a:lumMod val="50000"/>
                </a:schemeClr>
              </a:solidFill>
            </a:endParaRPr>
          </a:p>
        </p:txBody>
      </p:sp>
      <p:sp>
        <p:nvSpPr>
          <p:cNvPr id="12" name="TextBox 11">
            <a:extLst>
              <a:ext uri="{FF2B5EF4-FFF2-40B4-BE49-F238E27FC236}">
                <a16:creationId xmlns="" xmlns:a16="http://schemas.microsoft.com/office/drawing/2014/main" id="{CAB684A1-2A08-4EFE-A831-AB31E56FE0BF}"/>
              </a:ext>
            </a:extLst>
          </p:cNvPr>
          <p:cNvSpPr txBox="1"/>
          <p:nvPr/>
        </p:nvSpPr>
        <p:spPr>
          <a:xfrm>
            <a:off x="1602666" y="4963846"/>
            <a:ext cx="6647975" cy="1384995"/>
          </a:xfrm>
          <a:prstGeom prst="rect">
            <a:avLst/>
          </a:prstGeom>
          <a:noFill/>
        </p:spPr>
        <p:txBody>
          <a:bodyPr wrap="none" rtlCol="0">
            <a:spAutoFit/>
          </a:bodyPr>
          <a:lstStyle/>
          <a:p>
            <a:pPr algn="ctr"/>
            <a:r>
              <a:rPr lang="en-US" sz="2800" dirty="0">
                <a:solidFill>
                  <a:schemeClr val="accent3">
                    <a:lumMod val="50000"/>
                  </a:schemeClr>
                </a:solidFill>
              </a:rPr>
              <a:t>A Report to the LEAD Regional Conference</a:t>
            </a:r>
          </a:p>
          <a:p>
            <a:pPr algn="ctr"/>
            <a:r>
              <a:rPr lang="en-US" sz="2800" dirty="0">
                <a:solidFill>
                  <a:schemeClr val="accent3">
                    <a:lumMod val="50000"/>
                  </a:schemeClr>
                </a:solidFill>
              </a:rPr>
              <a:t>NSD, SPD, SSD, SUD</a:t>
            </a:r>
          </a:p>
          <a:p>
            <a:pPr algn="ctr"/>
            <a:r>
              <a:rPr lang="en-US" sz="2800" dirty="0">
                <a:solidFill>
                  <a:schemeClr val="accent3">
                    <a:lumMod val="50000"/>
                  </a:schemeClr>
                </a:solidFill>
              </a:rPr>
              <a:t>Bangkok, January 28 to February 1, 2018</a:t>
            </a:r>
          </a:p>
        </p:txBody>
      </p:sp>
    </p:spTree>
    <p:extLst>
      <p:ext uri="{BB962C8B-B14F-4D97-AF65-F5344CB8AC3E}">
        <p14:creationId xmlns:p14="http://schemas.microsoft.com/office/powerpoint/2010/main" val="2003517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Arrow: Up 3">
            <a:extLst>
              <a:ext uri="{FF2B5EF4-FFF2-40B4-BE49-F238E27FC236}">
                <a16:creationId xmlns="" xmlns:a16="http://schemas.microsoft.com/office/drawing/2014/main" id="{9ECE92C3-82EE-4BBD-B5D0-422DE835ADF6}"/>
              </a:ext>
            </a:extLst>
          </p:cNvPr>
          <p:cNvSpPr/>
          <p:nvPr/>
        </p:nvSpPr>
        <p:spPr>
          <a:xfrm>
            <a:off x="4711102" y="817520"/>
            <a:ext cx="1284051" cy="21789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6">
            <a:extLst>
              <a:ext uri="{FF2B5EF4-FFF2-40B4-BE49-F238E27FC236}">
                <a16:creationId xmlns="" xmlns:a16="http://schemas.microsoft.com/office/drawing/2014/main" id="{1D7BDDCD-B739-47BD-AC5E-965C072910BF}"/>
              </a:ext>
            </a:extLst>
          </p:cNvPr>
          <p:cNvSpPr/>
          <p:nvPr/>
        </p:nvSpPr>
        <p:spPr>
          <a:xfrm rot="5400000">
            <a:off x="8136090" y="2549045"/>
            <a:ext cx="1284051" cy="21789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 xmlns:a16="http://schemas.microsoft.com/office/drawing/2014/main" id="{DCD46FA5-0EB2-45C6-B184-BA7999F6350C}"/>
              </a:ext>
            </a:extLst>
          </p:cNvPr>
          <p:cNvSpPr/>
          <p:nvPr/>
        </p:nvSpPr>
        <p:spPr>
          <a:xfrm rot="16200000">
            <a:off x="1488518" y="2549044"/>
            <a:ext cx="1284051" cy="21789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2245FDF7-B19C-4767-8A5B-512C34FD7B2F}"/>
              </a:ext>
            </a:extLst>
          </p:cNvPr>
          <p:cNvSpPr/>
          <p:nvPr/>
        </p:nvSpPr>
        <p:spPr>
          <a:xfrm>
            <a:off x="3017637" y="2744717"/>
            <a:ext cx="4873385" cy="163121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0000" b="1" cap="none" spc="0">
                <a:ln/>
                <a:solidFill>
                  <a:schemeClr val="accent2">
                    <a:lumMod val="75000"/>
                  </a:schemeClr>
                </a:solidFill>
                <a:effectLst/>
              </a:rPr>
              <a:t>REACH</a:t>
            </a:r>
          </a:p>
        </p:txBody>
      </p:sp>
    </p:spTree>
    <p:extLst>
      <p:ext uri="{BB962C8B-B14F-4D97-AF65-F5344CB8AC3E}">
        <p14:creationId xmlns:p14="http://schemas.microsoft.com/office/powerpoint/2010/main" val="1873045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 xmlns:a16="http://schemas.microsoft.com/office/drawing/2014/main" id="{E6463D2F-F2F5-411B-882F-4223EE6CC1CF}"/>
              </a:ext>
            </a:extLst>
          </p:cNvPr>
          <p:cNvSpPr/>
          <p:nvPr/>
        </p:nvSpPr>
        <p:spPr>
          <a:xfrm>
            <a:off x="369651" y="2493744"/>
            <a:ext cx="9688749" cy="4126514"/>
          </a:xfrm>
          <a:prstGeom prst="rect">
            <a:avLst/>
          </a:prstGeom>
        </p:spPr>
        <p:txBody>
          <a:bodyPr wrap="square">
            <a:spAutoFit/>
          </a:bodyPr>
          <a:lstStyle/>
          <a:p>
            <a:pPr algn="just">
              <a:lnSpc>
                <a:spcPct val="107000"/>
              </a:lnSpc>
            </a:pPr>
            <a:r>
              <a:rPr lang="en-US" sz="3500">
                <a:solidFill>
                  <a:schemeClr val="accent2">
                    <a:lumMod val="50000"/>
                  </a:schemeClr>
                </a:solidFill>
                <a:latin typeface="Calibri" panose="020F0502020204030204" pitchFamily="34" charset="0"/>
                <a:ea typeface="Malgun Gothic" panose="020B0503020000020004" pitchFamily="34" charset="-127"/>
                <a:cs typeface="Times New Roman" panose="02020603050405020304" pitchFamily="18" charset="0"/>
              </a:rPr>
              <a:t>To reach up to God, the NSD aims: </a:t>
            </a:r>
          </a:p>
          <a:p>
            <a:pPr marL="342900" marR="0" lvl="0" indent="-342900" algn="just">
              <a:lnSpc>
                <a:spcPct val="107000"/>
              </a:lnSpc>
              <a:spcBef>
                <a:spcPts val="0"/>
              </a:spcBef>
              <a:spcAft>
                <a:spcPts val="0"/>
              </a:spcAft>
              <a:buFont typeface="+mj-lt"/>
              <a:buAutoNum type="arabicParenR"/>
            </a:pPr>
            <a:r>
              <a:rPr lang="en-US" sz="3500">
                <a:solidFill>
                  <a:schemeClr val="accent2">
                    <a:lumMod val="50000"/>
                  </a:schemeClr>
                </a:solidFill>
                <a:latin typeface="Calibri" panose="020F0502020204030204" pitchFamily="34" charset="0"/>
                <a:ea typeface="Malgun Gothic" panose="020B0503020000020004" pitchFamily="34" charset="-127"/>
                <a:cs typeface="Times New Roman" panose="02020603050405020304" pitchFamily="18" charset="0"/>
              </a:rPr>
              <a:t> To promote God-seeking lifestyle in all classes and school activities including Bible study and prayer; </a:t>
            </a:r>
          </a:p>
          <a:p>
            <a:pPr marL="342900" marR="0" lvl="0" indent="-342900" algn="just">
              <a:lnSpc>
                <a:spcPct val="107000"/>
              </a:lnSpc>
              <a:spcBef>
                <a:spcPts val="0"/>
              </a:spcBef>
              <a:spcAft>
                <a:spcPts val="0"/>
              </a:spcAft>
              <a:buFont typeface="+mj-lt"/>
              <a:buAutoNum type="arabicParenR"/>
            </a:pPr>
            <a:endParaRPr lang="en-US" sz="3500">
              <a:solidFill>
                <a:schemeClr val="accent2">
                  <a:lumMod val="50000"/>
                </a:schemeClr>
              </a:solidFill>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gn="just">
              <a:lnSpc>
                <a:spcPct val="107000"/>
              </a:lnSpc>
              <a:spcBef>
                <a:spcPts val="0"/>
              </a:spcBef>
              <a:spcAft>
                <a:spcPts val="0"/>
              </a:spcAft>
              <a:buFont typeface="+mj-lt"/>
              <a:buAutoNum type="arabicParenR"/>
            </a:pPr>
            <a:r>
              <a:rPr lang="en-US" sz="3500">
                <a:solidFill>
                  <a:schemeClr val="accent2">
                    <a:lumMod val="50000"/>
                  </a:schemeClr>
                </a:solidFill>
                <a:latin typeface="Calibri" panose="020F0502020204030204" pitchFamily="34" charset="0"/>
                <a:ea typeface="Malgun Gothic" panose="020B0503020000020004" pitchFamily="34" charset="-127"/>
                <a:cs typeface="Times New Roman" panose="02020603050405020304" pitchFamily="18" charset="0"/>
              </a:rPr>
              <a:t> To acquaint students and faculty of the Historical Grammatical Method of Bible study and the Historicist approach;</a:t>
            </a:r>
            <a:endParaRPr lang="en-US" sz="350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p:txBody>
      </p:sp>
      <p:grpSp>
        <p:nvGrpSpPr>
          <p:cNvPr id="4" name="Group 3">
            <a:extLst>
              <a:ext uri="{FF2B5EF4-FFF2-40B4-BE49-F238E27FC236}">
                <a16:creationId xmlns="" xmlns:a16="http://schemas.microsoft.com/office/drawing/2014/main" id="{9E7FFA7A-C54F-4E80-A59E-D34F110D5048}"/>
              </a:ext>
            </a:extLst>
          </p:cNvPr>
          <p:cNvGrpSpPr/>
          <p:nvPr/>
        </p:nvGrpSpPr>
        <p:grpSpPr>
          <a:xfrm>
            <a:off x="105832" y="272772"/>
            <a:ext cx="2483083" cy="1640363"/>
            <a:chOff x="2791005" y="817520"/>
            <a:chExt cx="5326648" cy="3708088"/>
          </a:xfrm>
        </p:grpSpPr>
        <p:sp>
          <p:nvSpPr>
            <p:cNvPr id="6" name="Arrow: Up 5">
              <a:extLst>
                <a:ext uri="{FF2B5EF4-FFF2-40B4-BE49-F238E27FC236}">
                  <a16:creationId xmlns="" xmlns:a16="http://schemas.microsoft.com/office/drawing/2014/main" id="{65F66FB8-C885-44C0-B5FC-707B3928E311}"/>
                </a:ext>
              </a:extLst>
            </p:cNvPr>
            <p:cNvSpPr/>
            <p:nvPr/>
          </p:nvSpPr>
          <p:spPr>
            <a:xfrm>
              <a:off x="4554608" y="817520"/>
              <a:ext cx="1284051" cy="21789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88D7754C-2384-4BAF-B9C0-7E3AF0273F1E}"/>
                </a:ext>
              </a:extLst>
            </p:cNvPr>
            <p:cNvSpPr/>
            <p:nvPr/>
          </p:nvSpPr>
          <p:spPr>
            <a:xfrm>
              <a:off x="2791005" y="2751477"/>
              <a:ext cx="5326648" cy="17741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500" b="1" cap="none" spc="0">
                  <a:ln/>
                  <a:solidFill>
                    <a:schemeClr val="accent2">
                      <a:lumMod val="75000"/>
                    </a:schemeClr>
                  </a:solidFill>
                  <a:effectLst/>
                </a:rPr>
                <a:t>REACH</a:t>
              </a:r>
            </a:p>
          </p:txBody>
        </p:sp>
      </p:grpSp>
    </p:spTree>
    <p:extLst>
      <p:ext uri="{BB962C8B-B14F-4D97-AF65-F5344CB8AC3E}">
        <p14:creationId xmlns:p14="http://schemas.microsoft.com/office/powerpoint/2010/main" val="78165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 xmlns:a16="http://schemas.microsoft.com/office/drawing/2014/main" id="{4E5A13AF-3AF7-43C7-BF06-7351EDA5B41E}"/>
              </a:ext>
            </a:extLst>
          </p:cNvPr>
          <p:cNvGrpSpPr/>
          <p:nvPr/>
        </p:nvGrpSpPr>
        <p:grpSpPr>
          <a:xfrm>
            <a:off x="311471" y="398731"/>
            <a:ext cx="3298848" cy="784830"/>
            <a:chOff x="1041046" y="2751477"/>
            <a:chExt cx="7076607" cy="1774131"/>
          </a:xfrm>
        </p:grpSpPr>
        <p:sp>
          <p:nvSpPr>
            <p:cNvPr id="9" name="Arrow: Up 8">
              <a:extLst>
                <a:ext uri="{FF2B5EF4-FFF2-40B4-BE49-F238E27FC236}">
                  <a16:creationId xmlns="" xmlns:a16="http://schemas.microsoft.com/office/drawing/2014/main" id="{BCBD5B0B-F6B9-4B88-9531-D2614BEFA019}"/>
                </a:ext>
              </a:extLst>
            </p:cNvPr>
            <p:cNvSpPr/>
            <p:nvPr/>
          </p:nvSpPr>
          <p:spPr>
            <a:xfrm rot="16200000">
              <a:off x="1488518" y="2549044"/>
              <a:ext cx="1284051" cy="21789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2E38AC5B-78A0-4295-A3C1-3327DF5617A2}"/>
                </a:ext>
              </a:extLst>
            </p:cNvPr>
            <p:cNvSpPr/>
            <p:nvPr/>
          </p:nvSpPr>
          <p:spPr>
            <a:xfrm>
              <a:off x="2791005" y="2751477"/>
              <a:ext cx="5326648" cy="17741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500" b="1" cap="none" spc="0">
                  <a:ln/>
                  <a:solidFill>
                    <a:schemeClr val="accent2">
                      <a:lumMod val="75000"/>
                    </a:schemeClr>
                  </a:solidFill>
                  <a:effectLst/>
                </a:rPr>
                <a:t>REACH</a:t>
              </a:r>
            </a:p>
          </p:txBody>
        </p:sp>
      </p:grpSp>
      <p:sp>
        <p:nvSpPr>
          <p:cNvPr id="3" name="Rectangle 2">
            <a:extLst>
              <a:ext uri="{FF2B5EF4-FFF2-40B4-BE49-F238E27FC236}">
                <a16:creationId xmlns="" xmlns:a16="http://schemas.microsoft.com/office/drawing/2014/main" id="{5774FF59-4B98-4D2B-9A0B-EFC61D695F35}"/>
              </a:ext>
            </a:extLst>
          </p:cNvPr>
          <p:cNvSpPr/>
          <p:nvPr/>
        </p:nvSpPr>
        <p:spPr>
          <a:xfrm>
            <a:off x="500670" y="1386780"/>
            <a:ext cx="9579161" cy="4401205"/>
          </a:xfrm>
          <a:prstGeom prst="rect">
            <a:avLst/>
          </a:prstGeom>
        </p:spPr>
        <p:txBody>
          <a:bodyPr wrap="square">
            <a:spAutoFit/>
          </a:bodyPr>
          <a:lstStyle/>
          <a:p>
            <a:pPr algn="just"/>
            <a:r>
              <a:rPr lang="en-US" sz="3500">
                <a:latin typeface="Calibri" panose="020F0502020204030204" pitchFamily="34" charset="0"/>
                <a:ea typeface="Malgun Gothic" panose="020B0503020000020004" pitchFamily="34" charset="-127"/>
                <a:cs typeface="Times New Roman" panose="02020603050405020304" pitchFamily="18" charset="0"/>
              </a:rPr>
              <a:t>To reach in with God, we aim: </a:t>
            </a:r>
          </a:p>
          <a:p>
            <a:pPr marL="342900" marR="0" lvl="0" indent="-342900" algn="just">
              <a:spcBef>
                <a:spcPts val="0"/>
              </a:spcBef>
              <a:spcAft>
                <a:spcPts val="0"/>
              </a:spcAft>
              <a:buFont typeface="+mj-lt"/>
              <a:buAutoNum type="arabicParenR"/>
            </a:pPr>
            <a:r>
              <a:rPr lang="en-PH" sz="3500">
                <a:latin typeface="Calibri" panose="020F0502020204030204" pitchFamily="34" charset="0"/>
                <a:ea typeface="Malgun Gothic" panose="020B0503020000020004" pitchFamily="34" charset="-127"/>
                <a:cs typeface="Times New Roman" panose="02020603050405020304" pitchFamily="18" charset="0"/>
              </a:rPr>
              <a:t> To enhance the participation of all students in </a:t>
            </a:r>
            <a:r>
              <a:rPr lang="en-US" sz="3500">
                <a:latin typeface="Calibri" panose="020F0502020204030204" pitchFamily="34" charset="0"/>
                <a:ea typeface="Malgun Gothic" panose="020B0503020000020004" pitchFamily="34" charset="-127"/>
                <a:cs typeface="Times New Roman" panose="02020603050405020304" pitchFamily="18" charset="0"/>
              </a:rPr>
              <a:t>the life of the church; </a:t>
            </a:r>
          </a:p>
          <a:p>
            <a:pPr marL="342900" marR="0" lvl="0" indent="-342900" algn="just">
              <a:spcBef>
                <a:spcPts val="0"/>
              </a:spcBef>
              <a:spcAft>
                <a:spcPts val="0"/>
              </a:spcAft>
              <a:buFont typeface="+mj-lt"/>
              <a:buAutoNum type="arabicParenR"/>
            </a:pPr>
            <a:r>
              <a:rPr lang="en-PH" sz="3500">
                <a:latin typeface="Calibri" panose="020F0502020204030204" pitchFamily="34" charset="0"/>
                <a:ea typeface="Malgun Gothic" panose="020B0503020000020004" pitchFamily="34" charset="-127"/>
                <a:cs typeface="Times New Roman" panose="02020603050405020304" pitchFamily="18" charset="0"/>
              </a:rPr>
              <a:t> To provide access to recruit more Adventist students for Adventist education; and </a:t>
            </a:r>
            <a:endParaRPr lang="en-US" sz="3500">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gn="just">
              <a:spcBef>
                <a:spcPts val="0"/>
              </a:spcBef>
              <a:spcAft>
                <a:spcPts val="0"/>
              </a:spcAft>
              <a:buFont typeface="+mj-lt"/>
              <a:buAutoNum type="arabicParenR"/>
            </a:pPr>
            <a:r>
              <a:rPr lang="en-PH" sz="3500">
                <a:latin typeface="Calibri" panose="020F0502020204030204" pitchFamily="34" charset="0"/>
                <a:ea typeface="Malgun Gothic" panose="020B0503020000020004" pitchFamily="34" charset="-127"/>
                <a:cs typeface="Times New Roman" panose="02020603050405020304" pitchFamily="18" charset="0"/>
              </a:rPr>
              <a:t> To provide quality Adventist mission-focused education in all existing schools as well as in the Unorganized Territory</a:t>
            </a:r>
            <a:endParaRPr lang="en-US" sz="3500">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17548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 xmlns:a16="http://schemas.microsoft.com/office/drawing/2014/main" id="{CAF5CE06-5ABD-4AAA-BC99-0A8ECB112951}"/>
              </a:ext>
            </a:extLst>
          </p:cNvPr>
          <p:cNvGrpSpPr/>
          <p:nvPr/>
        </p:nvGrpSpPr>
        <p:grpSpPr>
          <a:xfrm>
            <a:off x="86377" y="204177"/>
            <a:ext cx="3236118" cy="784830"/>
            <a:chOff x="2791005" y="2751480"/>
            <a:chExt cx="6942039" cy="1774131"/>
          </a:xfrm>
        </p:grpSpPr>
        <p:sp>
          <p:nvSpPr>
            <p:cNvPr id="8" name="Arrow: Up 7">
              <a:extLst>
                <a:ext uri="{FF2B5EF4-FFF2-40B4-BE49-F238E27FC236}">
                  <a16:creationId xmlns="" xmlns:a16="http://schemas.microsoft.com/office/drawing/2014/main" id="{74C80EEE-7AAE-4092-82F1-1E3EB2D51CA6}"/>
                </a:ext>
              </a:extLst>
            </p:cNvPr>
            <p:cNvSpPr/>
            <p:nvPr/>
          </p:nvSpPr>
          <p:spPr>
            <a:xfrm rot="5400000">
              <a:off x="8001520" y="2549048"/>
              <a:ext cx="1284051" cy="21789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448D2B24-4EC8-477A-8136-3E333CF8757F}"/>
                </a:ext>
              </a:extLst>
            </p:cNvPr>
            <p:cNvSpPr/>
            <p:nvPr/>
          </p:nvSpPr>
          <p:spPr>
            <a:xfrm>
              <a:off x="2791005" y="2751480"/>
              <a:ext cx="5326648" cy="17741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500" b="1" cap="none" spc="0">
                  <a:ln/>
                  <a:solidFill>
                    <a:schemeClr val="accent2">
                      <a:lumMod val="75000"/>
                    </a:schemeClr>
                  </a:solidFill>
                  <a:effectLst/>
                </a:rPr>
                <a:t>REACH</a:t>
              </a:r>
            </a:p>
          </p:txBody>
        </p:sp>
      </p:grpSp>
      <p:sp>
        <p:nvSpPr>
          <p:cNvPr id="3" name="Rectangle 2">
            <a:extLst>
              <a:ext uri="{FF2B5EF4-FFF2-40B4-BE49-F238E27FC236}">
                <a16:creationId xmlns="" xmlns:a16="http://schemas.microsoft.com/office/drawing/2014/main" id="{D20533C6-FF99-435C-994F-D04AA6CAF459}"/>
              </a:ext>
            </a:extLst>
          </p:cNvPr>
          <p:cNvSpPr/>
          <p:nvPr/>
        </p:nvSpPr>
        <p:spPr>
          <a:xfrm>
            <a:off x="330739" y="1503790"/>
            <a:ext cx="9309371" cy="4126514"/>
          </a:xfrm>
          <a:prstGeom prst="rect">
            <a:avLst/>
          </a:prstGeom>
        </p:spPr>
        <p:txBody>
          <a:bodyPr wrap="square">
            <a:spAutoFit/>
          </a:bodyPr>
          <a:lstStyle/>
          <a:p>
            <a:pPr algn="just">
              <a:lnSpc>
                <a:spcPct val="107000"/>
              </a:lnSpc>
            </a:pPr>
            <a:r>
              <a:rPr lang="en-US" sz="3500">
                <a:latin typeface="Calibri" panose="020F0502020204030204" pitchFamily="34" charset="0"/>
                <a:ea typeface="Malgun Gothic" panose="020B0503020000020004" pitchFamily="34" charset="-127"/>
                <a:cs typeface="Times New Roman" panose="02020603050405020304" pitchFamily="18" charset="0"/>
              </a:rPr>
              <a:t>To reach out with God, we are determined: </a:t>
            </a:r>
          </a:p>
          <a:p>
            <a:pPr marL="342900" marR="0" lvl="0" indent="-342900" algn="just">
              <a:lnSpc>
                <a:spcPct val="107000"/>
              </a:lnSpc>
              <a:spcBef>
                <a:spcPts val="0"/>
              </a:spcBef>
              <a:spcAft>
                <a:spcPts val="0"/>
              </a:spcAft>
              <a:buFont typeface="+mj-lt"/>
              <a:buAutoNum type="arabicParenR"/>
            </a:pPr>
            <a:r>
              <a:rPr lang="en-US" sz="3500">
                <a:latin typeface="Calibri" panose="020F0502020204030204" pitchFamily="34" charset="0"/>
                <a:ea typeface="Malgun Gothic" panose="020B0503020000020004" pitchFamily="34" charset="-127"/>
                <a:cs typeface="Times New Roman" panose="02020603050405020304" pitchFamily="18" charset="0"/>
              </a:rPr>
              <a:t> To orient students and teachers to be mission-focused; every Adventist student is a disciple; and </a:t>
            </a:r>
          </a:p>
          <a:p>
            <a:pPr marL="342900" marR="0" lvl="0" indent="-342900" algn="just">
              <a:lnSpc>
                <a:spcPct val="107000"/>
              </a:lnSpc>
              <a:spcBef>
                <a:spcPts val="0"/>
              </a:spcBef>
              <a:spcAft>
                <a:spcPts val="0"/>
              </a:spcAft>
              <a:buFont typeface="+mj-lt"/>
              <a:buAutoNum type="arabicParenR"/>
            </a:pPr>
            <a:r>
              <a:rPr lang="en-US" sz="3500">
                <a:latin typeface="Calibri" panose="020F0502020204030204" pitchFamily="34" charset="0"/>
                <a:ea typeface="Malgun Gothic" panose="020B0503020000020004" pitchFamily="34" charset="-127"/>
                <a:cs typeface="Times New Roman" panose="02020603050405020304" pitchFamily="18" charset="0"/>
              </a:rPr>
              <a:t> To identify mission fields for all education institutions and empower disciples of Christ to serve the fields</a:t>
            </a:r>
            <a:endParaRPr lang="en-US" sz="3500">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132057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 xmlns:a16="http://schemas.microsoft.com/office/drawing/2014/main" id="{2245FDF7-B19C-4767-8A5B-512C34FD7B2F}"/>
              </a:ext>
            </a:extLst>
          </p:cNvPr>
          <p:cNvSpPr/>
          <p:nvPr/>
        </p:nvSpPr>
        <p:spPr>
          <a:xfrm>
            <a:off x="2461541" y="2067435"/>
            <a:ext cx="2999218"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cap="none" spc="0">
                <a:ln/>
                <a:solidFill>
                  <a:schemeClr val="accent2">
                    <a:lumMod val="75000"/>
                  </a:schemeClr>
                </a:solidFill>
                <a:effectLst/>
              </a:rPr>
              <a:t>REACH</a:t>
            </a:r>
          </a:p>
        </p:txBody>
      </p:sp>
      <p:sp>
        <p:nvSpPr>
          <p:cNvPr id="9" name="Arrow: Up 7">
            <a:extLst>
              <a:ext uri="{FF2B5EF4-FFF2-40B4-BE49-F238E27FC236}">
                <a16:creationId xmlns="" xmlns:a16="http://schemas.microsoft.com/office/drawing/2014/main" id="{33BB2B68-5577-4C05-A0F6-B02F7A7425CB}"/>
              </a:ext>
            </a:extLst>
          </p:cNvPr>
          <p:cNvSpPr/>
          <p:nvPr/>
        </p:nvSpPr>
        <p:spPr>
          <a:xfrm rot="16200000">
            <a:off x="965729" y="1587288"/>
            <a:ext cx="1015665" cy="19759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7">
            <a:extLst>
              <a:ext uri="{FF2B5EF4-FFF2-40B4-BE49-F238E27FC236}">
                <a16:creationId xmlns="" xmlns:a16="http://schemas.microsoft.com/office/drawing/2014/main" id="{57824792-1139-4A27-8A5B-2F3E68324EBE}"/>
              </a:ext>
            </a:extLst>
          </p:cNvPr>
          <p:cNvSpPr/>
          <p:nvPr/>
        </p:nvSpPr>
        <p:spPr>
          <a:xfrm rot="5400000">
            <a:off x="5919510" y="1587287"/>
            <a:ext cx="1015665" cy="19759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7">
            <a:extLst>
              <a:ext uri="{FF2B5EF4-FFF2-40B4-BE49-F238E27FC236}">
                <a16:creationId xmlns="" xmlns:a16="http://schemas.microsoft.com/office/drawing/2014/main" id="{72FDDA73-445D-41E8-B891-EADAE63972C9}"/>
              </a:ext>
            </a:extLst>
          </p:cNvPr>
          <p:cNvSpPr/>
          <p:nvPr/>
        </p:nvSpPr>
        <p:spPr>
          <a:xfrm>
            <a:off x="3362164" y="209970"/>
            <a:ext cx="1015665" cy="19759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직사각형 2">
            <a:extLst>
              <a:ext uri="{FF2B5EF4-FFF2-40B4-BE49-F238E27FC236}">
                <a16:creationId xmlns="" xmlns:a16="http://schemas.microsoft.com/office/drawing/2014/main" id="{64AB6056-A1DC-4FC3-9A18-43D121F87933}"/>
              </a:ext>
            </a:extLst>
          </p:cNvPr>
          <p:cNvSpPr/>
          <p:nvPr/>
        </p:nvSpPr>
        <p:spPr>
          <a:xfrm>
            <a:off x="553616" y="3620278"/>
            <a:ext cx="9162662" cy="29110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dirty="0">
                <a:solidFill>
                  <a:schemeClr val="tx1"/>
                </a:solidFill>
                <a:latin typeface="Calibri" panose="020F0502020204030204" pitchFamily="34" charset="0"/>
                <a:ea typeface="맑은 고딕" panose="020B0503020000020004" pitchFamily="50" charset="-127"/>
                <a:cs typeface="Times New Roman" panose="02020603050405020304" pitchFamily="18" charset="0"/>
              </a:rPr>
              <a:t>We are implementing this strategic plan in the 24 Primary Schools, 28 Secondary, and 6 Colleges/Universities, including Chinese Adventist Seminary (CAS), </a:t>
            </a:r>
          </a:p>
          <a:p>
            <a:pPr algn="ctr"/>
            <a:r>
              <a:rPr lang="en-US" altLang="ko-KR" sz="2800" dirty="0">
                <a:solidFill>
                  <a:schemeClr val="tx1"/>
                </a:solidFill>
                <a:latin typeface="Calibri" panose="020F0502020204030204" pitchFamily="34" charset="0"/>
                <a:ea typeface="맑은 고딕" panose="020B0503020000020004" pitchFamily="50" charset="-127"/>
                <a:cs typeface="Times New Roman" panose="02020603050405020304" pitchFamily="18" charset="0"/>
              </a:rPr>
              <a:t>with 1,327 teachers/professors who are teaching in these schools, serving almost 21,000 students.</a:t>
            </a:r>
            <a:endParaRPr lang="ko-KR" altLang="en-US" sz="2800" dirty="0">
              <a:solidFill>
                <a:schemeClr val="tx1"/>
              </a:solidFill>
            </a:endParaRPr>
          </a:p>
        </p:txBody>
      </p:sp>
    </p:spTree>
    <p:extLst>
      <p:ext uri="{BB962C8B-B14F-4D97-AF65-F5344CB8AC3E}">
        <p14:creationId xmlns:p14="http://schemas.microsoft.com/office/powerpoint/2010/main" val="2452890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6" descr="Are You Still Reaching?">
            <a:extLst>
              <a:ext uri="{FF2B5EF4-FFF2-40B4-BE49-F238E27FC236}">
                <a16:creationId xmlns="" xmlns:a16="http://schemas.microsoft.com/office/drawing/2014/main" id="{44953138-DD87-46CF-A4CE-286A3CA1C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94" y="0"/>
            <a:ext cx="5406111" cy="42016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5B5F7AE5-96A4-494F-AF22-13964983D531}"/>
              </a:ext>
            </a:extLst>
          </p:cNvPr>
          <p:cNvSpPr/>
          <p:nvPr/>
        </p:nvSpPr>
        <p:spPr>
          <a:xfrm>
            <a:off x="4515926" y="4071230"/>
            <a:ext cx="5226111" cy="1631216"/>
          </a:xfrm>
          <a:prstGeom prst="rect">
            <a:avLst/>
          </a:prstGeom>
          <a:noFill/>
        </p:spPr>
        <p:txBody>
          <a:bodyPr wrap="none" lIns="91440" tIns="45720" rIns="91440" bIns="45720">
            <a:spAutoFit/>
          </a:bodyPr>
          <a:lstStyle/>
          <a:p>
            <a:pPr algn="ctr"/>
            <a:r>
              <a:rPr lang="en-US" sz="10000" b="0" cap="none" spc="0">
                <a:ln w="0"/>
                <a:solidFill>
                  <a:schemeClr val="accent2">
                    <a:lumMod val="50000"/>
                  </a:schemeClr>
                </a:solidFill>
                <a:effectLst>
                  <a:outerShdw blurRad="38100" dist="19050" dir="2700000" algn="tl" rotWithShape="0">
                    <a:schemeClr val="dk1">
                      <a:alpha val="40000"/>
                    </a:schemeClr>
                  </a:outerShdw>
                </a:effectLst>
              </a:rPr>
              <a:t>Reach </a:t>
            </a:r>
            <a:r>
              <a:rPr lang="en-US" sz="10000">
                <a:ln w="0"/>
                <a:solidFill>
                  <a:schemeClr val="accent2">
                    <a:lumMod val="50000"/>
                  </a:schemeClr>
                </a:solidFill>
                <a:effectLst>
                  <a:outerShdw blurRad="38100" dist="19050" dir="2700000" algn="tl" rotWithShape="0">
                    <a:schemeClr val="dk1">
                      <a:alpha val="40000"/>
                    </a:schemeClr>
                  </a:outerShdw>
                </a:effectLst>
              </a:rPr>
              <a:t>Up</a:t>
            </a:r>
            <a:endParaRPr lang="en-US" sz="10000" b="0" cap="none" spc="0">
              <a:ln w="0"/>
              <a:solidFill>
                <a:schemeClr val="accent2">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86606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 xmlns:a16="http://schemas.microsoft.com/office/drawing/2014/main" id="{1E820855-43B8-4EEE-94CE-C72F26216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967" y="267478"/>
            <a:ext cx="7361281" cy="5063412"/>
          </a:xfrm>
          <a:prstGeom prst="rect">
            <a:avLst/>
          </a:prstGeom>
          <a:ln>
            <a:noFill/>
          </a:ln>
          <a:effectLst>
            <a:softEdge rad="112500"/>
          </a:effectLst>
        </p:spPr>
      </p:pic>
      <p:sp>
        <p:nvSpPr>
          <p:cNvPr id="8" name="Rectangle 7">
            <a:extLst>
              <a:ext uri="{FF2B5EF4-FFF2-40B4-BE49-F238E27FC236}">
                <a16:creationId xmlns="" xmlns:a16="http://schemas.microsoft.com/office/drawing/2014/main" id="{AD018BEC-377E-4677-B3A5-0EEC473DB06A}"/>
              </a:ext>
            </a:extLst>
          </p:cNvPr>
          <p:cNvSpPr/>
          <p:nvPr/>
        </p:nvSpPr>
        <p:spPr>
          <a:xfrm>
            <a:off x="2567330" y="2690327"/>
            <a:ext cx="5864554" cy="1015663"/>
          </a:xfrm>
          <a:prstGeom prst="rect">
            <a:avLst/>
          </a:prstGeom>
          <a:solidFill>
            <a:schemeClr val="accent2">
              <a:lumMod val="50000"/>
            </a:schemeClr>
          </a:solidFill>
          <a:effectLst>
            <a:softEdge rad="127000"/>
          </a:effectLst>
        </p:spPr>
        <p:txBody>
          <a:bodyPr wrap="none" lIns="91440" tIns="45720" rIns="91440" bIns="45720">
            <a:spAutoFit/>
          </a:bodyPr>
          <a:lstStyle/>
          <a:p>
            <a:pPr algn="ctr"/>
            <a:r>
              <a:rPr lang="en-US" sz="6000" b="1" cap="none" spc="0">
                <a:ln w="10160">
                  <a:solidFill>
                    <a:schemeClr val="accent5"/>
                  </a:solidFill>
                  <a:prstDash val="solid"/>
                </a:ln>
                <a:solidFill>
                  <a:schemeClr val="bg1"/>
                </a:solidFill>
                <a:effectLst>
                  <a:outerShdw blurRad="38100" dist="22860" dir="5400000" algn="tl" rotWithShape="0">
                    <a:srgbClr val="000000">
                      <a:alpha val="30000"/>
                    </a:srgbClr>
                  </a:outerShdw>
                </a:effectLst>
              </a:rPr>
              <a:t>1. </a:t>
            </a:r>
            <a:r>
              <a:rPr lang="en-US" sz="6000" b="1">
                <a:ln w="10160">
                  <a:solidFill>
                    <a:schemeClr val="accent5"/>
                  </a:solidFill>
                  <a:prstDash val="solid"/>
                </a:ln>
                <a:solidFill>
                  <a:schemeClr val="bg1"/>
                </a:solidFill>
                <a:effectLst>
                  <a:outerShdw blurRad="38100" dist="22860" dir="5400000" algn="tl" rotWithShape="0">
                    <a:srgbClr val="000000">
                      <a:alpha val="30000"/>
                    </a:srgbClr>
                  </a:outerShdw>
                </a:effectLst>
              </a:rPr>
              <a:t>Bible Reading</a:t>
            </a:r>
            <a:endParaRPr lang="en-US" sz="6000" b="1" cap="none" spc="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
        <p:nvSpPr>
          <p:cNvPr id="3" name="직사각형 2">
            <a:extLst>
              <a:ext uri="{FF2B5EF4-FFF2-40B4-BE49-F238E27FC236}">
                <a16:creationId xmlns="" xmlns:a16="http://schemas.microsoft.com/office/drawing/2014/main" id="{21FBC157-9F8B-4095-BCC4-E1FA838D7F0E}"/>
              </a:ext>
            </a:extLst>
          </p:cNvPr>
          <p:cNvSpPr/>
          <p:nvPr/>
        </p:nvSpPr>
        <p:spPr>
          <a:xfrm>
            <a:off x="197224" y="5330890"/>
            <a:ext cx="10460944" cy="1200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smtClean="0">
                <a:solidFill>
                  <a:schemeClr val="tx1"/>
                </a:solidFill>
              </a:rPr>
              <a:t>Collective </a:t>
            </a:r>
            <a:r>
              <a:rPr lang="en-US" altLang="ko-KR" sz="2800" dirty="0">
                <a:solidFill>
                  <a:schemeClr val="tx1"/>
                </a:solidFill>
              </a:rPr>
              <a:t>and personal Bible reading by all students. </a:t>
            </a:r>
          </a:p>
          <a:p>
            <a:r>
              <a:rPr lang="en-US" altLang="ko-KR" sz="2800" dirty="0">
                <a:solidFill>
                  <a:schemeClr val="tx1"/>
                </a:solidFill>
              </a:rPr>
              <a:t> </a:t>
            </a:r>
            <a:r>
              <a:rPr lang="en-US" altLang="ko-KR" sz="2800" dirty="0" smtClean="0">
                <a:solidFill>
                  <a:schemeClr val="tx1"/>
                </a:solidFill>
              </a:rPr>
              <a:t>This </a:t>
            </a:r>
            <a:r>
              <a:rPr lang="en-US" altLang="ko-KR" sz="2800" dirty="0">
                <a:solidFill>
                  <a:schemeClr val="tx1"/>
                </a:solidFill>
              </a:rPr>
              <a:t>is done in the first hour of </a:t>
            </a:r>
            <a:r>
              <a:rPr lang="en-US" altLang="ko-KR" sz="2800" dirty="0" smtClean="0">
                <a:solidFill>
                  <a:schemeClr val="tx1"/>
                </a:solidFill>
              </a:rPr>
              <a:t>daily </a:t>
            </a:r>
            <a:r>
              <a:rPr lang="en-US" altLang="ko-KR" sz="2800" dirty="0">
                <a:solidFill>
                  <a:schemeClr val="tx1"/>
                </a:solidFill>
              </a:rPr>
              <a:t>classes as a group or personally. </a:t>
            </a:r>
            <a:endParaRPr lang="ko-KR" altLang="en-US" sz="2800" dirty="0">
              <a:solidFill>
                <a:schemeClr val="tx1"/>
              </a:solidFill>
            </a:endParaRPr>
          </a:p>
        </p:txBody>
      </p:sp>
    </p:spTree>
    <p:extLst>
      <p:ext uri="{BB962C8B-B14F-4D97-AF65-F5344CB8AC3E}">
        <p14:creationId xmlns:p14="http://schemas.microsoft.com/office/powerpoint/2010/main" val="190312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그림 15462">
            <a:extLst>
              <a:ext uri="{FF2B5EF4-FFF2-40B4-BE49-F238E27FC236}">
                <a16:creationId xmlns="" xmlns:a16="http://schemas.microsoft.com/office/drawing/2014/main" id="{5FC0EED3-D832-4ACB-B7C1-C79C95A456F5}"/>
              </a:ext>
            </a:extLst>
          </p:cNvPr>
          <p:cNvPicPr>
            <a:picLocks noChangeAspect="1"/>
          </p:cNvPicPr>
          <p:nvPr/>
        </p:nvPicPr>
        <p:blipFill rotWithShape="1">
          <a:blip r:embed="rId4"/>
          <a:srcRect b="20559"/>
          <a:stretch/>
        </p:blipFill>
        <p:spPr>
          <a:xfrm>
            <a:off x="192881" y="326699"/>
            <a:ext cx="7046802" cy="4423895"/>
          </a:xfrm>
          <a:prstGeom prst="rect">
            <a:avLst/>
          </a:prstGeom>
          <a:ln w="88900" cap="sq">
            <a:noFill/>
            <a:miter/>
          </a:ln>
          <a:effectLst>
            <a:outerShdw blurRad="127000" dist="127000" dir="2700000" algn="tr" rotWithShape="0">
              <a:prstClr val="black">
                <a:alpha val="40000"/>
              </a:prstClr>
            </a:outerShdw>
          </a:effectLst>
        </p:spPr>
      </p:pic>
      <p:sp>
        <p:nvSpPr>
          <p:cNvPr id="7" name="직사각형 6">
            <a:extLst>
              <a:ext uri="{FF2B5EF4-FFF2-40B4-BE49-F238E27FC236}">
                <a16:creationId xmlns="" xmlns:a16="http://schemas.microsoft.com/office/drawing/2014/main" id="{91C52871-24BC-430E-BE69-7B5B59B6E4FC}"/>
              </a:ext>
            </a:extLst>
          </p:cNvPr>
          <p:cNvSpPr/>
          <p:nvPr/>
        </p:nvSpPr>
        <p:spPr>
          <a:xfrm>
            <a:off x="373225" y="5073056"/>
            <a:ext cx="9878058" cy="14582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smtClean="0">
                <a:solidFill>
                  <a:schemeClr val="tx1"/>
                </a:solidFill>
              </a:rPr>
              <a:t>Two </a:t>
            </a:r>
            <a:r>
              <a:rPr lang="en-US" altLang="ko-KR" sz="2800" dirty="0">
                <a:solidFill>
                  <a:schemeClr val="tx1"/>
                </a:solidFill>
              </a:rPr>
              <a:t>times every </a:t>
            </a:r>
            <a:r>
              <a:rPr lang="en-US" altLang="ko-KR" sz="2800" dirty="0" smtClean="0">
                <a:solidFill>
                  <a:schemeClr val="tx1"/>
                </a:solidFill>
              </a:rPr>
              <a:t>year </a:t>
            </a:r>
            <a:r>
              <a:rPr lang="en-US" altLang="ko-KR" sz="2800" smtClean="0">
                <a:solidFill>
                  <a:schemeClr val="tx1"/>
                </a:solidFill>
              </a:rPr>
              <a:t>to strength </a:t>
            </a:r>
            <a:r>
              <a:rPr lang="en-US" altLang="ko-KR" sz="2800" dirty="0">
                <a:solidFill>
                  <a:schemeClr val="tx1"/>
                </a:solidFill>
              </a:rPr>
              <a:t>the faith of </a:t>
            </a:r>
            <a:r>
              <a:rPr lang="en-US" altLang="ko-KR" sz="2800" dirty="0" smtClean="0">
                <a:solidFill>
                  <a:schemeClr val="tx1"/>
                </a:solidFill>
              </a:rPr>
              <a:t>Adventist </a:t>
            </a:r>
            <a:r>
              <a:rPr lang="en-US" altLang="ko-KR" sz="2800" dirty="0">
                <a:solidFill>
                  <a:schemeClr val="tx1"/>
                </a:solidFill>
              </a:rPr>
              <a:t>students and </a:t>
            </a:r>
            <a:r>
              <a:rPr lang="en-US" altLang="ko-KR" sz="2800" dirty="0" smtClean="0">
                <a:solidFill>
                  <a:schemeClr val="tx1"/>
                </a:solidFill>
              </a:rPr>
              <a:t>win </a:t>
            </a:r>
            <a:r>
              <a:rPr lang="en-US" altLang="ko-KR" sz="2800" dirty="0">
                <a:solidFill>
                  <a:schemeClr val="tx1"/>
                </a:solidFill>
              </a:rPr>
              <a:t>students from other faiths to Jesus Christ. </a:t>
            </a:r>
            <a:endParaRPr lang="ko-KR" altLang="en-US" sz="2800" dirty="0">
              <a:solidFill>
                <a:schemeClr val="tx1"/>
              </a:solidFill>
            </a:endParaRPr>
          </a:p>
        </p:txBody>
      </p:sp>
      <p:pic>
        <p:nvPicPr>
          <p:cNvPr id="4" name="그림 3">
            <a:extLst>
              <a:ext uri="{FF2B5EF4-FFF2-40B4-BE49-F238E27FC236}">
                <a16:creationId xmlns="" xmlns:a16="http://schemas.microsoft.com/office/drawing/2014/main" id="{8C6C07C7-487A-47C3-A7D0-6275A57043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2019" y="326699"/>
            <a:ext cx="2949263" cy="4423895"/>
          </a:xfrm>
          <a:prstGeom prst="rect">
            <a:avLst/>
          </a:prstGeom>
        </p:spPr>
      </p:pic>
      <p:sp>
        <p:nvSpPr>
          <p:cNvPr id="11" name="Rectangle 9">
            <a:extLst>
              <a:ext uri="{FF2B5EF4-FFF2-40B4-BE49-F238E27FC236}">
                <a16:creationId xmlns="" xmlns:a16="http://schemas.microsoft.com/office/drawing/2014/main" id="{40A93B1A-0DDC-4108-BF29-4FFDB4107DD0}"/>
              </a:ext>
            </a:extLst>
          </p:cNvPr>
          <p:cNvSpPr/>
          <p:nvPr/>
        </p:nvSpPr>
        <p:spPr>
          <a:xfrm>
            <a:off x="2847843" y="649161"/>
            <a:ext cx="5369483" cy="923330"/>
          </a:xfrm>
          <a:prstGeom prst="rect">
            <a:avLst/>
          </a:prstGeom>
          <a:solidFill>
            <a:schemeClr val="accent2">
              <a:lumMod val="50000"/>
            </a:schemeClr>
          </a:solidFill>
          <a:effectLst>
            <a:softEdge rad="127000"/>
          </a:effectLst>
        </p:spPr>
        <p:txBody>
          <a:bodyPr wrap="none" lIns="91440" tIns="45720" rIns="91440" bIns="45720">
            <a:spAutoFit/>
          </a:bodyPr>
          <a:lstStyle/>
          <a:p>
            <a:pPr algn="ctr"/>
            <a:r>
              <a:rPr lang="en-US" sz="5400" b="0" cap="none" spc="0">
                <a:ln w="0"/>
                <a:solidFill>
                  <a:schemeClr val="bg1"/>
                </a:solidFill>
                <a:effectLst>
                  <a:outerShdw blurRad="38100" dist="25400" dir="5400000" algn="ctr" rotWithShape="0">
                    <a:srgbClr val="6E747A">
                      <a:alpha val="43000"/>
                    </a:srgbClr>
                  </a:outerShdw>
                </a:effectLst>
              </a:rPr>
              <a:t>2. </a:t>
            </a:r>
            <a:r>
              <a:rPr lang="en-US" sz="5400" b="0" cap="none" spc="0" smtClean="0">
                <a:ln w="0"/>
                <a:solidFill>
                  <a:schemeClr val="bg1"/>
                </a:solidFill>
                <a:effectLst>
                  <a:outerShdw blurRad="38100" dist="25400" dir="5400000" algn="ctr" rotWithShape="0">
                    <a:srgbClr val="6E747A">
                      <a:alpha val="43000"/>
                    </a:srgbClr>
                  </a:outerShdw>
                </a:effectLst>
              </a:rPr>
              <a:t>Weeks </a:t>
            </a:r>
            <a:r>
              <a:rPr lang="en-US" sz="5400" b="0" cap="none" spc="0">
                <a:ln w="0"/>
                <a:solidFill>
                  <a:schemeClr val="bg1"/>
                </a:solidFill>
                <a:effectLst>
                  <a:outerShdw blurRad="38100" dist="25400" dir="5400000" algn="ctr" rotWithShape="0">
                    <a:srgbClr val="6E747A">
                      <a:alpha val="43000"/>
                    </a:srgbClr>
                  </a:outerShdw>
                </a:effectLst>
              </a:rPr>
              <a:t>of </a:t>
            </a:r>
            <a:r>
              <a:rPr lang="en-US" sz="5400" b="0" cap="none" spc="0" smtClean="0">
                <a:ln w="0"/>
                <a:solidFill>
                  <a:schemeClr val="bg1"/>
                </a:solidFill>
                <a:effectLst>
                  <a:outerShdw blurRad="38100" dist="25400" dir="5400000" algn="ctr" rotWithShape="0">
                    <a:srgbClr val="6E747A">
                      <a:alpha val="43000"/>
                    </a:srgbClr>
                  </a:outerShdw>
                </a:effectLst>
              </a:rPr>
              <a:t>Prayer</a:t>
            </a:r>
            <a:endParaRPr lang="en-US" sz="5400" b="0" cap="none" spc="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05928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descr="Image result for Gospel Week Hong Kong Adventist College">
            <a:extLst>
              <a:ext uri="{FF2B5EF4-FFF2-40B4-BE49-F238E27FC236}">
                <a16:creationId xmlns="" xmlns:a16="http://schemas.microsoft.com/office/drawing/2014/main" id="{D8D27167-200B-42A5-A9AD-87C1054C16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165"/>
          <a:stretch/>
        </p:blipFill>
        <p:spPr bwMode="auto">
          <a:xfrm>
            <a:off x="245582" y="161732"/>
            <a:ext cx="10147562" cy="52655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1A124B9C-69D6-4842-B4AC-97613DBFA345}"/>
              </a:ext>
            </a:extLst>
          </p:cNvPr>
          <p:cNvSpPr/>
          <p:nvPr/>
        </p:nvSpPr>
        <p:spPr>
          <a:xfrm>
            <a:off x="2242754" y="378290"/>
            <a:ext cx="5608908" cy="923330"/>
          </a:xfrm>
          <a:prstGeom prst="rect">
            <a:avLst/>
          </a:prstGeom>
          <a:solidFill>
            <a:schemeClr val="accent2">
              <a:lumMod val="50000"/>
            </a:schemeClr>
          </a:solidFill>
          <a:effectLst>
            <a:softEdge rad="127000"/>
          </a:effectLst>
        </p:spPr>
        <p:txBody>
          <a:bodyPr wrap="none" lIns="91440" tIns="45720" rIns="91440" bIns="45720">
            <a:spAutoFit/>
          </a:bodyPr>
          <a:lstStyle/>
          <a:p>
            <a:pPr algn="ctr"/>
            <a:r>
              <a:rPr lang="en-US" sz="5400">
                <a:ln w="0"/>
                <a:solidFill>
                  <a:schemeClr val="bg1"/>
                </a:solidFill>
                <a:effectLst>
                  <a:outerShdw blurRad="38100" dist="25400" dir="5400000" algn="ctr" rotWithShape="0">
                    <a:srgbClr val="6E747A">
                      <a:alpha val="43000"/>
                    </a:srgbClr>
                  </a:outerShdw>
                </a:effectLst>
              </a:rPr>
              <a:t>3</a:t>
            </a:r>
            <a:r>
              <a:rPr lang="en-US" sz="5400" b="0" cap="none" spc="0">
                <a:ln w="0"/>
                <a:solidFill>
                  <a:schemeClr val="bg1"/>
                </a:solidFill>
                <a:effectLst>
                  <a:outerShdw blurRad="38100" dist="25400" dir="5400000" algn="ctr" rotWithShape="0">
                    <a:srgbClr val="6E747A">
                      <a:alpha val="43000"/>
                    </a:srgbClr>
                  </a:outerShdw>
                </a:effectLst>
              </a:rPr>
              <a:t>. </a:t>
            </a:r>
            <a:r>
              <a:rPr lang="en-US" sz="5400">
                <a:ln w="0"/>
                <a:solidFill>
                  <a:schemeClr val="bg1"/>
                </a:solidFill>
                <a:effectLst>
                  <a:outerShdw blurRad="38100" dist="25400" dir="5400000" algn="ctr" rotWithShape="0">
                    <a:srgbClr val="6E747A">
                      <a:alpha val="43000"/>
                    </a:srgbClr>
                  </a:outerShdw>
                </a:effectLst>
              </a:rPr>
              <a:t>Chapel Programs</a:t>
            </a:r>
            <a:endParaRPr lang="en-US" sz="5400" b="0" cap="none" spc="0">
              <a:ln w="0"/>
              <a:solidFill>
                <a:schemeClr val="bg1"/>
              </a:solidFill>
              <a:effectLst>
                <a:outerShdw blurRad="38100" dist="25400" dir="5400000" algn="ctr" rotWithShape="0">
                  <a:srgbClr val="6E747A">
                    <a:alpha val="43000"/>
                  </a:srgbClr>
                </a:outerShdw>
              </a:effectLst>
            </a:endParaRPr>
          </a:p>
        </p:txBody>
      </p:sp>
      <p:sp>
        <p:nvSpPr>
          <p:cNvPr id="8" name="직사각형 7">
            <a:extLst>
              <a:ext uri="{FF2B5EF4-FFF2-40B4-BE49-F238E27FC236}">
                <a16:creationId xmlns="" xmlns:a16="http://schemas.microsoft.com/office/drawing/2014/main" id="{221BDC23-C01C-415F-95C8-3B460A5B2C78}"/>
              </a:ext>
            </a:extLst>
          </p:cNvPr>
          <p:cNvSpPr/>
          <p:nvPr/>
        </p:nvSpPr>
        <p:spPr>
          <a:xfrm>
            <a:off x="373224" y="5330890"/>
            <a:ext cx="9774338" cy="1200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smtClean="0">
                <a:solidFill>
                  <a:schemeClr val="tx1"/>
                </a:solidFill>
              </a:rPr>
              <a:t>At </a:t>
            </a:r>
            <a:r>
              <a:rPr lang="en-US" altLang="ko-KR" sz="2800" dirty="0">
                <a:solidFill>
                  <a:schemeClr val="tx1"/>
                </a:solidFill>
              </a:rPr>
              <a:t>least once a week, </a:t>
            </a:r>
            <a:r>
              <a:rPr lang="en-US" altLang="ko-KR" sz="2800" dirty="0" smtClean="0">
                <a:solidFill>
                  <a:schemeClr val="tx1"/>
                </a:solidFill>
              </a:rPr>
              <a:t>where Biblical </a:t>
            </a:r>
            <a:r>
              <a:rPr lang="en-US" altLang="ko-KR" sz="2800" dirty="0">
                <a:solidFill>
                  <a:schemeClr val="tx1"/>
                </a:solidFill>
              </a:rPr>
              <a:t>values and doctrines are emphasized.</a:t>
            </a:r>
            <a:endParaRPr lang="ko-KR" altLang="en-US" sz="2800" dirty="0">
              <a:solidFill>
                <a:schemeClr val="tx1"/>
              </a:solidFill>
            </a:endParaRPr>
          </a:p>
        </p:txBody>
      </p:sp>
    </p:spTree>
    <p:extLst>
      <p:ext uri="{BB962C8B-B14F-4D97-AF65-F5344CB8AC3E}">
        <p14:creationId xmlns:p14="http://schemas.microsoft.com/office/powerpoint/2010/main" val="3457464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2">
            <a:extLst>
              <a:ext uri="{FF2B5EF4-FFF2-40B4-BE49-F238E27FC236}">
                <a16:creationId xmlns="" xmlns:a16="http://schemas.microsoft.com/office/drawing/2014/main" id="{0166BE4B-EC2D-4D29-BB6E-9CD534B229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988"/>
          <a:stretch/>
        </p:blipFill>
        <p:spPr>
          <a:xfrm>
            <a:off x="177987" y="2867679"/>
            <a:ext cx="3966295" cy="2606161"/>
          </a:xfrm>
          <a:prstGeom prst="rect">
            <a:avLst/>
          </a:prstGeom>
          <a:ln>
            <a:solidFill>
              <a:srgbClr val="002060"/>
            </a:solidFill>
          </a:ln>
          <a:effectLst>
            <a:softEdge rad="112500"/>
          </a:effectLst>
        </p:spPr>
      </p:pic>
      <p:pic>
        <p:nvPicPr>
          <p:cNvPr id="9" name="그림 8">
            <a:extLst>
              <a:ext uri="{FF2B5EF4-FFF2-40B4-BE49-F238E27FC236}">
                <a16:creationId xmlns="" xmlns:a16="http://schemas.microsoft.com/office/drawing/2014/main" id="{BC9726B4-3227-402E-BF1C-75A0E66058B2}"/>
              </a:ext>
            </a:extLst>
          </p:cNvPr>
          <p:cNvPicPr>
            <a:picLocks noChangeAspect="1"/>
          </p:cNvPicPr>
          <p:nvPr/>
        </p:nvPicPr>
        <p:blipFill rotWithShape="1">
          <a:blip r:embed="rId3">
            <a:extLst>
              <a:ext uri="{28A0092B-C50C-407E-A947-70E740481C1C}">
                <a14:useLocalDpi xmlns:a14="http://schemas.microsoft.com/office/drawing/2010/main" val="0"/>
              </a:ext>
            </a:extLst>
          </a:blip>
          <a:srcRect t="17815"/>
          <a:stretch/>
        </p:blipFill>
        <p:spPr>
          <a:xfrm>
            <a:off x="4160730" y="2892210"/>
            <a:ext cx="4130351" cy="2467743"/>
          </a:xfrm>
          <a:prstGeom prst="rect">
            <a:avLst/>
          </a:prstGeom>
        </p:spPr>
      </p:pic>
      <p:pic>
        <p:nvPicPr>
          <p:cNvPr id="11" name="그림 10">
            <a:extLst>
              <a:ext uri="{FF2B5EF4-FFF2-40B4-BE49-F238E27FC236}">
                <a16:creationId xmlns="" xmlns:a16="http://schemas.microsoft.com/office/drawing/2014/main" id="{88FC588F-E346-42DE-A2EC-D9AE0E9596A3}"/>
              </a:ext>
            </a:extLst>
          </p:cNvPr>
          <p:cNvPicPr>
            <a:picLocks noChangeAspect="1"/>
          </p:cNvPicPr>
          <p:nvPr/>
        </p:nvPicPr>
        <p:blipFill rotWithShape="1">
          <a:blip r:embed="rId4">
            <a:extLst>
              <a:ext uri="{28A0092B-C50C-407E-A947-70E740481C1C}">
                <a14:useLocalDpi xmlns:a14="http://schemas.microsoft.com/office/drawing/2010/main" val="0"/>
              </a:ext>
            </a:extLst>
          </a:blip>
          <a:srcRect b="8939"/>
          <a:stretch/>
        </p:blipFill>
        <p:spPr>
          <a:xfrm>
            <a:off x="177987" y="362493"/>
            <a:ext cx="3966295" cy="2392789"/>
          </a:xfrm>
          <a:prstGeom prst="rect">
            <a:avLst/>
          </a:prstGeom>
        </p:spPr>
      </p:pic>
      <p:pic>
        <p:nvPicPr>
          <p:cNvPr id="13" name="그림 12">
            <a:extLst>
              <a:ext uri="{FF2B5EF4-FFF2-40B4-BE49-F238E27FC236}">
                <a16:creationId xmlns="" xmlns:a16="http://schemas.microsoft.com/office/drawing/2014/main" id="{AC4C8D49-CCDA-48A0-AC98-27CBBE5446B1}"/>
              </a:ext>
            </a:extLst>
          </p:cNvPr>
          <p:cNvPicPr>
            <a:picLocks noChangeAspect="1"/>
          </p:cNvPicPr>
          <p:nvPr/>
        </p:nvPicPr>
        <p:blipFill rotWithShape="1">
          <a:blip r:embed="rId5">
            <a:extLst>
              <a:ext uri="{28A0092B-C50C-407E-A947-70E740481C1C}">
                <a14:useLocalDpi xmlns:a14="http://schemas.microsoft.com/office/drawing/2010/main" val="0"/>
              </a:ext>
            </a:extLst>
          </a:blip>
          <a:srcRect b="8620"/>
          <a:stretch/>
        </p:blipFill>
        <p:spPr>
          <a:xfrm>
            <a:off x="4171186" y="370912"/>
            <a:ext cx="3535899" cy="2423325"/>
          </a:xfrm>
          <a:prstGeom prst="rect">
            <a:avLst/>
          </a:prstGeom>
        </p:spPr>
      </p:pic>
      <p:pic>
        <p:nvPicPr>
          <p:cNvPr id="15" name="그림 14">
            <a:extLst>
              <a:ext uri="{FF2B5EF4-FFF2-40B4-BE49-F238E27FC236}">
                <a16:creationId xmlns="" xmlns:a16="http://schemas.microsoft.com/office/drawing/2014/main" id="{B228D55E-9851-4EC4-B71C-2DB4C0F95D02}"/>
              </a:ext>
            </a:extLst>
          </p:cNvPr>
          <p:cNvPicPr>
            <a:picLocks noChangeAspect="1"/>
          </p:cNvPicPr>
          <p:nvPr/>
        </p:nvPicPr>
        <p:blipFill rotWithShape="1">
          <a:blip r:embed="rId6">
            <a:extLst>
              <a:ext uri="{28A0092B-C50C-407E-A947-70E740481C1C}">
                <a14:useLocalDpi xmlns:a14="http://schemas.microsoft.com/office/drawing/2010/main" val="0"/>
              </a:ext>
            </a:extLst>
          </a:blip>
          <a:srcRect t="10735"/>
          <a:stretch/>
        </p:blipFill>
        <p:spPr>
          <a:xfrm>
            <a:off x="7733989" y="2896583"/>
            <a:ext cx="4014340" cy="2465240"/>
          </a:xfrm>
          <a:prstGeom prst="rect">
            <a:avLst/>
          </a:prstGeom>
        </p:spPr>
      </p:pic>
      <p:pic>
        <p:nvPicPr>
          <p:cNvPr id="17" name="그림 16">
            <a:extLst>
              <a:ext uri="{FF2B5EF4-FFF2-40B4-BE49-F238E27FC236}">
                <a16:creationId xmlns="" xmlns:a16="http://schemas.microsoft.com/office/drawing/2014/main" id="{A97AAC13-13B8-4D0E-B7F8-434B3E3A28BA}"/>
              </a:ext>
            </a:extLst>
          </p:cNvPr>
          <p:cNvPicPr>
            <a:picLocks noChangeAspect="1"/>
          </p:cNvPicPr>
          <p:nvPr/>
        </p:nvPicPr>
        <p:blipFill rotWithShape="1">
          <a:blip r:embed="rId7">
            <a:extLst>
              <a:ext uri="{28A0092B-C50C-407E-A947-70E740481C1C}">
                <a14:useLocalDpi xmlns:a14="http://schemas.microsoft.com/office/drawing/2010/main" val="0"/>
              </a:ext>
            </a:extLst>
          </a:blip>
          <a:srcRect b="7421"/>
          <a:stretch/>
        </p:blipFill>
        <p:spPr>
          <a:xfrm>
            <a:off x="7733989" y="375405"/>
            <a:ext cx="4125133" cy="2423324"/>
          </a:xfrm>
          <a:prstGeom prst="rect">
            <a:avLst/>
          </a:prstGeom>
        </p:spPr>
      </p:pic>
      <p:grpSp>
        <p:nvGrpSpPr>
          <p:cNvPr id="19" name="Group 1">
            <a:extLst>
              <a:ext uri="{FF2B5EF4-FFF2-40B4-BE49-F238E27FC236}">
                <a16:creationId xmlns="" xmlns:a16="http://schemas.microsoft.com/office/drawing/2014/main" id="{9BBA207E-78DC-44DB-8DB6-1FF4C1C22A6A}"/>
              </a:ext>
            </a:extLst>
          </p:cNvPr>
          <p:cNvGrpSpPr/>
          <p:nvPr/>
        </p:nvGrpSpPr>
        <p:grpSpPr>
          <a:xfrm>
            <a:off x="10393145" y="0"/>
            <a:ext cx="1798856" cy="6858000"/>
            <a:chOff x="10393145" y="0"/>
            <a:chExt cx="1798856" cy="6858000"/>
          </a:xfrm>
        </p:grpSpPr>
        <p:pic>
          <p:nvPicPr>
            <p:cNvPr id="20" name="Picture 4">
              <a:extLst>
                <a:ext uri="{FF2B5EF4-FFF2-40B4-BE49-F238E27FC236}">
                  <a16:creationId xmlns="" xmlns:a16="http://schemas.microsoft.com/office/drawing/2014/main" id="{286AF71C-25D1-42FF-8902-44F1DE886C17}"/>
                </a:ext>
              </a:extLst>
            </p:cNvPr>
            <p:cNvPicPr>
              <a:picLocks noChangeAspect="1"/>
            </p:cNvPicPr>
            <p:nvPr/>
          </p:nvPicPr>
          <p:blipFill>
            <a:blip r:embed="rId8"/>
            <a:stretch>
              <a:fillRect/>
            </a:stretch>
          </p:blipFill>
          <p:spPr>
            <a:xfrm>
              <a:off x="10393145" y="0"/>
              <a:ext cx="1798856" cy="6858000"/>
            </a:xfrm>
            <a:prstGeom prst="rect">
              <a:avLst/>
            </a:prstGeom>
          </p:spPr>
        </p:pic>
        <p:pic>
          <p:nvPicPr>
            <p:cNvPr id="21" name="Picture 2" descr="The Seventh-day Adventist logo">
              <a:extLst>
                <a:ext uri="{FF2B5EF4-FFF2-40B4-BE49-F238E27FC236}">
                  <a16:creationId xmlns="" xmlns:a16="http://schemas.microsoft.com/office/drawing/2014/main" id="{E555D7B7-80E0-4248-91BD-4CD40C2AEC82}"/>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6">
            <a:extLst>
              <a:ext uri="{FF2B5EF4-FFF2-40B4-BE49-F238E27FC236}">
                <a16:creationId xmlns="" xmlns:a16="http://schemas.microsoft.com/office/drawing/2014/main" id="{F7BED8E0-9A86-4C74-A0A1-87008519C9BA}"/>
              </a:ext>
            </a:extLst>
          </p:cNvPr>
          <p:cNvSpPr/>
          <p:nvPr/>
        </p:nvSpPr>
        <p:spPr>
          <a:xfrm>
            <a:off x="1895718" y="2406014"/>
            <a:ext cx="6344109" cy="923330"/>
          </a:xfrm>
          <a:prstGeom prst="rect">
            <a:avLst/>
          </a:prstGeom>
          <a:solidFill>
            <a:schemeClr val="accent2">
              <a:lumMod val="50000"/>
            </a:schemeClr>
          </a:solidFill>
          <a:effectLst>
            <a:softEdge rad="127000"/>
          </a:effectLst>
        </p:spPr>
        <p:txBody>
          <a:bodyPr wrap="none" lIns="91440" tIns="45720" rIns="91440" bIns="45720">
            <a:spAutoFit/>
          </a:bodyPr>
          <a:lstStyle/>
          <a:p>
            <a:pPr algn="ctr"/>
            <a:r>
              <a:rPr lang="en-US" sz="5400" b="0" cap="none" spc="0">
                <a:ln w="0"/>
                <a:solidFill>
                  <a:schemeClr val="bg1"/>
                </a:solidFill>
                <a:effectLst>
                  <a:outerShdw blurRad="38100" dist="25400" dir="5400000" algn="ctr" rotWithShape="0">
                    <a:srgbClr val="6E747A">
                      <a:alpha val="43000"/>
                    </a:srgbClr>
                  </a:outerShdw>
                </a:effectLst>
              </a:rPr>
              <a:t>4. </a:t>
            </a:r>
            <a:r>
              <a:rPr lang="en-US" sz="5400">
                <a:ln w="0"/>
                <a:solidFill>
                  <a:schemeClr val="bg1"/>
                </a:solidFill>
                <a:effectLst>
                  <a:outerShdw blurRad="38100" dist="25400" dir="5400000" algn="ctr" rotWithShape="0">
                    <a:srgbClr val="6E747A">
                      <a:alpha val="43000"/>
                    </a:srgbClr>
                  </a:outerShdw>
                </a:effectLst>
              </a:rPr>
              <a:t>Community Service</a:t>
            </a:r>
            <a:endParaRPr lang="en-US" sz="5400" b="0" cap="none" spc="0">
              <a:ln w="0"/>
              <a:solidFill>
                <a:schemeClr val="bg1"/>
              </a:solidFill>
              <a:effectLst>
                <a:outerShdw blurRad="38100" dist="25400" dir="5400000" algn="ctr" rotWithShape="0">
                  <a:srgbClr val="6E747A">
                    <a:alpha val="43000"/>
                  </a:srgbClr>
                </a:outerShdw>
              </a:effectLst>
            </a:endParaRPr>
          </a:p>
        </p:txBody>
      </p:sp>
      <p:sp>
        <p:nvSpPr>
          <p:cNvPr id="23" name="직사각형 22">
            <a:extLst>
              <a:ext uri="{FF2B5EF4-FFF2-40B4-BE49-F238E27FC236}">
                <a16:creationId xmlns="" xmlns:a16="http://schemas.microsoft.com/office/drawing/2014/main" id="{65D78A24-565C-407F-92D3-AC36C4FE939D}"/>
              </a:ext>
            </a:extLst>
          </p:cNvPr>
          <p:cNvSpPr/>
          <p:nvPr/>
        </p:nvSpPr>
        <p:spPr>
          <a:xfrm>
            <a:off x="530387" y="5372865"/>
            <a:ext cx="9862758" cy="1200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400" dirty="0" smtClean="0">
                <a:solidFill>
                  <a:schemeClr val="tx1"/>
                </a:solidFill>
              </a:rPr>
              <a:t>At </a:t>
            </a:r>
            <a:r>
              <a:rPr lang="en-US" altLang="ko-KR" sz="2400" dirty="0">
                <a:solidFill>
                  <a:schemeClr val="tx1"/>
                </a:solidFill>
              </a:rPr>
              <a:t>least once in every </a:t>
            </a:r>
            <a:r>
              <a:rPr lang="en-US" altLang="ko-KR" sz="2400" dirty="0" smtClean="0">
                <a:solidFill>
                  <a:schemeClr val="tx1"/>
                </a:solidFill>
              </a:rPr>
              <a:t>quarter/semester to </a:t>
            </a:r>
            <a:r>
              <a:rPr lang="en-US" altLang="ko-KR" sz="2400" dirty="0" smtClean="0">
                <a:solidFill>
                  <a:schemeClr val="tx1"/>
                </a:solidFill>
              </a:rPr>
              <a:t>encourage </a:t>
            </a:r>
            <a:r>
              <a:rPr lang="en-US" altLang="ko-KR" sz="2400" dirty="0">
                <a:solidFill>
                  <a:schemeClr val="tx1"/>
                </a:solidFill>
              </a:rPr>
              <a:t>students to share the love of God with others.</a:t>
            </a:r>
            <a:endParaRPr lang="ko-KR" altLang="en-US" sz="2400" dirty="0">
              <a:solidFill>
                <a:schemeClr val="tx1"/>
              </a:solidFill>
            </a:endParaRPr>
          </a:p>
        </p:txBody>
      </p:sp>
    </p:spTree>
    <p:extLst>
      <p:ext uri="{BB962C8B-B14F-4D97-AF65-F5344CB8AC3E}">
        <p14:creationId xmlns:p14="http://schemas.microsoft.com/office/powerpoint/2010/main" val="2576600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 xmlns:a16="http://schemas.microsoft.com/office/drawing/2014/main" id="{1426FC40-8DC9-4090-B1FA-AC38AC650652}"/>
              </a:ext>
            </a:extLst>
          </p:cNvPr>
          <p:cNvPicPr>
            <a:picLocks noChangeAspect="1"/>
          </p:cNvPicPr>
          <p:nvPr/>
        </p:nvPicPr>
        <p:blipFill>
          <a:blip r:embed="rId4"/>
          <a:stretch>
            <a:fillRect/>
          </a:stretch>
        </p:blipFill>
        <p:spPr>
          <a:xfrm>
            <a:off x="0" y="17076"/>
            <a:ext cx="12192000" cy="6840924"/>
          </a:xfrm>
          <a:prstGeom prst="rect">
            <a:avLst/>
          </a:prstGeom>
        </p:spPr>
      </p:pic>
      <p:sp>
        <p:nvSpPr>
          <p:cNvPr id="3" name="Rectangle 2">
            <a:extLst>
              <a:ext uri="{FF2B5EF4-FFF2-40B4-BE49-F238E27FC236}">
                <a16:creationId xmlns="" xmlns:a16="http://schemas.microsoft.com/office/drawing/2014/main" id="{F2F9F637-15C7-4522-942B-7A55333A51D9}"/>
              </a:ext>
            </a:extLst>
          </p:cNvPr>
          <p:cNvSpPr/>
          <p:nvPr/>
        </p:nvSpPr>
        <p:spPr>
          <a:xfrm>
            <a:off x="8783207" y="4934964"/>
            <a:ext cx="1874960" cy="4790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TAIWAN CONFERENCE</a:t>
            </a:r>
          </a:p>
        </p:txBody>
      </p:sp>
      <p:sp>
        <p:nvSpPr>
          <p:cNvPr id="8" name="Rectangle 7">
            <a:extLst>
              <a:ext uri="{FF2B5EF4-FFF2-40B4-BE49-F238E27FC236}">
                <a16:creationId xmlns="" xmlns:a16="http://schemas.microsoft.com/office/drawing/2014/main" id="{BFE64655-C464-4231-B1AD-EF6694341EBC}"/>
              </a:ext>
            </a:extLst>
          </p:cNvPr>
          <p:cNvSpPr/>
          <p:nvPr/>
        </p:nvSpPr>
        <p:spPr>
          <a:xfrm>
            <a:off x="7170056" y="2821614"/>
            <a:ext cx="1742450" cy="607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KOREAN UNION CONFERENCE</a:t>
            </a:r>
          </a:p>
        </p:txBody>
      </p:sp>
      <p:sp>
        <p:nvSpPr>
          <p:cNvPr id="9" name="Rectangle 8">
            <a:extLst>
              <a:ext uri="{FF2B5EF4-FFF2-40B4-BE49-F238E27FC236}">
                <a16:creationId xmlns="" xmlns:a16="http://schemas.microsoft.com/office/drawing/2014/main" id="{AB4E9028-F9FD-4439-AD92-D9385E35F2FF}"/>
              </a:ext>
            </a:extLst>
          </p:cNvPr>
          <p:cNvSpPr/>
          <p:nvPr/>
        </p:nvSpPr>
        <p:spPr>
          <a:xfrm>
            <a:off x="10050683" y="3642167"/>
            <a:ext cx="1655180" cy="479099"/>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JAPAN UNION CONFERENCE</a:t>
            </a:r>
          </a:p>
        </p:txBody>
      </p:sp>
      <p:sp>
        <p:nvSpPr>
          <p:cNvPr id="10" name="Rectangle 9">
            <a:extLst>
              <a:ext uri="{FF2B5EF4-FFF2-40B4-BE49-F238E27FC236}">
                <a16:creationId xmlns="" xmlns:a16="http://schemas.microsoft.com/office/drawing/2014/main" id="{75344660-710D-4170-ADFD-3F6E4B8442D3}"/>
              </a:ext>
            </a:extLst>
          </p:cNvPr>
          <p:cNvSpPr/>
          <p:nvPr/>
        </p:nvSpPr>
        <p:spPr>
          <a:xfrm>
            <a:off x="4139965" y="1199426"/>
            <a:ext cx="2712248" cy="4398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MONGOLIA MISSION </a:t>
            </a:r>
          </a:p>
        </p:txBody>
      </p:sp>
      <p:sp>
        <p:nvSpPr>
          <p:cNvPr id="11" name="Rectangle 10">
            <a:extLst>
              <a:ext uri="{FF2B5EF4-FFF2-40B4-BE49-F238E27FC236}">
                <a16:creationId xmlns="" xmlns:a16="http://schemas.microsoft.com/office/drawing/2014/main" id="{883184E2-F626-4736-A397-0A583080BC85}"/>
              </a:ext>
            </a:extLst>
          </p:cNvPr>
          <p:cNvSpPr/>
          <p:nvPr/>
        </p:nvSpPr>
        <p:spPr>
          <a:xfrm>
            <a:off x="6396481" y="4232421"/>
            <a:ext cx="1742450" cy="607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CHINESE UNION MISSION</a:t>
            </a:r>
          </a:p>
        </p:txBody>
      </p:sp>
      <p:sp>
        <p:nvSpPr>
          <p:cNvPr id="4" name="직사각형 3">
            <a:extLst>
              <a:ext uri="{FF2B5EF4-FFF2-40B4-BE49-F238E27FC236}">
                <a16:creationId xmlns="" xmlns:a16="http://schemas.microsoft.com/office/drawing/2014/main" id="{ADCEA4DC-BD22-476D-84C8-3CFFFE133932}"/>
              </a:ext>
            </a:extLst>
          </p:cNvPr>
          <p:cNvSpPr/>
          <p:nvPr/>
        </p:nvSpPr>
        <p:spPr>
          <a:xfrm>
            <a:off x="1035844" y="2464594"/>
            <a:ext cx="5136356"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4800" dirty="0"/>
              <a:t>1.6 Billion People</a:t>
            </a:r>
            <a:endParaRPr lang="ko-KR" altLang="en-US" sz="4800"/>
          </a:p>
        </p:txBody>
      </p:sp>
    </p:spTree>
    <p:extLst>
      <p:ext uri="{BB962C8B-B14F-4D97-AF65-F5344CB8AC3E}">
        <p14:creationId xmlns:p14="http://schemas.microsoft.com/office/powerpoint/2010/main" val="249965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 xmlns:a16="http://schemas.microsoft.com/office/drawing/2014/main" id="{214BC180-9437-48CD-A51B-C459A9A34EF3}"/>
              </a:ext>
            </a:extLst>
          </p:cNvPr>
          <p:cNvPicPr>
            <a:picLocks noChangeAspect="1"/>
          </p:cNvPicPr>
          <p:nvPr/>
        </p:nvPicPr>
        <p:blipFill rotWithShape="1">
          <a:blip r:embed="rId4">
            <a:extLst>
              <a:ext uri="{28A0092B-C50C-407E-A947-70E740481C1C}">
                <a14:useLocalDpi xmlns:a14="http://schemas.microsoft.com/office/drawing/2010/main" val="0"/>
              </a:ext>
            </a:extLst>
          </a:blip>
          <a:srcRect t="17505" b="6042"/>
          <a:stretch/>
        </p:blipFill>
        <p:spPr>
          <a:xfrm>
            <a:off x="855485" y="-304800"/>
            <a:ext cx="8735602" cy="5008881"/>
          </a:xfrm>
          <a:prstGeom prst="rect">
            <a:avLst/>
          </a:prstGeom>
          <a:ln>
            <a:noFill/>
          </a:ln>
          <a:effectLst>
            <a:softEdge rad="112500"/>
          </a:effectLst>
        </p:spPr>
      </p:pic>
      <p:sp>
        <p:nvSpPr>
          <p:cNvPr id="7" name="Rectangle 6">
            <a:extLst>
              <a:ext uri="{FF2B5EF4-FFF2-40B4-BE49-F238E27FC236}">
                <a16:creationId xmlns="" xmlns:a16="http://schemas.microsoft.com/office/drawing/2014/main" id="{9D656E7B-8E08-45FA-A116-18FDDB7081B6}"/>
              </a:ext>
            </a:extLst>
          </p:cNvPr>
          <p:cNvSpPr/>
          <p:nvPr/>
        </p:nvSpPr>
        <p:spPr>
          <a:xfrm>
            <a:off x="2237340" y="578547"/>
            <a:ext cx="5971892" cy="923330"/>
          </a:xfrm>
          <a:prstGeom prst="rect">
            <a:avLst/>
          </a:prstGeom>
          <a:solidFill>
            <a:schemeClr val="accent2">
              <a:lumMod val="50000"/>
            </a:schemeClr>
          </a:solidFill>
          <a:effectLst>
            <a:softEdge rad="127000"/>
          </a:effectLst>
        </p:spPr>
        <p:txBody>
          <a:bodyPr wrap="none" lIns="91440" tIns="45720" rIns="91440" bIns="45720">
            <a:spAutoFit/>
          </a:bodyPr>
          <a:lstStyle/>
          <a:p>
            <a:pPr algn="ctr"/>
            <a:r>
              <a:rPr lang="en-US" sz="5400">
                <a:ln w="0"/>
                <a:solidFill>
                  <a:schemeClr val="bg1"/>
                </a:solidFill>
                <a:effectLst>
                  <a:outerShdw blurRad="38100" dist="25400" dir="5400000" algn="ctr" rotWithShape="0">
                    <a:srgbClr val="6E747A">
                      <a:alpha val="43000"/>
                    </a:srgbClr>
                  </a:outerShdw>
                </a:effectLst>
              </a:rPr>
              <a:t>5</a:t>
            </a:r>
            <a:r>
              <a:rPr lang="en-US" sz="5400" b="0" cap="none" spc="0">
                <a:ln w="0"/>
                <a:solidFill>
                  <a:schemeClr val="bg1"/>
                </a:solidFill>
                <a:effectLst>
                  <a:outerShdw blurRad="38100" dist="25400" dir="5400000" algn="ctr" rotWithShape="0">
                    <a:srgbClr val="6E747A">
                      <a:alpha val="43000"/>
                    </a:srgbClr>
                  </a:outerShdw>
                </a:effectLst>
              </a:rPr>
              <a:t>. </a:t>
            </a:r>
            <a:r>
              <a:rPr lang="en-US" sz="5400">
                <a:ln w="0"/>
                <a:solidFill>
                  <a:schemeClr val="bg1"/>
                </a:solidFill>
                <a:effectLst>
                  <a:outerShdw blurRad="38100" dist="25400" dir="5400000" algn="ctr" rotWithShape="0">
                    <a:srgbClr val="6E747A">
                      <a:alpha val="43000"/>
                    </a:srgbClr>
                  </a:outerShdw>
                </a:effectLst>
              </a:rPr>
              <a:t>Theological Forum</a:t>
            </a:r>
            <a:endParaRPr lang="en-US" sz="5400" b="0" cap="none" spc="0">
              <a:ln w="0"/>
              <a:solidFill>
                <a:schemeClr val="bg1"/>
              </a:solidFill>
              <a:effectLst>
                <a:outerShdw blurRad="38100" dist="25400" dir="5400000" algn="ctr" rotWithShape="0">
                  <a:srgbClr val="6E747A">
                    <a:alpha val="43000"/>
                  </a:srgbClr>
                </a:outerShdw>
              </a:effectLst>
            </a:endParaRPr>
          </a:p>
        </p:txBody>
      </p:sp>
      <p:sp>
        <p:nvSpPr>
          <p:cNvPr id="8" name="직사각형 7">
            <a:extLst>
              <a:ext uri="{FF2B5EF4-FFF2-40B4-BE49-F238E27FC236}">
                <a16:creationId xmlns="" xmlns:a16="http://schemas.microsoft.com/office/drawing/2014/main" id="{AD2144B4-F326-4E4A-BBC3-A5E1EC69AF84}"/>
              </a:ext>
            </a:extLst>
          </p:cNvPr>
          <p:cNvSpPr/>
          <p:nvPr/>
        </p:nvSpPr>
        <p:spPr>
          <a:xfrm>
            <a:off x="142875" y="5104771"/>
            <a:ext cx="10004687" cy="1200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smtClean="0">
                <a:solidFill>
                  <a:schemeClr val="tx1"/>
                </a:solidFill>
              </a:rPr>
              <a:t>NSD </a:t>
            </a:r>
            <a:r>
              <a:rPr lang="en-US" altLang="ko-KR" sz="2800" dirty="0">
                <a:solidFill>
                  <a:schemeClr val="tx1"/>
                </a:solidFill>
              </a:rPr>
              <a:t>tertiary institutions are encouraged to be the center of biblical and theological education.  TAC and HKAC have initiated theological forums, in Apr and Nov 2017, the first ever for both colleges. In emphasizing mission, biblical presentations are based on the Historical Grammatical Method of Bible Study. </a:t>
            </a:r>
            <a:endParaRPr lang="ko-KR" altLang="en-US" sz="2800" dirty="0">
              <a:solidFill>
                <a:schemeClr val="tx1"/>
              </a:solidFill>
            </a:endParaRPr>
          </a:p>
        </p:txBody>
      </p:sp>
    </p:spTree>
    <p:extLst>
      <p:ext uri="{BB962C8B-B14F-4D97-AF65-F5344CB8AC3E}">
        <p14:creationId xmlns:p14="http://schemas.microsoft.com/office/powerpoint/2010/main" val="311781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 xmlns:a16="http://schemas.microsoft.com/office/drawing/2014/main" id="{8B1CE4D2-05AD-47F0-8114-5C865972E090}"/>
              </a:ext>
            </a:extLst>
          </p:cNvPr>
          <p:cNvSpPr/>
          <p:nvPr/>
        </p:nvSpPr>
        <p:spPr>
          <a:xfrm>
            <a:off x="4809276" y="4071230"/>
            <a:ext cx="4639411" cy="1631216"/>
          </a:xfrm>
          <a:prstGeom prst="rect">
            <a:avLst/>
          </a:prstGeom>
          <a:noFill/>
        </p:spPr>
        <p:txBody>
          <a:bodyPr wrap="none" lIns="91440" tIns="45720" rIns="91440" bIns="45720">
            <a:spAutoFit/>
          </a:bodyPr>
          <a:lstStyle/>
          <a:p>
            <a:pPr algn="ctr"/>
            <a:r>
              <a:rPr lang="en-US" sz="10000" b="0" cap="none" spc="0">
                <a:ln w="0"/>
                <a:solidFill>
                  <a:schemeClr val="accent2">
                    <a:lumMod val="50000"/>
                  </a:schemeClr>
                </a:solidFill>
                <a:effectLst>
                  <a:outerShdw blurRad="38100" dist="19050" dir="2700000" algn="tl" rotWithShape="0">
                    <a:schemeClr val="dk1">
                      <a:alpha val="40000"/>
                    </a:schemeClr>
                  </a:outerShdw>
                </a:effectLst>
              </a:rPr>
              <a:t>Reach In</a:t>
            </a:r>
          </a:p>
        </p:txBody>
      </p:sp>
      <p:pic>
        <p:nvPicPr>
          <p:cNvPr id="10" name="Picture 2" descr="Image result for Hands gestures Reach Up">
            <a:extLst>
              <a:ext uri="{FF2B5EF4-FFF2-40B4-BE49-F238E27FC236}">
                <a16:creationId xmlns="" xmlns:a16="http://schemas.microsoft.com/office/drawing/2014/main" id="{39EF34E2-18B2-45EB-AD8B-BD9A59737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82" y="78658"/>
            <a:ext cx="4445000" cy="444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809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 xmlns:a16="http://schemas.microsoft.com/office/drawing/2014/main" id="{98097D4C-16B5-4964-900A-626B19DD803A}"/>
              </a:ext>
            </a:extLst>
          </p:cNvPr>
          <p:cNvSpPr/>
          <p:nvPr/>
        </p:nvSpPr>
        <p:spPr>
          <a:xfrm>
            <a:off x="1648533" y="2002795"/>
            <a:ext cx="6636753"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a:ln/>
                <a:solidFill>
                  <a:schemeClr val="accent2">
                    <a:lumMod val="50000"/>
                  </a:schemeClr>
                </a:solidFill>
              </a:rPr>
              <a:t>Students Retention </a:t>
            </a:r>
          </a:p>
          <a:p>
            <a:pPr algn="ctr"/>
            <a:r>
              <a:rPr lang="en-US" sz="5400" b="1">
                <a:ln/>
                <a:solidFill>
                  <a:schemeClr val="accent2">
                    <a:lumMod val="50000"/>
                  </a:schemeClr>
                </a:solidFill>
              </a:rPr>
              <a:t>and Nurturing</a:t>
            </a:r>
          </a:p>
        </p:txBody>
      </p:sp>
      <p:pic>
        <p:nvPicPr>
          <p:cNvPr id="6" name="Picture 2" descr="Image result for Hands gestures Reach Up">
            <a:extLst>
              <a:ext uri="{FF2B5EF4-FFF2-40B4-BE49-F238E27FC236}">
                <a16:creationId xmlns="" xmlns:a16="http://schemas.microsoft.com/office/drawing/2014/main" id="{AEBF0496-B623-4E28-8AED-3AEEE954B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09" y="124956"/>
            <a:ext cx="2127228" cy="2127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 xmlns:a16="http://schemas.microsoft.com/office/drawing/2014/main" id="{F52EF89D-24F8-4BB4-B641-1E7C1460853D}"/>
              </a:ext>
            </a:extLst>
          </p:cNvPr>
          <p:cNvSpPr/>
          <p:nvPr/>
        </p:nvSpPr>
        <p:spPr>
          <a:xfrm>
            <a:off x="696686" y="4260980"/>
            <a:ext cx="9386596" cy="175432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rPr>
              <a:t>Reaching up is incomplete without reaching in. </a:t>
            </a:r>
          </a:p>
          <a:p>
            <a:r>
              <a:rPr lang="en-US" altLang="ko-KR" sz="2400" dirty="0">
                <a:solidFill>
                  <a:schemeClr val="tx1"/>
                </a:solidFill>
              </a:rPr>
              <a:t>We reach-in to keep our Adventist students in the church, </a:t>
            </a:r>
            <a:r>
              <a:rPr lang="en-US" altLang="ko-KR" sz="2400" dirty="0" smtClean="0">
                <a:solidFill>
                  <a:schemeClr val="tx1"/>
                </a:solidFill>
              </a:rPr>
              <a:t>so that </a:t>
            </a:r>
            <a:r>
              <a:rPr lang="en-US" altLang="ko-KR" sz="2400" dirty="0">
                <a:solidFill>
                  <a:schemeClr val="tx1"/>
                </a:solidFill>
              </a:rPr>
              <a:t>when they graduate from the school, they will NOT “graduate” from the church. </a:t>
            </a:r>
            <a:endParaRPr lang="ko-KR" altLang="en-US" sz="2400" dirty="0">
              <a:solidFill>
                <a:schemeClr val="tx1"/>
              </a:solidFill>
            </a:endParaRPr>
          </a:p>
        </p:txBody>
      </p:sp>
    </p:spTree>
    <p:extLst>
      <p:ext uri="{BB962C8B-B14F-4D97-AF65-F5344CB8AC3E}">
        <p14:creationId xmlns:p14="http://schemas.microsoft.com/office/powerpoint/2010/main" val="47536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Image result for MPV Discipleship Program Sahmyook University">
            <a:extLst>
              <a:ext uri="{FF2B5EF4-FFF2-40B4-BE49-F238E27FC236}">
                <a16:creationId xmlns="" xmlns:a16="http://schemas.microsoft.com/office/drawing/2014/main" id="{7BB260EF-3A82-4C85-814E-1735CADA3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7" y="1075725"/>
            <a:ext cx="7549922" cy="36160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E0BDBC3C-DD60-4B6E-B450-196DADB4B98A}"/>
              </a:ext>
            </a:extLst>
          </p:cNvPr>
          <p:cNvSpPr/>
          <p:nvPr/>
        </p:nvSpPr>
        <p:spPr>
          <a:xfrm>
            <a:off x="2151198" y="69277"/>
            <a:ext cx="6670416" cy="923330"/>
          </a:xfrm>
          <a:prstGeom prst="rect">
            <a:avLst/>
          </a:prstGeom>
          <a:noFill/>
        </p:spPr>
        <p:txBody>
          <a:bodyPr wrap="square" lIns="91440" tIns="45720" rIns="91440" bIns="45720">
            <a:spAutoFit/>
          </a:bodyPr>
          <a:lstStyle/>
          <a:p>
            <a:pPr algn="ctr"/>
            <a:r>
              <a:rPr lang="en-US" sz="5400" b="0" cap="none" spc="0">
                <a:ln w="0"/>
                <a:solidFill>
                  <a:schemeClr val="accent2">
                    <a:lumMod val="50000"/>
                  </a:schemeClr>
                </a:solidFill>
                <a:effectLst/>
              </a:rPr>
              <a:t>a. Discipleship Program</a:t>
            </a:r>
          </a:p>
        </p:txBody>
      </p:sp>
      <p:sp>
        <p:nvSpPr>
          <p:cNvPr id="7" name="직사각형 6">
            <a:extLst>
              <a:ext uri="{FF2B5EF4-FFF2-40B4-BE49-F238E27FC236}">
                <a16:creationId xmlns="" xmlns:a16="http://schemas.microsoft.com/office/drawing/2014/main" id="{BBBE4172-5CB9-4724-A86A-173B7E37CA2A}"/>
              </a:ext>
            </a:extLst>
          </p:cNvPr>
          <p:cNvSpPr/>
          <p:nvPr/>
        </p:nvSpPr>
        <p:spPr>
          <a:xfrm>
            <a:off x="29597" y="4842201"/>
            <a:ext cx="10628571" cy="1757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altLang="ko-KR" sz="2800" dirty="0">
                <a:solidFill>
                  <a:schemeClr val="tx1"/>
                </a:solidFill>
              </a:rPr>
              <a:t>To strengthen discipleship programs for all our education </a:t>
            </a:r>
            <a:r>
              <a:rPr lang="en-US" altLang="ko-KR" sz="2800" dirty="0" smtClean="0">
                <a:solidFill>
                  <a:schemeClr val="tx1"/>
                </a:solidFill>
              </a:rPr>
              <a:t>institutions,</a:t>
            </a:r>
            <a:r>
              <a:rPr lang="en-US" altLang="ko-KR" sz="2800" dirty="0">
                <a:solidFill>
                  <a:schemeClr val="tx1"/>
                </a:solidFill>
              </a:rPr>
              <a:t> </a:t>
            </a:r>
            <a:r>
              <a:rPr lang="en-US" altLang="ko-KR" sz="2800" dirty="0" smtClean="0">
                <a:solidFill>
                  <a:schemeClr val="tx1"/>
                </a:solidFill>
              </a:rPr>
              <a:t>w</a:t>
            </a:r>
            <a:r>
              <a:rPr lang="en-US" altLang="ko-KR" sz="2800" dirty="0" smtClean="0">
                <a:solidFill>
                  <a:schemeClr val="tx1"/>
                </a:solidFill>
              </a:rPr>
              <a:t>e </a:t>
            </a:r>
            <a:r>
              <a:rPr lang="en-US" altLang="ko-KR" sz="2800" dirty="0">
                <a:solidFill>
                  <a:schemeClr val="tx1"/>
                </a:solidFill>
              </a:rPr>
              <a:t>value the role of chaplains in organizing the discipleship programs. </a:t>
            </a:r>
          </a:p>
          <a:p>
            <a:pPr marL="342900" indent="-342900">
              <a:buFont typeface="Arial" panose="020B0604020202020204" pitchFamily="34" charset="0"/>
              <a:buChar char="•"/>
            </a:pPr>
            <a:r>
              <a:rPr lang="en-US" altLang="ko-KR" sz="2800" dirty="0">
                <a:solidFill>
                  <a:schemeClr val="tx1"/>
                </a:solidFill>
              </a:rPr>
              <a:t>At </a:t>
            </a:r>
            <a:r>
              <a:rPr lang="en-US" altLang="ko-KR" sz="2800" dirty="0" err="1">
                <a:solidFill>
                  <a:schemeClr val="tx1"/>
                </a:solidFill>
              </a:rPr>
              <a:t>Sahmyook</a:t>
            </a:r>
            <a:r>
              <a:rPr lang="en-US" altLang="ko-KR" sz="2800" dirty="0">
                <a:solidFill>
                  <a:schemeClr val="tx1"/>
                </a:solidFill>
              </a:rPr>
              <a:t> University, </a:t>
            </a:r>
            <a:r>
              <a:rPr lang="en-US" altLang="ko-KR" sz="2800" dirty="0" smtClean="0">
                <a:solidFill>
                  <a:schemeClr val="tx1"/>
                </a:solidFill>
              </a:rPr>
              <a:t>25 </a:t>
            </a:r>
            <a:r>
              <a:rPr lang="en-US" altLang="ko-KR" sz="2800" dirty="0">
                <a:solidFill>
                  <a:schemeClr val="tx1"/>
                </a:solidFill>
              </a:rPr>
              <a:t>pastors </a:t>
            </a:r>
            <a:r>
              <a:rPr lang="en-US" altLang="ko-KR" sz="2800" dirty="0" smtClean="0">
                <a:solidFill>
                  <a:schemeClr val="tx1"/>
                </a:solidFill>
              </a:rPr>
              <a:t>are working </a:t>
            </a:r>
            <a:r>
              <a:rPr lang="en-US" altLang="ko-KR" sz="2800" dirty="0">
                <a:solidFill>
                  <a:schemeClr val="tx1"/>
                </a:solidFill>
              </a:rPr>
              <a:t>in the </a:t>
            </a:r>
            <a:r>
              <a:rPr lang="en-US" altLang="ko-KR" sz="2800" dirty="0" smtClean="0">
                <a:solidFill>
                  <a:schemeClr val="tx1"/>
                </a:solidFill>
              </a:rPr>
              <a:t>university chaplaincy team. </a:t>
            </a:r>
            <a:endParaRPr lang="ko-KR" altLang="en-US" sz="2800" dirty="0">
              <a:solidFill>
                <a:schemeClr val="tx1"/>
              </a:solidFill>
            </a:endParaRPr>
          </a:p>
        </p:txBody>
      </p:sp>
      <p:pic>
        <p:nvPicPr>
          <p:cNvPr id="6" name="그림 5">
            <a:extLst>
              <a:ext uri="{FF2B5EF4-FFF2-40B4-BE49-F238E27FC236}">
                <a16:creationId xmlns="" xmlns:a16="http://schemas.microsoft.com/office/drawing/2014/main" id="{61775629-9261-4F9F-8163-F8C018D39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9519" y="1143001"/>
            <a:ext cx="2688604" cy="1740766"/>
          </a:xfrm>
          <a:prstGeom prst="rect">
            <a:avLst/>
          </a:prstGeom>
        </p:spPr>
      </p:pic>
      <p:pic>
        <p:nvPicPr>
          <p:cNvPr id="9" name="그림 8">
            <a:extLst>
              <a:ext uri="{FF2B5EF4-FFF2-40B4-BE49-F238E27FC236}">
                <a16:creationId xmlns="" xmlns:a16="http://schemas.microsoft.com/office/drawing/2014/main" id="{86B420E8-AFF1-479D-9F41-C52A9D9E412C}"/>
              </a:ext>
            </a:extLst>
          </p:cNvPr>
          <p:cNvPicPr>
            <a:picLocks noChangeAspect="1"/>
          </p:cNvPicPr>
          <p:nvPr/>
        </p:nvPicPr>
        <p:blipFill rotWithShape="1">
          <a:blip r:embed="rId6">
            <a:extLst>
              <a:ext uri="{28A0092B-C50C-407E-A947-70E740481C1C}">
                <a14:useLocalDpi xmlns:a14="http://schemas.microsoft.com/office/drawing/2010/main" val="0"/>
              </a:ext>
            </a:extLst>
          </a:blip>
          <a:srcRect l="9787" t="10283" r="12270" b="6816"/>
          <a:stretch/>
        </p:blipFill>
        <p:spPr>
          <a:xfrm>
            <a:off x="7579518" y="2983534"/>
            <a:ext cx="2688605" cy="1608507"/>
          </a:xfrm>
          <a:prstGeom prst="rect">
            <a:avLst/>
          </a:prstGeom>
        </p:spPr>
      </p:pic>
    </p:spTree>
    <p:extLst>
      <p:ext uri="{BB962C8B-B14F-4D97-AF65-F5344CB8AC3E}">
        <p14:creationId xmlns:p14="http://schemas.microsoft.com/office/powerpoint/2010/main" val="86858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그림 6">
            <a:extLst>
              <a:ext uri="{FF2B5EF4-FFF2-40B4-BE49-F238E27FC236}">
                <a16:creationId xmlns="" xmlns:a16="http://schemas.microsoft.com/office/drawing/2014/main" id="{AD15FF37-C667-42F4-B8F3-C52118430F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7304" y="833122"/>
            <a:ext cx="6946997" cy="3907686"/>
          </a:xfrm>
          <a:prstGeom prst="rect">
            <a:avLst/>
          </a:prstGeom>
          <a:ln>
            <a:noFill/>
          </a:ln>
          <a:effectLst>
            <a:softEdge rad="112500"/>
          </a:effectLst>
        </p:spPr>
      </p:pic>
      <p:sp>
        <p:nvSpPr>
          <p:cNvPr id="4" name="Rectangle 3">
            <a:extLst>
              <a:ext uri="{FF2B5EF4-FFF2-40B4-BE49-F238E27FC236}">
                <a16:creationId xmlns="" xmlns:a16="http://schemas.microsoft.com/office/drawing/2014/main" id="{2AC670C9-DD47-4735-91E6-9A0204899A11}"/>
              </a:ext>
            </a:extLst>
          </p:cNvPr>
          <p:cNvSpPr/>
          <p:nvPr/>
        </p:nvSpPr>
        <p:spPr>
          <a:xfrm>
            <a:off x="359574" y="371916"/>
            <a:ext cx="9797170" cy="769441"/>
          </a:xfrm>
          <a:prstGeom prst="rect">
            <a:avLst/>
          </a:prstGeom>
          <a:noFill/>
        </p:spPr>
        <p:txBody>
          <a:bodyPr wrap="none" lIns="91440" tIns="45720" rIns="91440" bIns="45720">
            <a:spAutoFit/>
          </a:bodyPr>
          <a:lstStyle/>
          <a:p>
            <a:pPr algn="ctr"/>
            <a:r>
              <a:rPr lang="en-US" sz="4400" b="0" cap="none" spc="0">
                <a:ln w="0"/>
                <a:solidFill>
                  <a:schemeClr val="accent2">
                    <a:lumMod val="50000"/>
                  </a:schemeClr>
                </a:solidFill>
                <a:effectLst/>
              </a:rPr>
              <a:t>b. Connecting Students to Local Churches</a:t>
            </a:r>
          </a:p>
        </p:txBody>
      </p:sp>
      <p:sp>
        <p:nvSpPr>
          <p:cNvPr id="8" name="직사각형 7">
            <a:extLst>
              <a:ext uri="{FF2B5EF4-FFF2-40B4-BE49-F238E27FC236}">
                <a16:creationId xmlns="" xmlns:a16="http://schemas.microsoft.com/office/drawing/2014/main" id="{FA09AD3A-2940-4599-8CDE-FC1F3FB0A996}"/>
              </a:ext>
            </a:extLst>
          </p:cNvPr>
          <p:cNvSpPr/>
          <p:nvPr/>
        </p:nvSpPr>
        <p:spPr>
          <a:xfrm>
            <a:off x="161366" y="4572000"/>
            <a:ext cx="10363199" cy="228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400" dirty="0">
                <a:solidFill>
                  <a:schemeClr val="tx1"/>
                </a:solidFill>
              </a:rPr>
              <a:t>Encourage our schools to connect their students </a:t>
            </a:r>
            <a:r>
              <a:rPr lang="en-US" altLang="ko-KR" sz="2400" dirty="0" smtClean="0">
                <a:solidFill>
                  <a:schemeClr val="tx1"/>
                </a:solidFill>
              </a:rPr>
              <a:t>to </a:t>
            </a:r>
            <a:r>
              <a:rPr lang="en-US" altLang="ko-KR" sz="2400" dirty="0">
                <a:solidFill>
                  <a:schemeClr val="tx1"/>
                </a:solidFill>
              </a:rPr>
              <a:t>local churches. </a:t>
            </a:r>
            <a:r>
              <a:rPr lang="en-US" altLang="ko-KR" sz="2400" dirty="0" smtClean="0">
                <a:solidFill>
                  <a:schemeClr val="tx1"/>
                </a:solidFill>
              </a:rPr>
              <a:t> At </a:t>
            </a:r>
            <a:r>
              <a:rPr lang="en-US" altLang="ko-KR" sz="2400" dirty="0" smtClean="0">
                <a:solidFill>
                  <a:schemeClr val="tx1"/>
                </a:solidFill>
              </a:rPr>
              <a:t>Seoul </a:t>
            </a:r>
            <a:r>
              <a:rPr lang="en-US" altLang="ko-KR" sz="2400" dirty="0" err="1">
                <a:solidFill>
                  <a:schemeClr val="tx1"/>
                </a:solidFill>
              </a:rPr>
              <a:t>Sahmyook</a:t>
            </a:r>
            <a:r>
              <a:rPr lang="en-US" altLang="ko-KR" sz="2400" dirty="0">
                <a:solidFill>
                  <a:schemeClr val="tx1"/>
                </a:solidFill>
              </a:rPr>
              <a:t> High </a:t>
            </a:r>
            <a:r>
              <a:rPr lang="en-US" altLang="ko-KR" sz="2400" dirty="0" smtClean="0">
                <a:solidFill>
                  <a:schemeClr val="tx1"/>
                </a:solidFill>
              </a:rPr>
              <a:t>School, </a:t>
            </a:r>
            <a:r>
              <a:rPr lang="en-US" altLang="ko-KR" sz="2400" dirty="0" smtClean="0">
                <a:solidFill>
                  <a:schemeClr val="tx1"/>
                </a:solidFill>
              </a:rPr>
              <a:t>21 </a:t>
            </a:r>
            <a:r>
              <a:rPr lang="en-US" altLang="ko-KR" sz="2400" dirty="0">
                <a:solidFill>
                  <a:schemeClr val="tx1"/>
                </a:solidFill>
              </a:rPr>
              <a:t>teachers </a:t>
            </a:r>
            <a:r>
              <a:rPr lang="en-US" altLang="ko-KR" sz="2400" dirty="0" smtClean="0">
                <a:solidFill>
                  <a:schemeClr val="tx1"/>
                </a:solidFill>
              </a:rPr>
              <a:t>regularly visit </a:t>
            </a:r>
            <a:r>
              <a:rPr lang="en-US" altLang="ko-KR" sz="2400" dirty="0">
                <a:solidFill>
                  <a:schemeClr val="tx1"/>
                </a:solidFill>
              </a:rPr>
              <a:t>24 local churches, and 128 students </a:t>
            </a:r>
            <a:r>
              <a:rPr lang="en-US" altLang="ko-KR" sz="2400" dirty="0" smtClean="0">
                <a:solidFill>
                  <a:schemeClr val="tx1"/>
                </a:solidFill>
              </a:rPr>
              <a:t>regularly attend 44 </a:t>
            </a:r>
            <a:r>
              <a:rPr lang="en-US" altLang="ko-KR" sz="2400" dirty="0">
                <a:solidFill>
                  <a:schemeClr val="tx1"/>
                </a:solidFill>
              </a:rPr>
              <a:t>local churches. </a:t>
            </a:r>
            <a:endParaRPr lang="en-US" altLang="ko-KR" sz="2400" dirty="0" smtClean="0">
              <a:solidFill>
                <a:schemeClr val="tx1"/>
              </a:solidFill>
            </a:endParaRPr>
          </a:p>
          <a:p>
            <a:r>
              <a:rPr lang="en-US" altLang="ko-KR" sz="2400" dirty="0" smtClean="0">
                <a:solidFill>
                  <a:schemeClr val="tx1"/>
                </a:solidFill>
              </a:rPr>
              <a:t>Pastors </a:t>
            </a:r>
            <a:r>
              <a:rPr lang="en-US" altLang="ko-KR" sz="2400" dirty="0">
                <a:solidFill>
                  <a:schemeClr val="tx1"/>
                </a:solidFill>
              </a:rPr>
              <a:t>from local churches are invited to teach Bible </a:t>
            </a:r>
            <a:r>
              <a:rPr lang="en-US" altLang="ko-KR" sz="2400" dirty="0" smtClean="0">
                <a:solidFill>
                  <a:schemeClr val="tx1"/>
                </a:solidFill>
              </a:rPr>
              <a:t>classes</a:t>
            </a:r>
            <a:r>
              <a:rPr lang="en-US" altLang="ko-KR" sz="2400" dirty="0">
                <a:solidFill>
                  <a:schemeClr val="tx1"/>
                </a:solidFill>
              </a:rPr>
              <a:t>. Church members are invited to come to the school and have family chapel program with the </a:t>
            </a:r>
            <a:r>
              <a:rPr lang="en-US" altLang="ko-KR" sz="2400" dirty="0" smtClean="0">
                <a:solidFill>
                  <a:schemeClr val="tx1"/>
                </a:solidFill>
              </a:rPr>
              <a:t>students.</a:t>
            </a:r>
            <a:endParaRPr lang="ko-KR" altLang="en-US" sz="2400" dirty="0">
              <a:solidFill>
                <a:schemeClr val="tx1"/>
              </a:solidFill>
            </a:endParaRPr>
          </a:p>
        </p:txBody>
      </p:sp>
    </p:spTree>
    <p:extLst>
      <p:ext uri="{BB962C8B-B14F-4D97-AF65-F5344CB8AC3E}">
        <p14:creationId xmlns:p14="http://schemas.microsoft.com/office/powerpoint/2010/main" val="12200302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Related image">
            <a:extLst>
              <a:ext uri="{FF2B5EF4-FFF2-40B4-BE49-F238E27FC236}">
                <a16:creationId xmlns="" xmlns:a16="http://schemas.microsoft.com/office/drawing/2014/main" id="{66BE4D27-5FF7-46FA-BD7A-2E66FADF6E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22" y="974109"/>
            <a:ext cx="6459592" cy="43128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801997C0-597B-439B-B136-1F6CF99AEFB0}"/>
              </a:ext>
            </a:extLst>
          </p:cNvPr>
          <p:cNvSpPr/>
          <p:nvPr/>
        </p:nvSpPr>
        <p:spPr>
          <a:xfrm>
            <a:off x="2076395" y="100651"/>
            <a:ext cx="6210419" cy="923330"/>
          </a:xfrm>
          <a:prstGeom prst="rect">
            <a:avLst/>
          </a:prstGeom>
          <a:noFill/>
        </p:spPr>
        <p:txBody>
          <a:bodyPr wrap="none" lIns="91440" tIns="45720" rIns="91440" bIns="45720">
            <a:spAutoFit/>
          </a:bodyPr>
          <a:lstStyle/>
          <a:p>
            <a:pPr algn="ctr"/>
            <a:r>
              <a:rPr lang="en-US" sz="5400" b="0" cap="none" spc="0">
                <a:ln w="0"/>
                <a:solidFill>
                  <a:schemeClr val="accent2">
                    <a:lumMod val="50000"/>
                  </a:schemeClr>
                </a:solidFill>
                <a:effectLst/>
              </a:rPr>
              <a:t>c. Nurturing Students</a:t>
            </a:r>
          </a:p>
        </p:txBody>
      </p:sp>
      <p:sp>
        <p:nvSpPr>
          <p:cNvPr id="7" name="직사각형 6">
            <a:extLst>
              <a:ext uri="{FF2B5EF4-FFF2-40B4-BE49-F238E27FC236}">
                <a16:creationId xmlns="" xmlns:a16="http://schemas.microsoft.com/office/drawing/2014/main" id="{E6DE7103-BA3D-474B-9985-D38DB0075747}"/>
              </a:ext>
            </a:extLst>
          </p:cNvPr>
          <p:cNvSpPr/>
          <p:nvPr/>
        </p:nvSpPr>
        <p:spPr>
          <a:xfrm>
            <a:off x="122830" y="5330890"/>
            <a:ext cx="10731782" cy="1200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a:solidFill>
                  <a:schemeClr val="tx1"/>
                </a:solidFill>
              </a:rPr>
              <a:t>Nurturing </a:t>
            </a:r>
            <a:r>
              <a:rPr lang="en-US" altLang="ko-KR" sz="2800" dirty="0" smtClean="0">
                <a:solidFill>
                  <a:schemeClr val="tx1"/>
                </a:solidFill>
              </a:rPr>
              <a:t>our </a:t>
            </a:r>
            <a:r>
              <a:rPr lang="en-US" altLang="ko-KR" sz="2800" dirty="0">
                <a:solidFill>
                  <a:schemeClr val="tx1"/>
                </a:solidFill>
              </a:rPr>
              <a:t>Adventist students studying in non-Adventist tertiary </a:t>
            </a:r>
            <a:r>
              <a:rPr lang="en-US" altLang="ko-KR" sz="2800" dirty="0" smtClean="0">
                <a:solidFill>
                  <a:schemeClr val="tx1"/>
                </a:solidFill>
              </a:rPr>
              <a:t>institutions.</a:t>
            </a:r>
            <a:endParaRPr lang="en-US" altLang="ko-KR" sz="2800" dirty="0">
              <a:solidFill>
                <a:schemeClr val="tx1"/>
              </a:solidFill>
            </a:endParaRPr>
          </a:p>
        </p:txBody>
      </p:sp>
    </p:spTree>
    <p:extLst>
      <p:ext uri="{BB962C8B-B14F-4D97-AF65-F5344CB8AC3E}">
        <p14:creationId xmlns:p14="http://schemas.microsoft.com/office/powerpoint/2010/main" val="11803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7170" name="Picture 2" descr="Related image">
            <a:extLst>
              <a:ext uri="{FF2B5EF4-FFF2-40B4-BE49-F238E27FC236}">
                <a16:creationId xmlns="" xmlns:a16="http://schemas.microsoft.com/office/drawing/2014/main" id="{06DA6DAE-DCA4-4D95-9391-A356F520B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065" y="1211687"/>
            <a:ext cx="8062728" cy="40313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BF1C08A6-E843-4A43-8535-CA0BB5D9B94A}"/>
              </a:ext>
            </a:extLst>
          </p:cNvPr>
          <p:cNvSpPr/>
          <p:nvPr/>
        </p:nvSpPr>
        <p:spPr>
          <a:xfrm>
            <a:off x="2394583" y="427335"/>
            <a:ext cx="6109749" cy="923330"/>
          </a:xfrm>
          <a:prstGeom prst="rect">
            <a:avLst/>
          </a:prstGeom>
          <a:noFill/>
        </p:spPr>
        <p:txBody>
          <a:bodyPr wrap="none" lIns="91440" tIns="45720" rIns="91440" bIns="45720">
            <a:spAutoFit/>
          </a:bodyPr>
          <a:lstStyle/>
          <a:p>
            <a:pPr algn="ctr"/>
            <a:r>
              <a:rPr lang="en-US" sz="5400" b="0" cap="none" spc="0">
                <a:ln w="0"/>
                <a:solidFill>
                  <a:schemeClr val="accent2">
                    <a:lumMod val="50000"/>
                  </a:schemeClr>
                </a:solidFill>
                <a:effectLst/>
              </a:rPr>
              <a:t>Adventist Dormitory</a:t>
            </a:r>
          </a:p>
        </p:txBody>
      </p:sp>
      <p:sp>
        <p:nvSpPr>
          <p:cNvPr id="7" name="직사각형 6">
            <a:extLst>
              <a:ext uri="{FF2B5EF4-FFF2-40B4-BE49-F238E27FC236}">
                <a16:creationId xmlns="" xmlns:a16="http://schemas.microsoft.com/office/drawing/2014/main" id="{4109600D-ADA3-4D9B-B9F8-C42930276BC9}"/>
              </a:ext>
            </a:extLst>
          </p:cNvPr>
          <p:cNvSpPr/>
          <p:nvPr/>
        </p:nvSpPr>
        <p:spPr>
          <a:xfrm>
            <a:off x="373224" y="5330890"/>
            <a:ext cx="10481388" cy="1200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smtClean="0">
                <a:solidFill>
                  <a:schemeClr val="tx1"/>
                </a:solidFill>
              </a:rPr>
              <a:t>In </a:t>
            </a:r>
            <a:r>
              <a:rPr lang="en-US" altLang="ko-KR" sz="2800" dirty="0">
                <a:solidFill>
                  <a:schemeClr val="tx1"/>
                </a:solidFill>
              </a:rPr>
              <a:t>Mongolia, a dormitory is provided in the building of the mission office to accommodate students studying in universities in UB. </a:t>
            </a:r>
            <a:endParaRPr lang="ko-KR" altLang="en-US" sz="2000" dirty="0">
              <a:solidFill>
                <a:schemeClr val="tx1"/>
              </a:solidFill>
            </a:endParaRPr>
          </a:p>
        </p:txBody>
      </p:sp>
    </p:spTree>
    <p:extLst>
      <p:ext uri="{BB962C8B-B14F-4D97-AF65-F5344CB8AC3E}">
        <p14:creationId xmlns:p14="http://schemas.microsoft.com/office/powerpoint/2010/main" val="340875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 xmlns:a16="http://schemas.microsoft.com/office/drawing/2014/main" id="{D64A27BC-C477-4701-9B2E-4BF2F84A6A67}"/>
              </a:ext>
            </a:extLst>
          </p:cNvPr>
          <p:cNvSpPr/>
          <p:nvPr/>
        </p:nvSpPr>
        <p:spPr>
          <a:xfrm>
            <a:off x="3600379" y="0"/>
            <a:ext cx="3808992" cy="923330"/>
          </a:xfrm>
          <a:prstGeom prst="rect">
            <a:avLst/>
          </a:prstGeom>
          <a:noFill/>
        </p:spPr>
        <p:txBody>
          <a:bodyPr wrap="none" lIns="91440" tIns="45720" rIns="91440" bIns="45720">
            <a:spAutoFit/>
          </a:bodyPr>
          <a:lstStyle/>
          <a:p>
            <a:pPr algn="ctr"/>
            <a:r>
              <a:rPr lang="en-US" sz="5400" b="0" cap="none" spc="0">
                <a:ln w="0"/>
                <a:solidFill>
                  <a:schemeClr val="accent2">
                    <a:lumMod val="50000"/>
                  </a:schemeClr>
                </a:solidFill>
                <a:effectLst/>
              </a:rPr>
              <a:t>ACT Church</a:t>
            </a:r>
          </a:p>
        </p:txBody>
      </p:sp>
      <p:sp>
        <p:nvSpPr>
          <p:cNvPr id="7" name="직사각형 6">
            <a:extLst>
              <a:ext uri="{FF2B5EF4-FFF2-40B4-BE49-F238E27FC236}">
                <a16:creationId xmlns="" xmlns:a16="http://schemas.microsoft.com/office/drawing/2014/main" id="{DDE3B048-44F7-4129-B93E-484B389E27EE}"/>
              </a:ext>
            </a:extLst>
          </p:cNvPr>
          <p:cNvSpPr/>
          <p:nvPr/>
        </p:nvSpPr>
        <p:spPr>
          <a:xfrm>
            <a:off x="373224" y="4948518"/>
            <a:ext cx="10481388" cy="1582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smtClean="0">
                <a:solidFill>
                  <a:schemeClr val="tx1"/>
                </a:solidFill>
              </a:rPr>
              <a:t>For Public </a:t>
            </a:r>
            <a:r>
              <a:rPr lang="en-US" altLang="ko-KR" sz="2800" dirty="0">
                <a:solidFill>
                  <a:schemeClr val="tx1"/>
                </a:solidFill>
              </a:rPr>
              <a:t>Campus Ministry, KUC established 2 churches</a:t>
            </a:r>
          </a:p>
          <a:p>
            <a:r>
              <a:rPr lang="en-US" altLang="ko-KR" sz="2800" dirty="0">
                <a:solidFill>
                  <a:schemeClr val="tx1"/>
                </a:solidFill>
              </a:rPr>
              <a:t> for </a:t>
            </a:r>
            <a:r>
              <a:rPr lang="en-US" altLang="ko-KR" sz="2800" dirty="0" smtClean="0">
                <a:solidFill>
                  <a:schemeClr val="tx1"/>
                </a:solidFill>
              </a:rPr>
              <a:t>college </a:t>
            </a:r>
            <a:r>
              <a:rPr lang="en-US" altLang="ko-KR" sz="2800" dirty="0">
                <a:solidFill>
                  <a:schemeClr val="tx1"/>
                </a:solidFill>
              </a:rPr>
              <a:t>students and graduates of non-Adventist universities, namely, the Adventist Collegians with the Tidings (ACT) churches. </a:t>
            </a:r>
            <a:endParaRPr lang="ko-KR" altLang="en-US" sz="2000" dirty="0">
              <a:solidFill>
                <a:schemeClr val="tx1"/>
              </a:solidFill>
            </a:endParaRPr>
          </a:p>
        </p:txBody>
      </p:sp>
      <p:pic>
        <p:nvPicPr>
          <p:cNvPr id="6" name="그림 5">
            <a:extLst>
              <a:ext uri="{FF2B5EF4-FFF2-40B4-BE49-F238E27FC236}">
                <a16:creationId xmlns="" xmlns:a16="http://schemas.microsoft.com/office/drawing/2014/main" id="{45BCD5E3-564F-4AC6-862C-DA84C8777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79" y="1483618"/>
            <a:ext cx="4564404" cy="3248024"/>
          </a:xfrm>
          <a:prstGeom prst="rect">
            <a:avLst/>
          </a:prstGeom>
        </p:spPr>
      </p:pic>
      <p:pic>
        <p:nvPicPr>
          <p:cNvPr id="9" name="그림 8">
            <a:extLst>
              <a:ext uri="{FF2B5EF4-FFF2-40B4-BE49-F238E27FC236}">
                <a16:creationId xmlns="" xmlns:a16="http://schemas.microsoft.com/office/drawing/2014/main" id="{26907DEF-3499-4027-A669-32ACFCBB5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9787" y="1483618"/>
            <a:ext cx="5577054" cy="3248024"/>
          </a:xfrm>
          <a:prstGeom prst="rect">
            <a:avLst/>
          </a:prstGeom>
        </p:spPr>
      </p:pic>
    </p:spTree>
    <p:extLst>
      <p:ext uri="{BB962C8B-B14F-4D97-AF65-F5344CB8AC3E}">
        <p14:creationId xmlns:p14="http://schemas.microsoft.com/office/powerpoint/2010/main" val="1460263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 xmlns:a16="http://schemas.microsoft.com/office/drawing/2014/main" id="{53B5694D-E882-4FF8-A86D-8DFACDCB696E}"/>
              </a:ext>
            </a:extLst>
          </p:cNvPr>
          <p:cNvSpPr/>
          <p:nvPr/>
        </p:nvSpPr>
        <p:spPr>
          <a:xfrm>
            <a:off x="218079" y="2699480"/>
            <a:ext cx="994554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a:ln/>
                <a:solidFill>
                  <a:schemeClr val="accent2">
                    <a:lumMod val="50000"/>
                  </a:schemeClr>
                </a:solidFill>
              </a:rPr>
              <a:t>Access to Adventist Education</a:t>
            </a:r>
          </a:p>
        </p:txBody>
      </p:sp>
      <p:pic>
        <p:nvPicPr>
          <p:cNvPr id="7" name="Picture 2" descr="Image result for Hands gestures Reach Up">
            <a:extLst>
              <a:ext uri="{FF2B5EF4-FFF2-40B4-BE49-F238E27FC236}">
                <a16:creationId xmlns="" xmlns:a16="http://schemas.microsoft.com/office/drawing/2014/main" id="{546C231C-3773-4589-9877-7BE3FB7F5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09" y="124956"/>
            <a:ext cx="2127228" cy="2127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직사각형 2">
            <a:extLst>
              <a:ext uri="{FF2B5EF4-FFF2-40B4-BE49-F238E27FC236}">
                <a16:creationId xmlns="" xmlns:a16="http://schemas.microsoft.com/office/drawing/2014/main" id="{EC03D8AB-D835-4AA9-9E91-9F61FFDEEE8C}"/>
              </a:ext>
            </a:extLst>
          </p:cNvPr>
          <p:cNvSpPr/>
          <p:nvPr/>
        </p:nvSpPr>
        <p:spPr>
          <a:xfrm>
            <a:off x="478971" y="4590661"/>
            <a:ext cx="9766041" cy="194064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a:solidFill>
                  <a:schemeClr val="tx1"/>
                </a:solidFill>
              </a:rPr>
              <a:t>We also reach-in by providing </a:t>
            </a:r>
            <a:r>
              <a:rPr lang="en-US" altLang="ko-KR" sz="2800" smtClean="0">
                <a:solidFill>
                  <a:schemeClr val="tx1"/>
                </a:solidFill>
              </a:rPr>
              <a:t>access as </a:t>
            </a:r>
            <a:r>
              <a:rPr lang="en-US" altLang="ko-KR" sz="2800">
                <a:solidFill>
                  <a:schemeClr val="tx1"/>
                </a:solidFill>
              </a:rPr>
              <a:t>much as we can </a:t>
            </a:r>
            <a:r>
              <a:rPr lang="en-US" altLang="ko-KR" sz="2800" smtClean="0">
                <a:solidFill>
                  <a:schemeClr val="tx1"/>
                </a:solidFill>
              </a:rPr>
              <a:t>for </a:t>
            </a:r>
            <a:r>
              <a:rPr lang="en-US" altLang="ko-KR" sz="2800">
                <a:solidFill>
                  <a:schemeClr val="tx1"/>
                </a:solidFill>
              </a:rPr>
              <a:t>our Adventist children and young people to study in our Adventist education institutions:</a:t>
            </a:r>
            <a:endParaRPr lang="ko-KR" altLang="en-US" sz="2800">
              <a:solidFill>
                <a:schemeClr val="tx1"/>
              </a:solidFill>
            </a:endParaRPr>
          </a:p>
        </p:txBody>
      </p:sp>
    </p:spTree>
    <p:extLst>
      <p:ext uri="{BB962C8B-B14F-4D97-AF65-F5344CB8AC3E}">
        <p14:creationId xmlns:p14="http://schemas.microsoft.com/office/powerpoint/2010/main" val="10754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 xmlns:a16="http://schemas.microsoft.com/office/drawing/2014/main" id="{8ADDD53F-EA94-4CB4-A9F4-1BBD8F0CC11B}"/>
              </a:ext>
            </a:extLst>
          </p:cNvPr>
          <p:cNvPicPr>
            <a:picLocks noChangeAspect="1"/>
          </p:cNvPicPr>
          <p:nvPr/>
        </p:nvPicPr>
        <p:blipFill>
          <a:blip r:embed="rId4"/>
          <a:stretch>
            <a:fillRect/>
          </a:stretch>
        </p:blipFill>
        <p:spPr>
          <a:xfrm>
            <a:off x="1243350" y="1122656"/>
            <a:ext cx="7575048" cy="3857152"/>
          </a:xfrm>
          <a:prstGeom prst="rect">
            <a:avLst/>
          </a:prstGeom>
          <a:ln>
            <a:noFill/>
          </a:ln>
          <a:effectLst>
            <a:softEdge rad="112500"/>
          </a:effectLst>
        </p:spPr>
      </p:pic>
      <p:sp>
        <p:nvSpPr>
          <p:cNvPr id="8" name="Rectangle 7">
            <a:extLst>
              <a:ext uri="{FF2B5EF4-FFF2-40B4-BE49-F238E27FC236}">
                <a16:creationId xmlns="" xmlns:a16="http://schemas.microsoft.com/office/drawing/2014/main" id="{24C80AE2-C51E-4BAE-8FE2-61C1BF99C73E}"/>
              </a:ext>
            </a:extLst>
          </p:cNvPr>
          <p:cNvSpPr/>
          <p:nvPr/>
        </p:nvSpPr>
        <p:spPr>
          <a:xfrm>
            <a:off x="461818" y="199326"/>
            <a:ext cx="9605817" cy="923330"/>
          </a:xfrm>
          <a:prstGeom prst="rect">
            <a:avLst/>
          </a:prstGeom>
          <a:noFill/>
        </p:spPr>
        <p:txBody>
          <a:bodyPr wrap="square" lIns="91440" tIns="45720" rIns="91440" bIns="45720">
            <a:spAutoFit/>
          </a:bodyPr>
          <a:lstStyle/>
          <a:p>
            <a:r>
              <a:rPr lang="en-US" sz="5400" b="0" cap="none" spc="0">
                <a:ln w="0"/>
                <a:solidFill>
                  <a:schemeClr val="accent2">
                    <a:lumMod val="50000"/>
                  </a:schemeClr>
                </a:solidFill>
                <a:effectLst>
                  <a:outerShdw blurRad="38100" dist="19050" dir="2700000" algn="tl" rotWithShape="0">
                    <a:schemeClr val="dk1">
                      <a:alpha val="40000"/>
                    </a:schemeClr>
                  </a:outerShdw>
                </a:effectLst>
              </a:rPr>
              <a:t>a.  Accreditation for New Schools</a:t>
            </a:r>
          </a:p>
        </p:txBody>
      </p:sp>
      <p:sp>
        <p:nvSpPr>
          <p:cNvPr id="9" name="직사각형 8">
            <a:extLst>
              <a:ext uri="{FF2B5EF4-FFF2-40B4-BE49-F238E27FC236}">
                <a16:creationId xmlns="" xmlns:a16="http://schemas.microsoft.com/office/drawing/2014/main" id="{4B5EB989-148E-464A-BCDE-32442F35A8B3}"/>
              </a:ext>
            </a:extLst>
          </p:cNvPr>
          <p:cNvSpPr/>
          <p:nvPr/>
        </p:nvSpPr>
        <p:spPr>
          <a:xfrm>
            <a:off x="461818" y="5085284"/>
            <a:ext cx="9931327" cy="1446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a:solidFill>
                  <a:schemeClr val="tx1"/>
                </a:solidFill>
              </a:rPr>
              <a:t>2017, two secondary schools and one primary school have been accredited by the AAA for the first time: Korean Advanced Preparatory School (Grades 7-12) operated under the SDA Language </a:t>
            </a:r>
            <a:r>
              <a:rPr lang="en-US" altLang="ko-KR" sz="2800" dirty="0" smtClean="0">
                <a:solidFill>
                  <a:schemeClr val="tx1"/>
                </a:solidFill>
              </a:rPr>
              <a:t>Institution</a:t>
            </a:r>
            <a:r>
              <a:rPr lang="en-US" altLang="ko-KR" sz="2800" dirty="0">
                <a:solidFill>
                  <a:schemeClr val="tx1"/>
                </a:solidFill>
              </a:rPr>
              <a:t>.</a:t>
            </a:r>
            <a:endParaRPr lang="en-US" altLang="ko-KR" sz="2800" dirty="0">
              <a:solidFill>
                <a:schemeClr val="tx1"/>
              </a:solidFill>
            </a:endParaRPr>
          </a:p>
        </p:txBody>
      </p:sp>
    </p:spTree>
    <p:extLst>
      <p:ext uri="{BB962C8B-B14F-4D97-AF65-F5344CB8AC3E}">
        <p14:creationId xmlns:p14="http://schemas.microsoft.com/office/powerpoint/2010/main" val="868144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Table 2">
            <a:extLst>
              <a:ext uri="{FF2B5EF4-FFF2-40B4-BE49-F238E27FC236}">
                <a16:creationId xmlns="" xmlns:a16="http://schemas.microsoft.com/office/drawing/2014/main" id="{9BD34E45-9FBF-4108-9DA1-874399B3E2E8}"/>
              </a:ext>
            </a:extLst>
          </p:cNvPr>
          <p:cNvGraphicFramePr>
            <a:graphicFrameLocks noGrp="1"/>
          </p:cNvGraphicFramePr>
          <p:nvPr>
            <p:extLst>
              <p:ext uri="{D42A27DB-BD31-4B8C-83A1-F6EECF244321}">
                <p14:modId xmlns:p14="http://schemas.microsoft.com/office/powerpoint/2010/main" val="2434604973"/>
              </p:ext>
            </p:extLst>
          </p:nvPr>
        </p:nvGraphicFramePr>
        <p:xfrm>
          <a:off x="232019" y="389643"/>
          <a:ext cx="9911094" cy="6766560"/>
        </p:xfrm>
        <a:graphic>
          <a:graphicData uri="http://schemas.openxmlformats.org/drawingml/2006/table">
            <a:tbl>
              <a:tblPr firstRow="1" firstCol="1" bandRow="1">
                <a:tableStyleId>{5C22544A-7EE6-4342-B048-85BDC9FD1C3A}</a:tableStyleId>
              </a:tblPr>
              <a:tblGrid>
                <a:gridCol w="1503200">
                  <a:extLst>
                    <a:ext uri="{9D8B030D-6E8A-4147-A177-3AD203B41FA5}">
                      <a16:colId xmlns="" xmlns:a16="http://schemas.microsoft.com/office/drawing/2014/main" val="367187714"/>
                    </a:ext>
                  </a:extLst>
                </a:gridCol>
                <a:gridCol w="1172496">
                  <a:extLst>
                    <a:ext uri="{9D8B030D-6E8A-4147-A177-3AD203B41FA5}">
                      <a16:colId xmlns="" xmlns:a16="http://schemas.microsoft.com/office/drawing/2014/main" val="1403816455"/>
                    </a:ext>
                  </a:extLst>
                </a:gridCol>
                <a:gridCol w="1332836">
                  <a:extLst>
                    <a:ext uri="{9D8B030D-6E8A-4147-A177-3AD203B41FA5}">
                      <a16:colId xmlns="" xmlns:a16="http://schemas.microsoft.com/office/drawing/2014/main" val="793642683"/>
                    </a:ext>
                  </a:extLst>
                </a:gridCol>
                <a:gridCol w="1423029">
                  <a:extLst>
                    <a:ext uri="{9D8B030D-6E8A-4147-A177-3AD203B41FA5}">
                      <a16:colId xmlns="" xmlns:a16="http://schemas.microsoft.com/office/drawing/2014/main" val="2673665178"/>
                    </a:ext>
                  </a:extLst>
                </a:gridCol>
                <a:gridCol w="1613434">
                  <a:extLst>
                    <a:ext uri="{9D8B030D-6E8A-4147-A177-3AD203B41FA5}">
                      <a16:colId xmlns="" xmlns:a16="http://schemas.microsoft.com/office/drawing/2014/main" val="2504880675"/>
                    </a:ext>
                  </a:extLst>
                </a:gridCol>
                <a:gridCol w="1573349">
                  <a:extLst>
                    <a:ext uri="{9D8B030D-6E8A-4147-A177-3AD203B41FA5}">
                      <a16:colId xmlns="" xmlns:a16="http://schemas.microsoft.com/office/drawing/2014/main" val="3626691083"/>
                    </a:ext>
                  </a:extLst>
                </a:gridCol>
                <a:gridCol w="1292750">
                  <a:extLst>
                    <a:ext uri="{9D8B030D-6E8A-4147-A177-3AD203B41FA5}">
                      <a16:colId xmlns="" xmlns:a16="http://schemas.microsoft.com/office/drawing/2014/main" val="3330697676"/>
                    </a:ext>
                  </a:extLst>
                </a:gridCol>
              </a:tblGrid>
              <a:tr h="1096737">
                <a:tc>
                  <a:txBody>
                    <a:bodyPr/>
                    <a:lstStyle/>
                    <a:p>
                      <a:pPr marL="0" marR="0" algn="just">
                        <a:lnSpc>
                          <a:spcPct val="200000"/>
                        </a:lnSpc>
                        <a:spcBef>
                          <a:spcPts val="0"/>
                        </a:spcBef>
                        <a:spcAft>
                          <a:spcPts val="0"/>
                        </a:spcAft>
                      </a:pPr>
                      <a:r>
                        <a:rPr lang="en-US" sz="3000" dirty="0">
                          <a:effectLst/>
                        </a:rPr>
                        <a:t> </a:t>
                      </a:r>
                      <a:endParaRPr lang="en-US" sz="30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accent6">
                        <a:lumMod val="60000"/>
                        <a:lumOff val="40000"/>
                      </a:schemeClr>
                    </a:solidFill>
                  </a:tcPr>
                </a:tc>
                <a:tc>
                  <a:txBody>
                    <a:bodyPr/>
                    <a:lstStyle/>
                    <a:p>
                      <a:pPr marL="0" marR="0" algn="just">
                        <a:lnSpc>
                          <a:spcPct val="200000"/>
                        </a:lnSpc>
                        <a:spcBef>
                          <a:spcPts val="0"/>
                        </a:spcBef>
                        <a:spcAft>
                          <a:spcPts val="0"/>
                        </a:spcAft>
                      </a:pPr>
                      <a:r>
                        <a:rPr lang="en-US" sz="2000" dirty="0">
                          <a:solidFill>
                            <a:schemeClr val="tx1"/>
                          </a:solidFill>
                          <a:effectLst/>
                        </a:rPr>
                        <a:t>Schools</a:t>
                      </a:r>
                      <a:endParaRPr lang="en-US" sz="20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just">
                        <a:lnSpc>
                          <a:spcPct val="200000"/>
                        </a:lnSpc>
                        <a:spcBef>
                          <a:spcPts val="0"/>
                        </a:spcBef>
                        <a:spcAft>
                          <a:spcPts val="0"/>
                        </a:spcAft>
                      </a:pPr>
                      <a:r>
                        <a:rPr lang="en-US" sz="2000" dirty="0">
                          <a:solidFill>
                            <a:schemeClr val="tx1"/>
                          </a:solidFill>
                          <a:effectLst/>
                        </a:rPr>
                        <a:t>SDA Teachers</a:t>
                      </a:r>
                      <a:endParaRPr lang="en-US" sz="20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just">
                        <a:lnSpc>
                          <a:spcPct val="200000"/>
                        </a:lnSpc>
                        <a:spcBef>
                          <a:spcPts val="0"/>
                        </a:spcBef>
                        <a:spcAft>
                          <a:spcPts val="0"/>
                        </a:spcAft>
                      </a:pPr>
                      <a:r>
                        <a:rPr lang="en-US" sz="2000" dirty="0">
                          <a:solidFill>
                            <a:schemeClr val="tx1"/>
                          </a:solidFill>
                          <a:effectLst/>
                        </a:rPr>
                        <a:t>Non-SDA Teachers</a:t>
                      </a:r>
                      <a:endParaRPr lang="en-US" sz="20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just">
                        <a:lnSpc>
                          <a:spcPct val="200000"/>
                        </a:lnSpc>
                        <a:spcBef>
                          <a:spcPts val="0"/>
                        </a:spcBef>
                        <a:spcAft>
                          <a:spcPts val="0"/>
                        </a:spcAft>
                      </a:pPr>
                      <a:r>
                        <a:rPr lang="en-US" sz="2000" dirty="0">
                          <a:solidFill>
                            <a:schemeClr val="tx1"/>
                          </a:solidFill>
                          <a:effectLst/>
                        </a:rPr>
                        <a:t>SDA Students</a:t>
                      </a:r>
                      <a:endParaRPr lang="en-US" sz="20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just">
                        <a:lnSpc>
                          <a:spcPct val="200000"/>
                        </a:lnSpc>
                        <a:spcBef>
                          <a:spcPts val="0"/>
                        </a:spcBef>
                        <a:spcAft>
                          <a:spcPts val="0"/>
                        </a:spcAft>
                      </a:pPr>
                      <a:r>
                        <a:rPr lang="en-US" sz="2000" dirty="0">
                          <a:solidFill>
                            <a:schemeClr val="tx1"/>
                          </a:solidFill>
                          <a:effectLst/>
                        </a:rPr>
                        <a:t>Non-SDA Students</a:t>
                      </a:r>
                      <a:endParaRPr lang="en-US" sz="20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just">
                        <a:lnSpc>
                          <a:spcPct val="200000"/>
                        </a:lnSpc>
                        <a:spcBef>
                          <a:spcPts val="0"/>
                        </a:spcBef>
                        <a:spcAft>
                          <a:spcPts val="0"/>
                        </a:spcAft>
                      </a:pPr>
                      <a:r>
                        <a:rPr lang="en-US" sz="2000" dirty="0">
                          <a:solidFill>
                            <a:schemeClr val="tx1"/>
                          </a:solidFill>
                          <a:effectLst/>
                        </a:rPr>
                        <a:t>Baptism</a:t>
                      </a:r>
                      <a:endParaRPr lang="en-US" sz="20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 xmlns:a16="http://schemas.microsoft.com/office/drawing/2014/main" val="1068757974"/>
                  </a:ext>
                </a:extLst>
              </a:tr>
              <a:tr h="821484">
                <a:tc>
                  <a:txBody>
                    <a:bodyPr/>
                    <a:lstStyle/>
                    <a:p>
                      <a:pPr marL="0" marR="0" algn="just">
                        <a:lnSpc>
                          <a:spcPct val="200000"/>
                        </a:lnSpc>
                        <a:spcBef>
                          <a:spcPts val="0"/>
                        </a:spcBef>
                        <a:spcAft>
                          <a:spcPts val="0"/>
                        </a:spcAft>
                      </a:pPr>
                      <a:r>
                        <a:rPr lang="en-US" sz="2000" dirty="0">
                          <a:solidFill>
                            <a:schemeClr val="tx1"/>
                          </a:solidFill>
                          <a:effectLst/>
                        </a:rPr>
                        <a:t>Primary</a:t>
                      </a:r>
                      <a:endParaRPr lang="en-US" sz="20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24</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r">
                        <a:lnSpc>
                          <a:spcPct val="200000"/>
                        </a:lnSpc>
                        <a:spcBef>
                          <a:spcPts val="0"/>
                        </a:spcBef>
                        <a:spcAft>
                          <a:spcPts val="0"/>
                        </a:spcAft>
                      </a:pPr>
                      <a:r>
                        <a:rPr lang="en-US" sz="3000" dirty="0">
                          <a:solidFill>
                            <a:schemeClr val="accent2">
                              <a:lumMod val="50000"/>
                            </a:schemeClr>
                          </a:solidFill>
                          <a:effectLst/>
                        </a:rPr>
                        <a:t>229</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1</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1,054</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3,765</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259</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 xmlns:a16="http://schemas.microsoft.com/office/drawing/2014/main" val="1100252206"/>
                  </a:ext>
                </a:extLst>
              </a:tr>
              <a:tr h="821484">
                <a:tc>
                  <a:txBody>
                    <a:bodyPr/>
                    <a:lstStyle/>
                    <a:p>
                      <a:pPr marL="0" marR="0" algn="just">
                        <a:lnSpc>
                          <a:spcPct val="200000"/>
                        </a:lnSpc>
                        <a:spcBef>
                          <a:spcPts val="0"/>
                        </a:spcBef>
                        <a:spcAft>
                          <a:spcPts val="0"/>
                        </a:spcAft>
                      </a:pPr>
                      <a:r>
                        <a:rPr lang="en-US" sz="2000" dirty="0">
                          <a:solidFill>
                            <a:schemeClr val="tx1"/>
                          </a:solidFill>
                          <a:effectLst/>
                        </a:rPr>
                        <a:t>Secondary</a:t>
                      </a:r>
                      <a:endParaRPr lang="en-US" sz="20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28</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r">
                        <a:lnSpc>
                          <a:spcPct val="200000"/>
                        </a:lnSpc>
                        <a:spcBef>
                          <a:spcPts val="0"/>
                        </a:spcBef>
                        <a:spcAft>
                          <a:spcPts val="0"/>
                        </a:spcAft>
                      </a:pPr>
                      <a:r>
                        <a:rPr lang="en-US" sz="3000" dirty="0">
                          <a:solidFill>
                            <a:schemeClr val="accent2">
                              <a:lumMod val="50000"/>
                            </a:schemeClr>
                          </a:solidFill>
                          <a:effectLst/>
                        </a:rPr>
                        <a:t>614</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131</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2,799</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5,361</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443</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 xmlns:a16="http://schemas.microsoft.com/office/drawing/2014/main" val="2103594498"/>
                  </a:ext>
                </a:extLst>
              </a:tr>
              <a:tr h="821484">
                <a:tc>
                  <a:txBody>
                    <a:bodyPr/>
                    <a:lstStyle/>
                    <a:p>
                      <a:pPr marL="0" marR="0" algn="just">
                        <a:lnSpc>
                          <a:spcPct val="200000"/>
                        </a:lnSpc>
                        <a:spcBef>
                          <a:spcPts val="0"/>
                        </a:spcBef>
                        <a:spcAft>
                          <a:spcPts val="0"/>
                        </a:spcAft>
                      </a:pPr>
                      <a:r>
                        <a:rPr lang="en-US" sz="2000" dirty="0">
                          <a:solidFill>
                            <a:schemeClr val="tx1"/>
                          </a:solidFill>
                          <a:effectLst/>
                        </a:rPr>
                        <a:t>Tertiary</a:t>
                      </a:r>
                      <a:endParaRPr lang="en-US" sz="20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6</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r">
                        <a:lnSpc>
                          <a:spcPct val="200000"/>
                        </a:lnSpc>
                        <a:spcBef>
                          <a:spcPts val="0"/>
                        </a:spcBef>
                        <a:spcAft>
                          <a:spcPts val="0"/>
                        </a:spcAft>
                      </a:pPr>
                      <a:r>
                        <a:rPr lang="en-US" sz="3000" dirty="0">
                          <a:solidFill>
                            <a:schemeClr val="accent2">
                              <a:lumMod val="50000"/>
                            </a:schemeClr>
                          </a:solidFill>
                          <a:effectLst/>
                        </a:rPr>
                        <a:t>308</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20</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1,427</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6,295</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320</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 xmlns:a16="http://schemas.microsoft.com/office/drawing/2014/main" val="4096363864"/>
                  </a:ext>
                </a:extLst>
              </a:tr>
              <a:tr h="821484">
                <a:tc>
                  <a:txBody>
                    <a:bodyPr/>
                    <a:lstStyle/>
                    <a:p>
                      <a:pPr marL="0" marR="0" algn="just">
                        <a:lnSpc>
                          <a:spcPct val="200000"/>
                        </a:lnSpc>
                        <a:spcBef>
                          <a:spcPts val="0"/>
                        </a:spcBef>
                        <a:spcAft>
                          <a:spcPts val="0"/>
                        </a:spcAft>
                      </a:pPr>
                      <a:r>
                        <a:rPr lang="en-US" sz="2000" dirty="0">
                          <a:solidFill>
                            <a:schemeClr val="tx1"/>
                          </a:solidFill>
                          <a:effectLst/>
                        </a:rPr>
                        <a:t>Total</a:t>
                      </a:r>
                      <a:endParaRPr lang="en-US" sz="20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58</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r">
                        <a:lnSpc>
                          <a:spcPct val="200000"/>
                        </a:lnSpc>
                        <a:spcBef>
                          <a:spcPts val="0"/>
                        </a:spcBef>
                        <a:spcAft>
                          <a:spcPts val="0"/>
                        </a:spcAft>
                      </a:pPr>
                      <a:r>
                        <a:rPr lang="en-US" sz="3000" dirty="0">
                          <a:solidFill>
                            <a:schemeClr val="accent2">
                              <a:lumMod val="50000"/>
                            </a:schemeClr>
                          </a:solidFill>
                          <a:effectLst/>
                        </a:rPr>
                        <a:t>1,151</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152</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5,280</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15,421</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rPr>
                        <a:t>1,022</a:t>
                      </a: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 xmlns:a16="http://schemas.microsoft.com/office/drawing/2014/main" val="2422693733"/>
                  </a:ext>
                </a:extLst>
              </a:tr>
              <a:tr h="821484">
                <a:tc>
                  <a:txBody>
                    <a:bodyPr/>
                    <a:lstStyle/>
                    <a:p>
                      <a:pPr marL="0" marR="0" algn="just">
                        <a:lnSpc>
                          <a:spcPct val="200000"/>
                        </a:lnSpc>
                        <a:spcBef>
                          <a:spcPts val="0"/>
                        </a:spcBef>
                        <a:spcAft>
                          <a:spcPts val="0"/>
                        </a:spcAft>
                      </a:pPr>
                      <a:endParaRPr lang="en-US" sz="20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r">
                        <a:lnSpc>
                          <a:spcPct val="200000"/>
                        </a:lnSpc>
                        <a:spcBef>
                          <a:spcPts val="0"/>
                        </a:spcBef>
                        <a:spcAft>
                          <a:spcPts val="0"/>
                        </a:spcAft>
                      </a:pP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r">
                        <a:lnSpc>
                          <a:spcPct val="200000"/>
                        </a:lnSpc>
                        <a:spcBef>
                          <a:spcPts val="0"/>
                        </a:spcBef>
                        <a:spcAft>
                          <a:spcPts val="0"/>
                        </a:spcAft>
                      </a:pPr>
                      <a:r>
                        <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rPr>
                        <a:t>88.2%</a:t>
                      </a:r>
                    </a:p>
                  </a:txBody>
                  <a:tcPr marL="68580" marR="68580" marT="0" marB="0" anchor="ctr">
                    <a:solidFill>
                      <a:schemeClr val="accent1">
                        <a:lumMod val="40000"/>
                        <a:lumOff val="6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rPr>
                        <a:t>11.8%</a:t>
                      </a:r>
                    </a:p>
                  </a:txBody>
                  <a:tcPr marL="68580" marR="68580" marT="0" marB="0" anchor="ctr">
                    <a:solidFill>
                      <a:schemeClr val="accent1">
                        <a:lumMod val="40000"/>
                        <a:lumOff val="6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rPr>
                        <a:t>25.5%</a:t>
                      </a:r>
                    </a:p>
                  </a:txBody>
                  <a:tcPr marL="68580" marR="68580" marT="0" marB="0" anchor="ctr">
                    <a:solidFill>
                      <a:schemeClr val="accent1">
                        <a:lumMod val="60000"/>
                        <a:lumOff val="40000"/>
                      </a:schemeClr>
                    </a:solidFill>
                  </a:tcPr>
                </a:tc>
                <a:tc>
                  <a:txBody>
                    <a:bodyPr/>
                    <a:lstStyle/>
                    <a:p>
                      <a:pPr marL="0" marR="0" algn="r">
                        <a:lnSpc>
                          <a:spcPct val="200000"/>
                        </a:lnSpc>
                        <a:spcBef>
                          <a:spcPts val="0"/>
                        </a:spcBef>
                        <a:spcAft>
                          <a:spcPts val="0"/>
                        </a:spcAft>
                      </a:pPr>
                      <a:r>
                        <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rPr>
                        <a:t>74.5%</a:t>
                      </a:r>
                    </a:p>
                  </a:txBody>
                  <a:tcPr marL="68580" marR="68580" marT="0" marB="0" anchor="ctr">
                    <a:solidFill>
                      <a:schemeClr val="accent1">
                        <a:lumMod val="60000"/>
                        <a:lumOff val="40000"/>
                      </a:schemeClr>
                    </a:solidFill>
                  </a:tcPr>
                </a:tc>
                <a:tc>
                  <a:txBody>
                    <a:bodyPr/>
                    <a:lstStyle/>
                    <a:p>
                      <a:pPr marL="0" marR="0" algn="r">
                        <a:lnSpc>
                          <a:spcPct val="200000"/>
                        </a:lnSpc>
                        <a:spcBef>
                          <a:spcPts val="0"/>
                        </a:spcBef>
                        <a:spcAft>
                          <a:spcPts val="0"/>
                        </a:spcAft>
                      </a:pP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 xmlns:a16="http://schemas.microsoft.com/office/drawing/2014/main" val="3703730069"/>
                  </a:ext>
                </a:extLst>
              </a:tr>
              <a:tr h="821484">
                <a:tc>
                  <a:txBody>
                    <a:bodyPr/>
                    <a:lstStyle/>
                    <a:p>
                      <a:pPr marL="0" marR="0" algn="just">
                        <a:lnSpc>
                          <a:spcPct val="200000"/>
                        </a:lnSpc>
                        <a:spcBef>
                          <a:spcPts val="0"/>
                        </a:spcBef>
                        <a:spcAft>
                          <a:spcPts val="0"/>
                        </a:spcAft>
                      </a:pPr>
                      <a:r>
                        <a:rPr lang="en-US" sz="28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rPr>
                        <a:t>Total </a:t>
                      </a:r>
                    </a:p>
                  </a:txBody>
                  <a:tcPr marL="68580" marR="68580" marT="0" marB="0">
                    <a:solidFill>
                      <a:schemeClr val="accent6">
                        <a:lumMod val="60000"/>
                        <a:lumOff val="40000"/>
                      </a:schemeClr>
                    </a:solidFill>
                  </a:tcPr>
                </a:tc>
                <a:tc>
                  <a:txBody>
                    <a:bodyPr/>
                    <a:lstStyle/>
                    <a:p>
                      <a:pPr marL="0" marR="0" algn="r">
                        <a:lnSpc>
                          <a:spcPct val="200000"/>
                        </a:lnSpc>
                        <a:spcBef>
                          <a:spcPts val="0"/>
                        </a:spcBef>
                        <a:spcAft>
                          <a:spcPts val="0"/>
                        </a:spcAft>
                      </a:pPr>
                      <a:r>
                        <a:rPr lang="en-US" sz="32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rPr>
                        <a:t>58</a:t>
                      </a:r>
                    </a:p>
                  </a:txBody>
                  <a:tcPr marL="68580" marR="68580" marT="0" marB="0"/>
                </a:tc>
                <a:tc gridSpan="2">
                  <a:txBody>
                    <a:bodyPr/>
                    <a:lstStyle/>
                    <a:p>
                      <a:pPr marL="0" marR="0" algn="ctr">
                        <a:lnSpc>
                          <a:spcPct val="200000"/>
                        </a:lnSpc>
                        <a:spcBef>
                          <a:spcPts val="0"/>
                        </a:spcBef>
                        <a:spcAft>
                          <a:spcPts val="0"/>
                        </a:spcAft>
                      </a:pPr>
                      <a:r>
                        <a:rPr lang="en-US" sz="32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rPr>
                        <a:t>1,303</a:t>
                      </a:r>
                    </a:p>
                  </a:txBody>
                  <a:tcPr marL="68580" marR="68580" marT="0" marB="0">
                    <a:solidFill>
                      <a:schemeClr val="accent1">
                        <a:lumMod val="40000"/>
                        <a:lumOff val="60000"/>
                      </a:schemeClr>
                    </a:solidFill>
                  </a:tcPr>
                </a:tc>
                <a:tc hMerge="1">
                  <a:txBody>
                    <a:bodyPr/>
                    <a:lstStyle/>
                    <a:p>
                      <a:pPr marL="0" marR="0" algn="r">
                        <a:lnSpc>
                          <a:spcPct val="200000"/>
                        </a:lnSpc>
                        <a:spcBef>
                          <a:spcPts val="0"/>
                        </a:spcBef>
                        <a:spcAft>
                          <a:spcPts val="0"/>
                        </a:spcAft>
                      </a:pP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gridSpan="2">
                  <a:txBody>
                    <a:bodyPr/>
                    <a:lstStyle/>
                    <a:p>
                      <a:pPr marL="0" marR="0" algn="ctr">
                        <a:lnSpc>
                          <a:spcPct val="200000"/>
                        </a:lnSpc>
                        <a:spcBef>
                          <a:spcPts val="0"/>
                        </a:spcBef>
                        <a:spcAft>
                          <a:spcPts val="0"/>
                        </a:spcAft>
                      </a:pPr>
                      <a:r>
                        <a:rPr lang="en-US" sz="32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rPr>
                        <a:t>20,701</a:t>
                      </a:r>
                    </a:p>
                  </a:txBody>
                  <a:tcPr marL="68580" marR="68580" marT="0" marB="0">
                    <a:solidFill>
                      <a:schemeClr val="accent1">
                        <a:lumMod val="60000"/>
                        <a:lumOff val="40000"/>
                      </a:schemeClr>
                    </a:solidFill>
                  </a:tcPr>
                </a:tc>
                <a:tc hMerge="1">
                  <a:txBody>
                    <a:bodyPr/>
                    <a:lstStyle/>
                    <a:p>
                      <a:pPr marL="0" marR="0" algn="r">
                        <a:lnSpc>
                          <a:spcPct val="200000"/>
                        </a:lnSpc>
                        <a:spcBef>
                          <a:spcPts val="0"/>
                        </a:spcBef>
                        <a:spcAft>
                          <a:spcPts val="0"/>
                        </a:spcAft>
                      </a:pP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marL="0" marR="0" algn="r">
                        <a:lnSpc>
                          <a:spcPct val="200000"/>
                        </a:lnSpc>
                        <a:spcBef>
                          <a:spcPts val="0"/>
                        </a:spcBef>
                        <a:spcAft>
                          <a:spcPts val="0"/>
                        </a:spcAft>
                      </a:pPr>
                      <a:endParaRPr lang="en-US" sz="3000" dirty="0">
                        <a:solidFill>
                          <a:schemeClr val="accent2">
                            <a:lumMod val="5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extLst>
                  <a:ext uri="{0D108BD9-81ED-4DB2-BD59-A6C34878D82A}">
                    <a16:rowId xmlns="" xmlns:a16="http://schemas.microsoft.com/office/drawing/2014/main" val="3196179248"/>
                  </a:ext>
                </a:extLst>
              </a:tr>
            </a:tbl>
          </a:graphicData>
        </a:graphic>
      </p:graphicFrame>
    </p:spTree>
    <p:extLst>
      <p:ext uri="{BB962C8B-B14F-4D97-AF65-F5344CB8AC3E}">
        <p14:creationId xmlns:p14="http://schemas.microsoft.com/office/powerpoint/2010/main" val="3748305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 xmlns:a16="http://schemas.microsoft.com/office/drawing/2014/main" id="{77E47179-8B27-4892-88AA-B1B27EF09371}"/>
              </a:ext>
            </a:extLst>
          </p:cNvPr>
          <p:cNvSpPr/>
          <p:nvPr/>
        </p:nvSpPr>
        <p:spPr>
          <a:xfrm>
            <a:off x="798950" y="356064"/>
            <a:ext cx="7709483" cy="1323439"/>
          </a:xfrm>
          <a:prstGeom prst="rect">
            <a:avLst/>
          </a:prstGeom>
          <a:noFill/>
        </p:spPr>
        <p:txBody>
          <a:bodyPr wrap="none" lIns="91440" tIns="45720" rIns="91440" bIns="45720">
            <a:spAutoFit/>
          </a:bodyPr>
          <a:lstStyle/>
          <a:p>
            <a:pPr algn="ctr"/>
            <a:r>
              <a:rPr lang="en-US" sz="4000" b="1" cap="none" spc="0" dirty="0">
                <a:ln w="0"/>
                <a:solidFill>
                  <a:schemeClr val="accent2">
                    <a:lumMod val="50000"/>
                  </a:schemeClr>
                </a:solidFill>
                <a:effectLst>
                  <a:outerShdw blurRad="38100" dist="25400" dir="5400000" algn="ctr" rotWithShape="0">
                    <a:srgbClr val="6E747A">
                      <a:alpha val="43000"/>
                    </a:srgbClr>
                  </a:outerShdw>
                </a:effectLst>
              </a:rPr>
              <a:t>First AAA </a:t>
            </a:r>
            <a:r>
              <a:rPr lang="en-US" sz="4000" b="1" dirty="0">
                <a:ln w="0"/>
                <a:solidFill>
                  <a:schemeClr val="accent2">
                    <a:lumMod val="50000"/>
                  </a:schemeClr>
                </a:solidFill>
                <a:effectLst>
                  <a:outerShdw blurRad="38100" dist="25400" dir="5400000" algn="ctr" rotWithShape="0">
                    <a:srgbClr val="6E747A">
                      <a:alpha val="43000"/>
                    </a:srgbClr>
                  </a:outerShdw>
                </a:effectLst>
              </a:rPr>
              <a:t>Visit to </a:t>
            </a:r>
            <a:r>
              <a:rPr lang="en-US" sz="4000" b="1" dirty="0" err="1">
                <a:ln w="0"/>
                <a:solidFill>
                  <a:schemeClr val="accent2">
                    <a:lumMod val="50000"/>
                  </a:schemeClr>
                </a:solidFill>
                <a:effectLst>
                  <a:outerShdw blurRad="38100" dist="25400" dir="5400000" algn="ctr" rotWithShape="0">
                    <a:srgbClr val="6E747A">
                      <a:alpha val="43000"/>
                    </a:srgbClr>
                  </a:outerShdw>
                </a:effectLst>
              </a:rPr>
              <a:t>Tusgal</a:t>
            </a:r>
            <a:r>
              <a:rPr lang="en-US" sz="4000" b="1" dirty="0">
                <a:ln w="0"/>
                <a:solidFill>
                  <a:schemeClr val="accent2">
                    <a:lumMod val="50000"/>
                  </a:schemeClr>
                </a:solidFill>
                <a:effectLst>
                  <a:outerShdw blurRad="38100" dist="25400" dir="5400000" algn="ctr" rotWithShape="0">
                    <a:srgbClr val="6E747A">
                      <a:alpha val="43000"/>
                    </a:srgbClr>
                  </a:outerShdw>
                </a:effectLst>
              </a:rPr>
              <a:t> School</a:t>
            </a:r>
            <a:endParaRPr lang="en-US" sz="4000" b="1" cap="none" spc="0" dirty="0">
              <a:ln w="0"/>
              <a:solidFill>
                <a:schemeClr val="accent2">
                  <a:lumMod val="50000"/>
                </a:schemeClr>
              </a:solidFill>
              <a:effectLst>
                <a:outerShdw blurRad="38100" dist="25400" dir="5400000" algn="ctr" rotWithShape="0">
                  <a:srgbClr val="6E747A">
                    <a:alpha val="43000"/>
                  </a:srgbClr>
                </a:outerShdw>
              </a:effectLst>
            </a:endParaRPr>
          </a:p>
          <a:p>
            <a:r>
              <a:rPr lang="en-US" sz="4000" b="1" dirty="0" smtClean="0">
                <a:ln w="0"/>
                <a:solidFill>
                  <a:schemeClr val="accent2">
                    <a:lumMod val="50000"/>
                  </a:schemeClr>
                </a:solidFill>
                <a:effectLst>
                  <a:outerShdw blurRad="38100" dist="25400" dir="5400000" algn="ctr" rotWithShape="0">
                    <a:srgbClr val="6E747A">
                      <a:alpha val="43000"/>
                    </a:srgbClr>
                  </a:outerShdw>
                </a:effectLst>
              </a:rPr>
              <a:t>Mongolia, May </a:t>
            </a:r>
            <a:r>
              <a:rPr lang="en-US" sz="4000" b="1" dirty="0">
                <a:ln w="0"/>
                <a:solidFill>
                  <a:schemeClr val="accent2">
                    <a:lumMod val="50000"/>
                  </a:schemeClr>
                </a:solidFill>
                <a:effectLst>
                  <a:outerShdw blurRad="38100" dist="25400" dir="5400000" algn="ctr" rotWithShape="0">
                    <a:srgbClr val="6E747A">
                      <a:alpha val="43000"/>
                    </a:srgbClr>
                  </a:outerShdw>
                </a:effectLst>
              </a:rPr>
              <a:t>22-25, 2017</a:t>
            </a:r>
            <a:endParaRPr lang="en-US" sz="4000" b="1" cap="none" spc="0" dirty="0">
              <a:ln w="0"/>
              <a:solidFill>
                <a:schemeClr val="accent2">
                  <a:lumMod val="50000"/>
                </a:schemeClr>
              </a:solidFill>
              <a:effectLst>
                <a:outerShdw blurRad="38100" dist="25400" dir="5400000" algn="ctr" rotWithShape="0">
                  <a:srgbClr val="6E747A">
                    <a:alpha val="43000"/>
                  </a:srgbClr>
                </a:outerShdw>
              </a:effectLst>
            </a:endParaRPr>
          </a:p>
        </p:txBody>
      </p:sp>
      <p:pic>
        <p:nvPicPr>
          <p:cNvPr id="7" name="Picture 6">
            <a:extLst>
              <a:ext uri="{FF2B5EF4-FFF2-40B4-BE49-F238E27FC236}">
                <a16:creationId xmlns="" xmlns:a16="http://schemas.microsoft.com/office/drawing/2014/main" id="{67E4ED01-6E59-4AEB-B5A1-EC7E42878583}"/>
              </a:ext>
            </a:extLst>
          </p:cNvPr>
          <p:cNvPicPr>
            <a:picLocks noChangeAspect="1"/>
          </p:cNvPicPr>
          <p:nvPr/>
        </p:nvPicPr>
        <p:blipFill>
          <a:blip r:embed="rId4"/>
          <a:stretch>
            <a:fillRect/>
          </a:stretch>
        </p:blipFill>
        <p:spPr>
          <a:xfrm>
            <a:off x="1792648" y="1775118"/>
            <a:ext cx="5645324" cy="3491340"/>
          </a:xfrm>
          <a:prstGeom prst="rect">
            <a:avLst/>
          </a:prstGeom>
          <a:ln>
            <a:noFill/>
          </a:ln>
          <a:effectLst>
            <a:softEdge rad="112500"/>
          </a:effectLst>
        </p:spPr>
      </p:pic>
      <p:sp>
        <p:nvSpPr>
          <p:cNvPr id="8" name="직사각형 7">
            <a:extLst>
              <a:ext uri="{FF2B5EF4-FFF2-40B4-BE49-F238E27FC236}">
                <a16:creationId xmlns="" xmlns:a16="http://schemas.microsoft.com/office/drawing/2014/main" id="{E9AEAD0D-5DF6-431A-8481-E46719E1B841}"/>
              </a:ext>
            </a:extLst>
          </p:cNvPr>
          <p:cNvSpPr/>
          <p:nvPr/>
        </p:nvSpPr>
        <p:spPr>
          <a:xfrm>
            <a:off x="537882" y="5362073"/>
            <a:ext cx="9609680" cy="1200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err="1">
                <a:solidFill>
                  <a:schemeClr val="tx1"/>
                </a:solidFill>
              </a:rPr>
              <a:t>Tusgal</a:t>
            </a:r>
            <a:r>
              <a:rPr lang="en-US" altLang="ko-KR" sz="2800" dirty="0">
                <a:solidFill>
                  <a:schemeClr val="tx1"/>
                </a:solidFill>
              </a:rPr>
              <a:t> Adventist School (Grades 1-12), the first Adventist school in Mongolia. </a:t>
            </a:r>
          </a:p>
        </p:txBody>
      </p:sp>
    </p:spTree>
    <p:extLst>
      <p:ext uri="{BB962C8B-B14F-4D97-AF65-F5344CB8AC3E}">
        <p14:creationId xmlns:p14="http://schemas.microsoft.com/office/powerpoint/2010/main" val="2253054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 xmlns:a16="http://schemas.microsoft.com/office/drawing/2014/main" id="{D9062976-0259-45E4-AF9B-064085FAD73A}"/>
              </a:ext>
            </a:extLst>
          </p:cNvPr>
          <p:cNvPicPr>
            <a:picLocks noChangeAspect="1"/>
          </p:cNvPicPr>
          <p:nvPr/>
        </p:nvPicPr>
        <p:blipFill>
          <a:blip r:embed="rId4"/>
          <a:stretch>
            <a:fillRect/>
          </a:stretch>
        </p:blipFill>
        <p:spPr>
          <a:xfrm>
            <a:off x="541175" y="1228805"/>
            <a:ext cx="5430215" cy="4072661"/>
          </a:xfrm>
          <a:prstGeom prst="rect">
            <a:avLst/>
          </a:prstGeom>
          <a:ln>
            <a:noFill/>
          </a:ln>
          <a:effectLst>
            <a:softEdge rad="112500"/>
          </a:effectLst>
        </p:spPr>
      </p:pic>
      <p:sp>
        <p:nvSpPr>
          <p:cNvPr id="7" name="Rectangle 6">
            <a:extLst>
              <a:ext uri="{FF2B5EF4-FFF2-40B4-BE49-F238E27FC236}">
                <a16:creationId xmlns="" xmlns:a16="http://schemas.microsoft.com/office/drawing/2014/main" id="{142984D8-FC65-42CD-B536-627FA60420A0}"/>
              </a:ext>
            </a:extLst>
          </p:cNvPr>
          <p:cNvSpPr/>
          <p:nvPr/>
        </p:nvSpPr>
        <p:spPr>
          <a:xfrm>
            <a:off x="911621" y="305475"/>
            <a:ext cx="8377614" cy="923330"/>
          </a:xfrm>
          <a:prstGeom prst="rect">
            <a:avLst/>
          </a:prstGeom>
          <a:noFill/>
        </p:spPr>
        <p:txBody>
          <a:bodyPr wrap="none" lIns="91440" tIns="45720" rIns="91440" bIns="45720">
            <a:spAutoFit/>
          </a:bodyPr>
          <a:lstStyle/>
          <a:p>
            <a:pPr algn="ctr"/>
            <a:r>
              <a:rPr lang="en-US" sz="5400" b="0" cap="none" spc="0">
                <a:ln w="0"/>
                <a:solidFill>
                  <a:schemeClr val="accent2">
                    <a:lumMod val="50000"/>
                  </a:schemeClr>
                </a:solidFill>
                <a:effectLst>
                  <a:outerShdw blurRad="38100" dist="19050" dir="2700000" algn="tl" rotWithShape="0">
                    <a:schemeClr val="dk1">
                      <a:alpha val="40000"/>
                    </a:schemeClr>
                  </a:outerShdw>
                </a:effectLst>
              </a:rPr>
              <a:t>First High School Graduation</a:t>
            </a:r>
          </a:p>
        </p:txBody>
      </p:sp>
      <p:sp>
        <p:nvSpPr>
          <p:cNvPr id="8" name="직사각형 7">
            <a:extLst>
              <a:ext uri="{FF2B5EF4-FFF2-40B4-BE49-F238E27FC236}">
                <a16:creationId xmlns="" xmlns:a16="http://schemas.microsoft.com/office/drawing/2014/main" id="{E3C029F7-7BC7-4CD7-BA0C-B0F052331A76}"/>
              </a:ext>
            </a:extLst>
          </p:cNvPr>
          <p:cNvSpPr/>
          <p:nvPr/>
        </p:nvSpPr>
        <p:spPr>
          <a:xfrm>
            <a:off x="373224" y="5330890"/>
            <a:ext cx="10481388" cy="1200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altLang="ko-KR" sz="2800" dirty="0" err="1">
                <a:solidFill>
                  <a:schemeClr val="tx1"/>
                </a:solidFill>
              </a:rPr>
              <a:t>Tusgal</a:t>
            </a:r>
            <a:r>
              <a:rPr lang="en-US" altLang="ko-KR" sz="2800" dirty="0">
                <a:solidFill>
                  <a:schemeClr val="tx1"/>
                </a:solidFill>
              </a:rPr>
              <a:t> School has 128 students. </a:t>
            </a:r>
          </a:p>
          <a:p>
            <a:pPr marL="457200" indent="-457200">
              <a:buFont typeface="Arial" panose="020B0604020202020204" pitchFamily="34" charset="0"/>
              <a:buChar char="•"/>
            </a:pPr>
            <a:r>
              <a:rPr lang="en-US" altLang="ko-KR" sz="2800" dirty="0" smtClean="0">
                <a:solidFill>
                  <a:schemeClr val="tx1"/>
                </a:solidFill>
              </a:rPr>
              <a:t>May </a:t>
            </a:r>
            <a:r>
              <a:rPr lang="en-US" altLang="ko-KR" sz="2800" dirty="0">
                <a:solidFill>
                  <a:schemeClr val="tx1"/>
                </a:solidFill>
              </a:rPr>
              <a:t>22, 2017, a historic event took place in </a:t>
            </a:r>
            <a:r>
              <a:rPr lang="en-US" altLang="ko-KR" sz="2800" dirty="0" err="1">
                <a:solidFill>
                  <a:schemeClr val="tx1"/>
                </a:solidFill>
              </a:rPr>
              <a:t>Tusgal</a:t>
            </a:r>
            <a:r>
              <a:rPr lang="en-US" altLang="ko-KR" sz="2800" dirty="0">
                <a:solidFill>
                  <a:schemeClr val="tx1"/>
                </a:solidFill>
              </a:rPr>
              <a:t> School: </a:t>
            </a:r>
          </a:p>
          <a:p>
            <a:pPr marL="457200" indent="-457200">
              <a:buFont typeface="Arial" panose="020B0604020202020204" pitchFamily="34" charset="0"/>
              <a:buChar char="•"/>
            </a:pPr>
            <a:r>
              <a:rPr lang="en-US" altLang="ko-KR" sz="2800" dirty="0">
                <a:solidFill>
                  <a:schemeClr val="tx1"/>
                </a:solidFill>
              </a:rPr>
              <a:t>the first graduation of grade 12 (High School) students. </a:t>
            </a:r>
            <a:endParaRPr lang="ko-KR" altLang="en-US" sz="2000" dirty="0">
              <a:solidFill>
                <a:schemeClr val="tx1"/>
              </a:solidFill>
            </a:endParaRPr>
          </a:p>
        </p:txBody>
      </p:sp>
      <p:pic>
        <p:nvPicPr>
          <p:cNvPr id="9" name="Picture 5">
            <a:extLst>
              <a:ext uri="{FF2B5EF4-FFF2-40B4-BE49-F238E27FC236}">
                <a16:creationId xmlns="" xmlns:a16="http://schemas.microsoft.com/office/drawing/2014/main" id="{74A85DB2-CEB4-4414-A73B-A7DC476173AE}"/>
              </a:ext>
            </a:extLst>
          </p:cNvPr>
          <p:cNvPicPr>
            <a:picLocks noChangeAspect="1"/>
          </p:cNvPicPr>
          <p:nvPr/>
        </p:nvPicPr>
        <p:blipFill>
          <a:blip r:embed="rId5"/>
          <a:stretch>
            <a:fillRect/>
          </a:stretch>
        </p:blipFill>
        <p:spPr>
          <a:xfrm>
            <a:off x="5921627" y="1098755"/>
            <a:ext cx="3079303" cy="2309478"/>
          </a:xfrm>
          <a:prstGeom prst="rect">
            <a:avLst/>
          </a:prstGeom>
          <a:ln>
            <a:noFill/>
          </a:ln>
          <a:effectLst>
            <a:softEdge rad="112500"/>
          </a:effectLst>
        </p:spPr>
      </p:pic>
      <p:pic>
        <p:nvPicPr>
          <p:cNvPr id="10" name="Picture 6">
            <a:extLst>
              <a:ext uri="{FF2B5EF4-FFF2-40B4-BE49-F238E27FC236}">
                <a16:creationId xmlns="" xmlns:a16="http://schemas.microsoft.com/office/drawing/2014/main" id="{0A0FC087-79F3-48EC-9BEB-A2A4F77FA6BF}"/>
              </a:ext>
            </a:extLst>
          </p:cNvPr>
          <p:cNvPicPr>
            <a:picLocks noChangeAspect="1"/>
          </p:cNvPicPr>
          <p:nvPr/>
        </p:nvPicPr>
        <p:blipFill>
          <a:blip r:embed="rId6"/>
          <a:stretch>
            <a:fillRect/>
          </a:stretch>
        </p:blipFill>
        <p:spPr>
          <a:xfrm>
            <a:off x="5971390" y="3325299"/>
            <a:ext cx="3029540" cy="1990879"/>
          </a:xfrm>
          <a:prstGeom prst="rect">
            <a:avLst/>
          </a:prstGeom>
          <a:ln>
            <a:noFill/>
          </a:ln>
          <a:effectLst>
            <a:softEdge rad="112500"/>
          </a:effectLst>
        </p:spPr>
      </p:pic>
    </p:spTree>
    <p:extLst>
      <p:ext uri="{BB962C8B-B14F-4D97-AF65-F5344CB8AC3E}">
        <p14:creationId xmlns:p14="http://schemas.microsoft.com/office/powerpoint/2010/main" val="2768147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9218" name="Picture 2" descr="Image result for Taiwan">
            <a:extLst>
              <a:ext uri="{FF2B5EF4-FFF2-40B4-BE49-F238E27FC236}">
                <a16:creationId xmlns="" xmlns:a16="http://schemas.microsoft.com/office/drawing/2014/main" id="{F75EF03E-7A1F-4E97-B997-ACF9802C91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285" y="1867487"/>
            <a:ext cx="8388234" cy="46638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2E646E5E-062C-4FB7-A561-C45312B70F81}"/>
              </a:ext>
            </a:extLst>
          </p:cNvPr>
          <p:cNvSpPr/>
          <p:nvPr/>
        </p:nvSpPr>
        <p:spPr>
          <a:xfrm>
            <a:off x="1267517" y="510462"/>
            <a:ext cx="7887159" cy="923330"/>
          </a:xfrm>
          <a:prstGeom prst="rect">
            <a:avLst/>
          </a:prstGeom>
          <a:noFill/>
        </p:spPr>
        <p:txBody>
          <a:bodyPr wrap="none" lIns="91440" tIns="45720" rIns="91440" bIns="45720">
            <a:spAutoFit/>
          </a:bodyPr>
          <a:lstStyle/>
          <a:p>
            <a:pPr algn="ctr"/>
            <a:r>
              <a:rPr lang="en-US" sz="5400" b="0" cap="none" spc="0">
                <a:ln w="0"/>
                <a:solidFill>
                  <a:schemeClr val="accent2">
                    <a:lumMod val="50000"/>
                  </a:schemeClr>
                </a:solidFill>
                <a:effectLst/>
              </a:rPr>
              <a:t>b. Establishing New Schools</a:t>
            </a:r>
          </a:p>
        </p:txBody>
      </p:sp>
    </p:spTree>
    <p:extLst>
      <p:ext uri="{BB962C8B-B14F-4D97-AF65-F5344CB8AC3E}">
        <p14:creationId xmlns:p14="http://schemas.microsoft.com/office/powerpoint/2010/main" val="3989184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 xmlns:a16="http://schemas.microsoft.com/office/drawing/2014/main" id="{28327C5F-BEB7-46EB-BCC2-85C8A3B4F773}"/>
              </a:ext>
            </a:extLst>
          </p:cNvPr>
          <p:cNvSpPr/>
          <p:nvPr/>
        </p:nvSpPr>
        <p:spPr>
          <a:xfrm>
            <a:off x="1359726" y="537535"/>
            <a:ext cx="7298023" cy="707886"/>
          </a:xfrm>
          <a:prstGeom prst="rect">
            <a:avLst/>
          </a:prstGeom>
          <a:noFill/>
        </p:spPr>
        <p:txBody>
          <a:bodyPr wrap="none" lIns="91440" tIns="45720" rIns="91440" bIns="45720">
            <a:spAutoFit/>
          </a:bodyPr>
          <a:lstStyle/>
          <a:p>
            <a:pPr algn="ctr"/>
            <a:r>
              <a:rPr lang="en-US" sz="4000" b="0" cap="none" spc="0">
                <a:ln w="0"/>
                <a:solidFill>
                  <a:schemeClr val="accent2">
                    <a:lumMod val="50000"/>
                  </a:schemeClr>
                </a:solidFill>
                <a:effectLst>
                  <a:outerShdw blurRad="38100" dist="19050" dir="2700000" algn="tl" rotWithShape="0">
                    <a:schemeClr val="dk1">
                      <a:alpha val="40000"/>
                    </a:schemeClr>
                  </a:outerShdw>
                </a:effectLst>
              </a:rPr>
              <a:t>Taiwan Adventist American School</a:t>
            </a:r>
          </a:p>
        </p:txBody>
      </p:sp>
      <p:pic>
        <p:nvPicPr>
          <p:cNvPr id="7" name="Picture 2" descr="Image result for taiwan adventist american school">
            <a:extLst>
              <a:ext uri="{FF2B5EF4-FFF2-40B4-BE49-F238E27FC236}">
                <a16:creationId xmlns="" xmlns:a16="http://schemas.microsoft.com/office/drawing/2014/main" id="{1DD8ECA0-3D33-4CEF-BA5D-6EC73FEA8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63" y="1670750"/>
            <a:ext cx="10163482" cy="43950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568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內容版面配置區 6">
            <a:extLst>
              <a:ext uri="{FF2B5EF4-FFF2-40B4-BE49-F238E27FC236}">
                <a16:creationId xmlns="" xmlns:a16="http://schemas.microsoft.com/office/drawing/2014/main" id="{ED9F6EAA-2083-4149-A1B6-E7D17DB85B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1142" y="743125"/>
            <a:ext cx="5951525" cy="3967684"/>
          </a:xfrm>
          <a:prstGeom prst="rect">
            <a:avLst/>
          </a:prstGeom>
          <a:ln>
            <a:noFill/>
          </a:ln>
          <a:effectLst>
            <a:softEdge rad="112500"/>
          </a:effectLst>
        </p:spPr>
      </p:pic>
      <p:sp>
        <p:nvSpPr>
          <p:cNvPr id="3" name="Rectangle 2">
            <a:extLst>
              <a:ext uri="{FF2B5EF4-FFF2-40B4-BE49-F238E27FC236}">
                <a16:creationId xmlns="" xmlns:a16="http://schemas.microsoft.com/office/drawing/2014/main" id="{8EF74D2D-1D96-4553-A171-882FDAF66089}"/>
              </a:ext>
            </a:extLst>
          </p:cNvPr>
          <p:cNvSpPr/>
          <p:nvPr/>
        </p:nvSpPr>
        <p:spPr>
          <a:xfrm>
            <a:off x="2524166" y="-26742"/>
            <a:ext cx="5265480" cy="923330"/>
          </a:xfrm>
          <a:prstGeom prst="rect">
            <a:avLst/>
          </a:prstGeom>
          <a:noFill/>
        </p:spPr>
        <p:txBody>
          <a:bodyPr wrap="none" lIns="91440" tIns="45720" rIns="91440" bIns="45720">
            <a:spAutoFit/>
          </a:bodyPr>
          <a:lstStyle/>
          <a:p>
            <a:pPr algn="ctr"/>
            <a:r>
              <a:rPr lang="en-US" sz="5400" b="0" cap="none" spc="0">
                <a:ln w="0"/>
                <a:solidFill>
                  <a:schemeClr val="accent2">
                    <a:lumMod val="50000"/>
                  </a:schemeClr>
                </a:solidFill>
                <a:effectLst/>
              </a:rPr>
              <a:t>We Need </a:t>
            </a:r>
            <a:r>
              <a:rPr lang="en-US" sz="5400" b="0" cap="none" spc="0" smtClean="0">
                <a:ln w="0"/>
                <a:solidFill>
                  <a:schemeClr val="accent2">
                    <a:lumMod val="50000"/>
                  </a:schemeClr>
                </a:solidFill>
                <a:effectLst/>
              </a:rPr>
              <a:t>Schools</a:t>
            </a:r>
            <a:endParaRPr lang="en-US" sz="5400" b="0" cap="none" spc="0">
              <a:ln w="0"/>
              <a:solidFill>
                <a:schemeClr val="accent2">
                  <a:lumMod val="50000"/>
                </a:schemeClr>
              </a:solidFill>
              <a:effectLst/>
            </a:endParaRPr>
          </a:p>
        </p:txBody>
      </p:sp>
      <p:sp>
        <p:nvSpPr>
          <p:cNvPr id="7" name="직사각형 6">
            <a:extLst>
              <a:ext uri="{FF2B5EF4-FFF2-40B4-BE49-F238E27FC236}">
                <a16:creationId xmlns="" xmlns:a16="http://schemas.microsoft.com/office/drawing/2014/main" id="{14DD1519-C75A-4735-A5B6-C9003BAF0050}"/>
              </a:ext>
            </a:extLst>
          </p:cNvPr>
          <p:cNvSpPr/>
          <p:nvPr/>
        </p:nvSpPr>
        <p:spPr>
          <a:xfrm>
            <a:off x="373224" y="4957763"/>
            <a:ext cx="9913776" cy="1573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altLang="ko-KR" sz="2400" dirty="0">
                <a:solidFill>
                  <a:schemeClr val="tx1"/>
                </a:solidFill>
              </a:rPr>
              <a:t>We are planning to establish one primary school in the area where most of our Adventist members are located.</a:t>
            </a:r>
          </a:p>
          <a:p>
            <a:pPr marL="342900" indent="-342900">
              <a:buFont typeface="Arial" panose="020B0604020202020204" pitchFamily="34" charset="0"/>
              <a:buChar char="•"/>
            </a:pPr>
            <a:r>
              <a:rPr lang="en-US" altLang="ko-KR" sz="2400" dirty="0" smtClean="0">
                <a:solidFill>
                  <a:schemeClr val="tx1"/>
                </a:solidFill>
              </a:rPr>
              <a:t>In </a:t>
            </a:r>
            <a:r>
              <a:rPr lang="en-US" altLang="ko-KR" sz="2400" dirty="0">
                <a:solidFill>
                  <a:schemeClr val="tx1"/>
                </a:solidFill>
              </a:rPr>
              <a:t>Mongolia, our only primary school has limited space for the 109 primary students. </a:t>
            </a:r>
            <a:r>
              <a:rPr lang="en-US" altLang="ko-KR" sz="2400" dirty="0" smtClean="0">
                <a:solidFill>
                  <a:schemeClr val="tx1"/>
                </a:solidFill>
              </a:rPr>
              <a:t> A </a:t>
            </a:r>
            <a:r>
              <a:rPr lang="en-US" altLang="ko-KR" sz="2400" dirty="0">
                <a:solidFill>
                  <a:schemeClr val="tx1"/>
                </a:solidFill>
              </a:rPr>
              <a:t>strategy is being developed to accommodate more students, even to the point of establishing a new school. </a:t>
            </a:r>
            <a:endParaRPr lang="ko-KR" altLang="en-US" sz="2400" dirty="0">
              <a:solidFill>
                <a:schemeClr val="tx1"/>
              </a:solidFill>
            </a:endParaRPr>
          </a:p>
        </p:txBody>
      </p:sp>
    </p:spTree>
    <p:extLst>
      <p:ext uri="{BB962C8B-B14F-4D97-AF65-F5344CB8AC3E}">
        <p14:creationId xmlns:p14="http://schemas.microsoft.com/office/powerpoint/2010/main" val="107824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 xmlns:a16="http://schemas.microsoft.com/office/drawing/2014/main" id="{21484217-4560-401E-9A56-63AEEAF210C8}"/>
              </a:ext>
            </a:extLst>
          </p:cNvPr>
          <p:cNvSpPr/>
          <p:nvPr/>
        </p:nvSpPr>
        <p:spPr>
          <a:xfrm>
            <a:off x="92375" y="2252184"/>
            <a:ext cx="1030077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a:ln/>
                <a:solidFill>
                  <a:schemeClr val="accent2">
                    <a:lumMod val="50000"/>
                  </a:schemeClr>
                </a:solidFill>
              </a:rPr>
              <a:t>Teachers Quality Enhancement</a:t>
            </a:r>
            <a:endParaRPr lang="en-US" sz="5400" b="1" cap="none" spc="0">
              <a:ln/>
              <a:solidFill>
                <a:schemeClr val="accent2">
                  <a:lumMod val="50000"/>
                </a:schemeClr>
              </a:solidFill>
              <a:effectLst/>
            </a:endParaRPr>
          </a:p>
        </p:txBody>
      </p:sp>
      <p:pic>
        <p:nvPicPr>
          <p:cNvPr id="6" name="Picture 2" descr="Image result for Hands gestures Reach Up">
            <a:extLst>
              <a:ext uri="{FF2B5EF4-FFF2-40B4-BE49-F238E27FC236}">
                <a16:creationId xmlns="" xmlns:a16="http://schemas.microsoft.com/office/drawing/2014/main" id="{5C5AB8DD-3EB7-4566-8EB7-861CE2D09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09" y="124956"/>
            <a:ext cx="2127228" cy="2127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 xmlns:a16="http://schemas.microsoft.com/office/drawing/2014/main" id="{E7C268D3-1633-4757-9717-AD19A4121592}"/>
              </a:ext>
            </a:extLst>
          </p:cNvPr>
          <p:cNvSpPr/>
          <p:nvPr/>
        </p:nvSpPr>
        <p:spPr>
          <a:xfrm>
            <a:off x="522514" y="4142792"/>
            <a:ext cx="9511004" cy="205895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a:solidFill>
                  <a:schemeClr val="tx1"/>
                </a:solidFill>
              </a:rPr>
              <a:t>We are reaching-in by equipping and enhancing the quality of our teachers through the following:</a:t>
            </a:r>
            <a:endParaRPr lang="ko-KR" altLang="en-US" sz="3200">
              <a:solidFill>
                <a:schemeClr val="tx1"/>
              </a:solidFill>
            </a:endParaRPr>
          </a:p>
        </p:txBody>
      </p:sp>
    </p:spTree>
    <p:extLst>
      <p:ext uri="{BB962C8B-B14F-4D97-AF65-F5344CB8AC3E}">
        <p14:creationId xmlns:p14="http://schemas.microsoft.com/office/powerpoint/2010/main" val="132581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 xmlns:a16="http://schemas.microsoft.com/office/drawing/2014/main" id="{BE73BE73-1475-4CAB-93E8-C39F0C356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762" y="892533"/>
            <a:ext cx="6600655" cy="4111658"/>
          </a:xfrm>
          <a:prstGeom prst="rect">
            <a:avLst/>
          </a:prstGeom>
          <a:ln>
            <a:noFill/>
          </a:ln>
          <a:effectLst>
            <a:softEdge rad="112500"/>
          </a:effectLst>
        </p:spPr>
      </p:pic>
      <p:sp>
        <p:nvSpPr>
          <p:cNvPr id="8" name="Rectangle 7">
            <a:extLst>
              <a:ext uri="{FF2B5EF4-FFF2-40B4-BE49-F238E27FC236}">
                <a16:creationId xmlns="" xmlns:a16="http://schemas.microsoft.com/office/drawing/2014/main" id="{4B034289-B30B-4B95-8DDB-0323195BDDE0}"/>
              </a:ext>
            </a:extLst>
          </p:cNvPr>
          <p:cNvSpPr/>
          <p:nvPr/>
        </p:nvSpPr>
        <p:spPr>
          <a:xfrm>
            <a:off x="521763" y="64328"/>
            <a:ext cx="9369488" cy="923330"/>
          </a:xfrm>
          <a:prstGeom prst="rect">
            <a:avLst/>
          </a:prstGeom>
          <a:noFill/>
        </p:spPr>
        <p:txBody>
          <a:bodyPr wrap="none" lIns="91440" tIns="45720" rIns="91440" bIns="45720">
            <a:spAutoFit/>
          </a:bodyPr>
          <a:lstStyle/>
          <a:p>
            <a:pPr algn="ctr"/>
            <a:r>
              <a:rPr lang="en-US" sz="5400" b="0" cap="none" spc="0">
                <a:ln w="0"/>
                <a:solidFill>
                  <a:schemeClr val="accent2">
                    <a:lumMod val="50000"/>
                  </a:schemeClr>
                </a:solidFill>
                <a:effectLst/>
              </a:rPr>
              <a:t>a. Adventist Teacher Certification</a:t>
            </a:r>
          </a:p>
        </p:txBody>
      </p:sp>
      <p:sp>
        <p:nvSpPr>
          <p:cNvPr id="9" name="직사각형 8">
            <a:extLst>
              <a:ext uri="{FF2B5EF4-FFF2-40B4-BE49-F238E27FC236}">
                <a16:creationId xmlns="" xmlns:a16="http://schemas.microsoft.com/office/drawing/2014/main" id="{DD89E4BA-771D-4B65-A9D8-F1EE00EF1974}"/>
              </a:ext>
            </a:extLst>
          </p:cNvPr>
          <p:cNvSpPr/>
          <p:nvPr/>
        </p:nvSpPr>
        <p:spPr>
          <a:xfrm>
            <a:off x="373224" y="5004192"/>
            <a:ext cx="10039361" cy="1527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altLang="ko-KR" sz="2400" dirty="0">
                <a:solidFill>
                  <a:schemeClr val="tx1"/>
                </a:solidFill>
              </a:rPr>
              <a:t>We would like to see </a:t>
            </a:r>
            <a:r>
              <a:rPr lang="en-US" altLang="ko-KR" sz="2400" dirty="0" smtClean="0">
                <a:solidFill>
                  <a:schemeClr val="tx1"/>
                </a:solidFill>
              </a:rPr>
              <a:t>that all </a:t>
            </a:r>
            <a:r>
              <a:rPr lang="en-US" altLang="ko-KR" sz="2400" dirty="0">
                <a:solidFill>
                  <a:schemeClr val="tx1"/>
                </a:solidFill>
              </a:rPr>
              <a:t>our Adventist teachers are denominationally certified. </a:t>
            </a:r>
            <a:r>
              <a:rPr lang="en-US" altLang="ko-KR" sz="2400" dirty="0" err="1" smtClean="0">
                <a:solidFill>
                  <a:schemeClr val="tx1"/>
                </a:solidFill>
              </a:rPr>
              <a:t>Tusgal</a:t>
            </a:r>
            <a:r>
              <a:rPr lang="en-US" altLang="ko-KR" sz="2400" dirty="0" smtClean="0">
                <a:solidFill>
                  <a:schemeClr val="tx1"/>
                </a:solidFill>
              </a:rPr>
              <a:t> </a:t>
            </a:r>
            <a:r>
              <a:rPr lang="en-US" altLang="ko-KR" sz="2400" dirty="0">
                <a:solidFill>
                  <a:schemeClr val="tx1"/>
                </a:solidFill>
              </a:rPr>
              <a:t>Adventist School in Mongolia, for example, is now conducting teacher’s training, with emphasis in Adventist history and teachings. This is because most of our teachers there are graduates of non-Adventist universities. </a:t>
            </a:r>
            <a:endParaRPr lang="ko-KR" altLang="en-US" sz="2400" dirty="0">
              <a:solidFill>
                <a:schemeClr val="tx1"/>
              </a:solidFill>
            </a:endParaRPr>
          </a:p>
        </p:txBody>
      </p:sp>
    </p:spTree>
    <p:extLst>
      <p:ext uri="{BB962C8B-B14F-4D97-AF65-F5344CB8AC3E}">
        <p14:creationId xmlns:p14="http://schemas.microsoft.com/office/powerpoint/2010/main" val="27537953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 xmlns:a16="http://schemas.microsoft.com/office/drawing/2014/main" id="{1128BC04-3FE4-465A-9F45-810BB4B9C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93" y="268631"/>
            <a:ext cx="6189908" cy="4642431"/>
          </a:xfrm>
          <a:prstGeom prst="rect">
            <a:avLst/>
          </a:prstGeom>
          <a:ln>
            <a:noFill/>
          </a:ln>
          <a:effectLst>
            <a:softEdge rad="112500"/>
          </a:effectLst>
        </p:spPr>
      </p:pic>
      <p:sp>
        <p:nvSpPr>
          <p:cNvPr id="6" name="직사각형 5">
            <a:extLst>
              <a:ext uri="{FF2B5EF4-FFF2-40B4-BE49-F238E27FC236}">
                <a16:creationId xmlns="" xmlns:a16="http://schemas.microsoft.com/office/drawing/2014/main" id="{56665EBE-199F-4D47-9CCA-FCA6B5FE5C6C}"/>
              </a:ext>
            </a:extLst>
          </p:cNvPr>
          <p:cNvSpPr/>
          <p:nvPr/>
        </p:nvSpPr>
        <p:spPr>
          <a:xfrm>
            <a:off x="373224" y="4911062"/>
            <a:ext cx="10019921" cy="16202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smtClean="0">
                <a:solidFill>
                  <a:schemeClr val="tx1"/>
                </a:solidFill>
              </a:rPr>
              <a:t>We </a:t>
            </a:r>
            <a:r>
              <a:rPr lang="en-US" altLang="ko-KR" sz="2800" dirty="0">
                <a:solidFill>
                  <a:schemeClr val="tx1"/>
                </a:solidFill>
              </a:rPr>
              <a:t>thank UNASP of </a:t>
            </a:r>
            <a:r>
              <a:rPr lang="en-US" altLang="ko-KR" sz="2800" dirty="0" smtClean="0">
                <a:solidFill>
                  <a:schemeClr val="tx1"/>
                </a:solidFill>
              </a:rPr>
              <a:t>the South </a:t>
            </a:r>
            <a:r>
              <a:rPr lang="en-US" altLang="ko-KR" sz="2800" dirty="0">
                <a:solidFill>
                  <a:schemeClr val="tx1"/>
                </a:solidFill>
              </a:rPr>
              <a:t>American Division for sending its theology professors </a:t>
            </a:r>
            <a:r>
              <a:rPr lang="en-US" altLang="ko-KR" sz="2800" dirty="0" smtClean="0">
                <a:solidFill>
                  <a:schemeClr val="tx1"/>
                </a:solidFill>
              </a:rPr>
              <a:t>at </a:t>
            </a:r>
            <a:r>
              <a:rPr lang="en-US" altLang="ko-KR" sz="2800" dirty="0">
                <a:solidFill>
                  <a:schemeClr val="tx1"/>
                </a:solidFill>
              </a:rPr>
              <a:t>their own expenses to give at least six </a:t>
            </a:r>
            <a:endParaRPr lang="en-US" altLang="ko-KR" sz="2800" dirty="0" smtClean="0">
              <a:solidFill>
                <a:schemeClr val="tx1"/>
              </a:solidFill>
            </a:endParaRPr>
          </a:p>
          <a:p>
            <a:r>
              <a:rPr lang="en-US" altLang="ko-KR" sz="2800" dirty="0" smtClean="0">
                <a:solidFill>
                  <a:schemeClr val="tx1"/>
                </a:solidFill>
              </a:rPr>
              <a:t>30-hour </a:t>
            </a:r>
            <a:r>
              <a:rPr lang="en-US" altLang="ko-KR" sz="2800" dirty="0">
                <a:solidFill>
                  <a:schemeClr val="tx1"/>
                </a:solidFill>
              </a:rPr>
              <a:t>religion/Bible classes to our teachers. </a:t>
            </a:r>
            <a:endParaRPr lang="ko-KR" altLang="en-US" sz="2000" dirty="0">
              <a:solidFill>
                <a:schemeClr val="tx1"/>
              </a:solidFill>
            </a:endParaRPr>
          </a:p>
        </p:txBody>
      </p:sp>
      <p:pic>
        <p:nvPicPr>
          <p:cNvPr id="7" name="Picture 3">
            <a:extLst>
              <a:ext uri="{FF2B5EF4-FFF2-40B4-BE49-F238E27FC236}">
                <a16:creationId xmlns="" xmlns:a16="http://schemas.microsoft.com/office/drawing/2014/main" id="{56AF3DDB-D7FD-4A53-8B95-D96DB69D4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1190" y="2084940"/>
            <a:ext cx="3584159" cy="2688119"/>
          </a:xfrm>
          <a:prstGeom prst="rect">
            <a:avLst/>
          </a:prstGeom>
          <a:ln>
            <a:noFill/>
          </a:ln>
          <a:effectLst>
            <a:softEdge rad="112500"/>
          </a:effectLst>
        </p:spPr>
      </p:pic>
    </p:spTree>
    <p:extLst>
      <p:ext uri="{BB962C8B-B14F-4D97-AF65-F5344CB8AC3E}">
        <p14:creationId xmlns:p14="http://schemas.microsoft.com/office/powerpoint/2010/main" val="3858887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 xmlns:a16="http://schemas.microsoft.com/office/drawing/2014/main" id="{4A3E0AC1-FB5E-4B4D-B6FD-5A4251087FB5}"/>
              </a:ext>
            </a:extLst>
          </p:cNvPr>
          <p:cNvPicPr>
            <a:picLocks noChangeAspect="1"/>
          </p:cNvPicPr>
          <p:nvPr/>
        </p:nvPicPr>
        <p:blipFill rotWithShape="1">
          <a:blip r:embed="rId4">
            <a:extLst>
              <a:ext uri="{28A0092B-C50C-407E-A947-70E740481C1C}">
                <a14:useLocalDpi xmlns:a14="http://schemas.microsoft.com/office/drawing/2010/main" val="0"/>
              </a:ext>
            </a:extLst>
          </a:blip>
          <a:srcRect t="19031"/>
          <a:stretch/>
        </p:blipFill>
        <p:spPr>
          <a:xfrm>
            <a:off x="1071562" y="1078285"/>
            <a:ext cx="7824737" cy="3932491"/>
          </a:xfrm>
          <a:prstGeom prst="rect">
            <a:avLst/>
          </a:prstGeom>
          <a:ln>
            <a:noFill/>
          </a:ln>
          <a:effectLst>
            <a:softEdge rad="112500"/>
          </a:effectLst>
        </p:spPr>
      </p:pic>
      <p:sp>
        <p:nvSpPr>
          <p:cNvPr id="8" name="Rectangle 7">
            <a:extLst>
              <a:ext uri="{FF2B5EF4-FFF2-40B4-BE49-F238E27FC236}">
                <a16:creationId xmlns="" xmlns:a16="http://schemas.microsoft.com/office/drawing/2014/main" id="{6A729943-205E-40F5-BC43-6D58C8574CDE}"/>
              </a:ext>
            </a:extLst>
          </p:cNvPr>
          <p:cNvSpPr/>
          <p:nvPr/>
        </p:nvSpPr>
        <p:spPr>
          <a:xfrm>
            <a:off x="2342878" y="67116"/>
            <a:ext cx="5474256" cy="923330"/>
          </a:xfrm>
          <a:prstGeom prst="rect">
            <a:avLst/>
          </a:prstGeom>
          <a:noFill/>
        </p:spPr>
        <p:txBody>
          <a:bodyPr wrap="none" lIns="91440" tIns="45720" rIns="91440" bIns="45720">
            <a:spAutoFit/>
          </a:bodyPr>
          <a:lstStyle/>
          <a:p>
            <a:pPr algn="ctr"/>
            <a:r>
              <a:rPr lang="en-US" sz="5400" b="0" cap="none" spc="0">
                <a:ln w="0"/>
                <a:solidFill>
                  <a:schemeClr val="accent2">
                    <a:lumMod val="50000"/>
                  </a:schemeClr>
                </a:solidFill>
                <a:effectLst/>
              </a:rPr>
              <a:t>b. Teacher Trainings</a:t>
            </a:r>
          </a:p>
        </p:txBody>
      </p:sp>
      <p:sp>
        <p:nvSpPr>
          <p:cNvPr id="9" name="직사각형 8">
            <a:extLst>
              <a:ext uri="{FF2B5EF4-FFF2-40B4-BE49-F238E27FC236}">
                <a16:creationId xmlns="" xmlns:a16="http://schemas.microsoft.com/office/drawing/2014/main" id="{EDA3F2FC-DE7C-4858-87E3-85FB949D17DB}"/>
              </a:ext>
            </a:extLst>
          </p:cNvPr>
          <p:cNvSpPr/>
          <p:nvPr/>
        </p:nvSpPr>
        <p:spPr>
          <a:xfrm>
            <a:off x="197224" y="5243051"/>
            <a:ext cx="10195922" cy="1200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smtClean="0">
                <a:solidFill>
                  <a:schemeClr val="tx1"/>
                </a:solidFill>
              </a:rPr>
              <a:t>In </a:t>
            </a:r>
            <a:r>
              <a:rPr lang="en-US" altLang="ko-KR" sz="2800" dirty="0" smtClean="0">
                <a:solidFill>
                  <a:schemeClr val="tx1"/>
                </a:solidFill>
              </a:rPr>
              <a:t>2017</a:t>
            </a:r>
            <a:r>
              <a:rPr lang="en-US" altLang="ko-KR" sz="2800" dirty="0">
                <a:solidFill>
                  <a:schemeClr val="tx1"/>
                </a:solidFill>
              </a:rPr>
              <a:t>, 8 </a:t>
            </a:r>
            <a:r>
              <a:rPr lang="en-US" altLang="ko-KR" sz="2800" dirty="0" smtClean="0">
                <a:solidFill>
                  <a:schemeClr val="tx1"/>
                </a:solidFill>
              </a:rPr>
              <a:t>teacher training events </a:t>
            </a:r>
            <a:r>
              <a:rPr lang="en-US" altLang="ko-KR" sz="2800" dirty="0">
                <a:solidFill>
                  <a:schemeClr val="tx1"/>
                </a:solidFill>
              </a:rPr>
              <a:t>were conducted. </a:t>
            </a:r>
            <a:r>
              <a:rPr lang="en-US" altLang="ko-KR" sz="2800" dirty="0" smtClean="0">
                <a:solidFill>
                  <a:schemeClr val="tx1"/>
                </a:solidFill>
              </a:rPr>
              <a:t>Besides </a:t>
            </a:r>
            <a:r>
              <a:rPr lang="en-US" altLang="ko-KR" sz="2800" dirty="0">
                <a:solidFill>
                  <a:schemeClr val="tx1"/>
                </a:solidFill>
              </a:rPr>
              <a:t>teaching methods, the theme of integration of faith and learning has been the focus </a:t>
            </a:r>
            <a:r>
              <a:rPr lang="en-US" altLang="ko-KR" sz="2800" dirty="0" smtClean="0">
                <a:solidFill>
                  <a:schemeClr val="tx1"/>
                </a:solidFill>
              </a:rPr>
              <a:t>of training/seminars</a:t>
            </a:r>
            <a:r>
              <a:rPr lang="en-US" altLang="ko-KR" sz="2800" dirty="0">
                <a:solidFill>
                  <a:schemeClr val="tx1"/>
                </a:solidFill>
              </a:rPr>
              <a:t>, both for college/universities professors and for school teachers. </a:t>
            </a:r>
            <a:endParaRPr lang="ko-KR" altLang="en-US" sz="2800" dirty="0">
              <a:solidFill>
                <a:schemeClr val="tx1"/>
              </a:solidFill>
            </a:endParaRPr>
          </a:p>
        </p:txBody>
      </p:sp>
    </p:spTree>
    <p:extLst>
      <p:ext uri="{BB962C8B-B14F-4D97-AF65-F5344CB8AC3E}">
        <p14:creationId xmlns:p14="http://schemas.microsoft.com/office/powerpoint/2010/main" val="1468172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28EB497-484E-4B91-AA4F-7B59EDEF4844}"/>
              </a:ext>
            </a:extLst>
          </p:cNvPr>
          <p:cNvPicPr>
            <a:picLocks noChangeAspect="1"/>
          </p:cNvPicPr>
          <p:nvPr/>
        </p:nvPicPr>
        <p:blipFill rotWithShape="1">
          <a:blip r:embed="rId2"/>
          <a:srcRect t="15753"/>
          <a:stretch/>
        </p:blipFill>
        <p:spPr>
          <a:xfrm>
            <a:off x="880146" y="326699"/>
            <a:ext cx="9052230" cy="5719665"/>
          </a:xfrm>
          <a:prstGeom prst="rect">
            <a:avLst/>
          </a:prstGeom>
          <a:ln>
            <a:noFill/>
          </a:ln>
          <a:effectLst>
            <a:softEdge rad="112500"/>
          </a:effectLst>
        </p:spPr>
      </p:pic>
      <p:sp>
        <p:nvSpPr>
          <p:cNvPr id="6" name="Rectangle 5">
            <a:extLst>
              <a:ext uri="{FF2B5EF4-FFF2-40B4-BE49-F238E27FC236}">
                <a16:creationId xmlns="" xmlns:a16="http://schemas.microsoft.com/office/drawing/2014/main" id="{50313DD0-15F9-471A-AA68-58EF4162C16A}"/>
              </a:ext>
            </a:extLst>
          </p:cNvPr>
          <p:cNvSpPr/>
          <p:nvPr/>
        </p:nvSpPr>
        <p:spPr>
          <a:xfrm rot="21342936">
            <a:off x="2583214" y="2112689"/>
            <a:ext cx="6899347" cy="630942"/>
          </a:xfrm>
          <a:prstGeom prst="rect">
            <a:avLst/>
          </a:prstGeom>
          <a:solidFill>
            <a:schemeClr val="accent1">
              <a:lumMod val="50000"/>
            </a:schemeClr>
          </a:solidFill>
        </p:spPr>
        <p:txBody>
          <a:bodyPr wrap="square" lIns="91440" tIns="45720" rIns="91440" bIns="45720">
            <a:spAutoFit/>
          </a:bodyPr>
          <a:lstStyle/>
          <a:p>
            <a:pPr algn="ctr"/>
            <a:r>
              <a:rPr lang="en-US" sz="3500" b="0" cap="none" spc="0">
                <a:ln w="0"/>
                <a:solidFill>
                  <a:schemeClr val="bg1"/>
                </a:solidFill>
                <a:effectLst>
                  <a:outerShdw blurRad="38100" dist="19050" dir="2700000" algn="tl" rotWithShape="0">
                    <a:schemeClr val="dk1">
                      <a:alpha val="40000"/>
                    </a:schemeClr>
                  </a:outerShdw>
                </a:effectLst>
              </a:rPr>
              <a:t>SHU and SYU, Nov 10-11, 2016</a:t>
            </a:r>
          </a:p>
        </p:txBody>
      </p:sp>
      <p:pic>
        <p:nvPicPr>
          <p:cNvPr id="7" name="Picture 6">
            <a:extLst>
              <a:ext uri="{FF2B5EF4-FFF2-40B4-BE49-F238E27FC236}">
                <a16:creationId xmlns="" xmlns:a16="http://schemas.microsoft.com/office/drawing/2014/main" id="{DA2A0319-0307-43DE-BBA6-48DA95FFFEBC}"/>
              </a:ext>
            </a:extLst>
          </p:cNvPr>
          <p:cNvPicPr>
            <a:picLocks noChangeAspect="1"/>
          </p:cNvPicPr>
          <p:nvPr/>
        </p:nvPicPr>
        <p:blipFill>
          <a:blip r:embed="rId3"/>
          <a:stretch>
            <a:fillRect/>
          </a:stretch>
        </p:blipFill>
        <p:spPr>
          <a:xfrm>
            <a:off x="10393145" y="0"/>
            <a:ext cx="1798856" cy="6858000"/>
          </a:xfrm>
          <a:prstGeom prst="rect">
            <a:avLst/>
          </a:prstGeom>
        </p:spPr>
      </p:pic>
      <p:pic>
        <p:nvPicPr>
          <p:cNvPr id="8" name="Picture 2" descr="The Seventh-day Adventist logo">
            <a:extLst>
              <a:ext uri="{FF2B5EF4-FFF2-40B4-BE49-F238E27FC236}">
                <a16:creationId xmlns="" xmlns:a16="http://schemas.microsoft.com/office/drawing/2014/main" id="{6BBDB7C5-F896-4170-AB70-377B770BF92E}"/>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10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직사각형 3">
            <a:extLst>
              <a:ext uri="{FF2B5EF4-FFF2-40B4-BE49-F238E27FC236}">
                <a16:creationId xmlns="" xmlns:a16="http://schemas.microsoft.com/office/drawing/2014/main" id="{0EA7CE5B-13F7-4E6A-A8B8-09971C53D474}"/>
              </a:ext>
            </a:extLst>
          </p:cNvPr>
          <p:cNvSpPr/>
          <p:nvPr/>
        </p:nvSpPr>
        <p:spPr>
          <a:xfrm>
            <a:off x="356506" y="5847048"/>
            <a:ext cx="9784074" cy="797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0" i="0" u="none" strike="noStrike" kern="1200" cap="none" spc="0" normalizeH="0" baseline="0" noProof="0" dirty="0">
                <a:ln>
                  <a:noFill/>
                </a:ln>
                <a:solidFill>
                  <a:prstClr val="white"/>
                </a:solidFill>
                <a:effectLst/>
                <a:uLnTx/>
                <a:uFillTx/>
                <a:latin typeface="Gill Sans MT" panose="020B0502020104020203"/>
                <a:ea typeface="휴먼매직체" panose="02030504000101010101" pitchFamily="18" charset="-127"/>
                <a:cs typeface="+mn-cs"/>
              </a:rPr>
              <a:t>NSD:    58 </a:t>
            </a:r>
            <a:r>
              <a:rPr kumimoji="0" lang="en-US" altLang="ko-KR" sz="2000" b="0" i="0" u="none" strike="noStrike" kern="1200" cap="none" spc="0" normalizeH="0" baseline="0" noProof="0" dirty="0">
                <a:ln>
                  <a:noFill/>
                </a:ln>
                <a:solidFill>
                  <a:prstClr val="white"/>
                </a:solidFill>
                <a:effectLst/>
                <a:uLnTx/>
                <a:uFillTx/>
                <a:latin typeface="Gill Sans MT" panose="020B0502020104020203"/>
                <a:ea typeface="휴먼매직체" panose="02030504000101010101" pitchFamily="18" charset="-127"/>
                <a:cs typeface="+mn-cs"/>
              </a:rPr>
              <a:t>Schools   </a:t>
            </a:r>
            <a:r>
              <a:rPr kumimoji="0" lang="en-US" altLang="ko-KR" sz="4000" b="0" i="0" u="none" strike="noStrike" kern="1200" cap="none" spc="0" normalizeH="0" baseline="0" noProof="0" dirty="0">
                <a:ln>
                  <a:noFill/>
                </a:ln>
                <a:solidFill>
                  <a:prstClr val="white"/>
                </a:solidFill>
                <a:effectLst/>
                <a:uLnTx/>
                <a:uFillTx/>
                <a:latin typeface="Gill Sans MT" panose="020B0502020104020203"/>
                <a:ea typeface="휴먼매직체" panose="02030504000101010101" pitchFamily="18" charset="-127"/>
                <a:cs typeface="+mn-cs"/>
              </a:rPr>
              <a:t>1,303</a:t>
            </a:r>
            <a:r>
              <a:rPr kumimoji="0" lang="en-US" altLang="ko-KR" sz="1800" b="0" i="0" u="none" strike="noStrike" kern="1200" cap="none" spc="0" normalizeH="0" baseline="0" noProof="0" dirty="0">
                <a:ln>
                  <a:noFill/>
                </a:ln>
                <a:solidFill>
                  <a:prstClr val="white"/>
                </a:solidFill>
                <a:effectLst/>
                <a:uLnTx/>
                <a:uFillTx/>
                <a:latin typeface="Gill Sans MT" panose="020B0502020104020203"/>
                <a:ea typeface="휴먼매직체" panose="02030504000101010101" pitchFamily="18" charset="-127"/>
                <a:cs typeface="+mn-cs"/>
              </a:rPr>
              <a:t> </a:t>
            </a:r>
            <a:r>
              <a:rPr kumimoji="0" lang="en-US" altLang="ko-KR" sz="2000" b="0" i="0" u="none" strike="noStrike" kern="1200" cap="none" spc="0" normalizeH="0" baseline="0" noProof="0" dirty="0">
                <a:ln>
                  <a:noFill/>
                </a:ln>
                <a:solidFill>
                  <a:prstClr val="white"/>
                </a:solidFill>
                <a:effectLst/>
                <a:uLnTx/>
                <a:uFillTx/>
                <a:latin typeface="Gill Sans MT" panose="020B0502020104020203"/>
                <a:ea typeface="휴먼매직체" panose="02030504000101010101" pitchFamily="18" charset="-127"/>
                <a:cs typeface="+mn-cs"/>
              </a:rPr>
              <a:t>Teachers       </a:t>
            </a:r>
            <a:r>
              <a:rPr kumimoji="0" lang="en-US" altLang="ko-KR" sz="4000" b="0" i="0" u="none" strike="noStrike" kern="1200" cap="none" spc="0" normalizeH="0" baseline="0" noProof="0" dirty="0">
                <a:ln>
                  <a:noFill/>
                </a:ln>
                <a:solidFill>
                  <a:prstClr val="white"/>
                </a:solidFill>
                <a:effectLst/>
                <a:uLnTx/>
                <a:uFillTx/>
                <a:latin typeface="Gill Sans MT" panose="020B0502020104020203"/>
                <a:ea typeface="휴먼매직체" panose="02030504000101010101" pitchFamily="18" charset="-127"/>
                <a:cs typeface="+mn-cs"/>
              </a:rPr>
              <a:t>20,701</a:t>
            </a:r>
            <a:r>
              <a:rPr kumimoji="0" lang="en-US" altLang="ko-KR" sz="1800" b="0" i="0" u="none" strike="noStrike" kern="1200" cap="none" spc="0" normalizeH="0" baseline="0" noProof="0" dirty="0">
                <a:ln>
                  <a:noFill/>
                </a:ln>
                <a:solidFill>
                  <a:prstClr val="white"/>
                </a:solidFill>
                <a:effectLst/>
                <a:uLnTx/>
                <a:uFillTx/>
                <a:latin typeface="Gill Sans MT" panose="020B0502020104020203"/>
                <a:ea typeface="휴먼매직체" panose="02030504000101010101" pitchFamily="18" charset="-127"/>
                <a:cs typeface="+mn-cs"/>
              </a:rPr>
              <a:t> </a:t>
            </a:r>
            <a:r>
              <a:rPr kumimoji="0" lang="en-US" altLang="ko-KR" sz="2000" b="0" i="0" u="none" strike="noStrike" kern="1200" cap="none" spc="0" normalizeH="0" baseline="0" noProof="0" dirty="0">
                <a:ln>
                  <a:noFill/>
                </a:ln>
                <a:solidFill>
                  <a:prstClr val="white"/>
                </a:solidFill>
                <a:effectLst/>
                <a:uLnTx/>
                <a:uFillTx/>
                <a:latin typeface="Gill Sans MT" panose="020B0502020104020203"/>
                <a:ea typeface="휴먼매직체" panose="02030504000101010101" pitchFamily="18" charset="-127"/>
                <a:cs typeface="+mn-cs"/>
              </a:rPr>
              <a:t>Students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ko-KR" sz="1800" b="0" i="0" u="none" strike="noStrike" kern="1200" cap="none" spc="0" normalizeH="0" baseline="0" noProof="0" dirty="0">
              <a:ln>
                <a:noFill/>
              </a:ln>
              <a:solidFill>
                <a:prstClr val="white"/>
              </a:solidFill>
              <a:effectLst/>
              <a:uLnTx/>
              <a:uFillTx/>
              <a:latin typeface="Gill Sans MT" panose="020B0502020104020203"/>
              <a:ea typeface="휴먼매직체" panose="02030504000101010101" pitchFamily="18" charset="-127"/>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ko-KR" sz="1800" b="0" i="0" u="none" strike="noStrike" kern="1200" cap="none" spc="0" normalizeH="0" baseline="0" noProof="0" dirty="0">
              <a:ln>
                <a:noFill/>
              </a:ln>
              <a:solidFill>
                <a:prstClr val="white"/>
              </a:solidFill>
              <a:effectLst/>
              <a:uLnTx/>
              <a:uFillTx/>
              <a:latin typeface="Gill Sans MT" panose="020B0502020104020203"/>
              <a:ea typeface="휴먼매직체" panose="02030504000101010101" pitchFamily="18" charset="-127"/>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Gill Sans MT" panose="020B0502020104020203"/>
              <a:ea typeface="휴먼매직체" panose="02030504000101010101" pitchFamily="18" charset="-127"/>
              <a:cs typeface="+mn-cs"/>
            </a:endParaRPr>
          </a:p>
        </p:txBody>
      </p:sp>
      <p:sp>
        <p:nvSpPr>
          <p:cNvPr id="11" name="직사각형 10">
            <a:extLst>
              <a:ext uri="{FF2B5EF4-FFF2-40B4-BE49-F238E27FC236}">
                <a16:creationId xmlns="" xmlns:a16="http://schemas.microsoft.com/office/drawing/2014/main" id="{8336C037-A6B1-4D79-858D-E0A7566EC538}"/>
              </a:ext>
            </a:extLst>
          </p:cNvPr>
          <p:cNvSpPr/>
          <p:nvPr/>
        </p:nvSpPr>
        <p:spPr>
          <a:xfrm>
            <a:off x="2737512" y="1274919"/>
            <a:ext cx="2429407" cy="1000540"/>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smtClean="0">
                <a:ln>
                  <a:noFill/>
                </a:ln>
                <a:solidFill>
                  <a:prstClr val="black"/>
                </a:solidFill>
                <a:effectLst/>
                <a:uLnTx/>
                <a:uFillTx/>
                <a:latin typeface="Gill Sans MT" panose="020B0502020104020203"/>
                <a:ea typeface="휴먼매직체" panose="02030504000101010101" pitchFamily="18" charset="-127"/>
                <a:cs typeface="+mn-cs"/>
              </a:rPr>
              <a:t>Student </a:t>
            </a:r>
            <a:r>
              <a:rPr kumimoji="0" lang="en-US" altLang="ko-KR" sz="16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engagement in </a:t>
            </a:r>
            <a:r>
              <a:rPr kumimoji="0" lang="en-US" altLang="ko-KR" sz="24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Mission Outreach</a:t>
            </a:r>
            <a:endParaRPr kumimoji="0" lang="ko-KR" altLang="en-US" sz="2400" b="0" i="0" u="none" strike="noStrike" kern="1200" cap="none" spc="0" normalizeH="0" baseline="0" noProof="0">
              <a:ln>
                <a:noFill/>
              </a:ln>
              <a:solidFill>
                <a:prstClr val="black"/>
              </a:solidFill>
              <a:effectLst/>
              <a:uLnTx/>
              <a:uFillTx/>
              <a:latin typeface="Gill Sans MT" panose="020B0502020104020203"/>
              <a:ea typeface="휴먼매직체" panose="02030504000101010101" pitchFamily="18" charset="-127"/>
              <a:cs typeface="+mn-cs"/>
            </a:endParaRPr>
          </a:p>
        </p:txBody>
      </p:sp>
      <p:sp>
        <p:nvSpPr>
          <p:cNvPr id="12" name="직사각형 11">
            <a:extLst>
              <a:ext uri="{FF2B5EF4-FFF2-40B4-BE49-F238E27FC236}">
                <a16:creationId xmlns="" xmlns:a16="http://schemas.microsoft.com/office/drawing/2014/main" id="{82C95F5F-E6AD-4CDA-BAB5-3EFF1BCC1173}"/>
              </a:ext>
            </a:extLst>
          </p:cNvPr>
          <p:cNvSpPr/>
          <p:nvPr/>
        </p:nvSpPr>
        <p:spPr>
          <a:xfrm>
            <a:off x="5229280" y="1274919"/>
            <a:ext cx="2429406" cy="1000540"/>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Above the national average </a:t>
            </a:r>
            <a:r>
              <a:rPr kumimoji="0" lang="en-US" altLang="ko-KR" sz="24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Academic Performance</a:t>
            </a:r>
            <a:endParaRPr kumimoji="0" lang="ko-KR" altLang="en-US" sz="2400" b="0" i="0" u="none" strike="noStrike" kern="1200" cap="none" spc="0" normalizeH="0" baseline="0" noProof="0">
              <a:ln>
                <a:noFill/>
              </a:ln>
              <a:solidFill>
                <a:prstClr val="black"/>
              </a:solidFill>
              <a:effectLst/>
              <a:uLnTx/>
              <a:uFillTx/>
              <a:latin typeface="Gill Sans MT" panose="020B0502020104020203"/>
              <a:ea typeface="휴먼매직체" panose="02030504000101010101" pitchFamily="18" charset="-127"/>
              <a:cs typeface="+mn-cs"/>
            </a:endParaRPr>
          </a:p>
        </p:txBody>
      </p:sp>
      <p:sp>
        <p:nvSpPr>
          <p:cNvPr id="13" name="직사각형 12">
            <a:extLst>
              <a:ext uri="{FF2B5EF4-FFF2-40B4-BE49-F238E27FC236}">
                <a16:creationId xmlns="" xmlns:a16="http://schemas.microsoft.com/office/drawing/2014/main" id="{6B081D70-0020-458C-8816-0708EE8581E6}"/>
              </a:ext>
            </a:extLst>
          </p:cNvPr>
          <p:cNvSpPr/>
          <p:nvPr/>
        </p:nvSpPr>
        <p:spPr>
          <a:xfrm>
            <a:off x="7732175" y="1274919"/>
            <a:ext cx="2429407" cy="1000540"/>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smtClean="0">
                <a:ln>
                  <a:noFill/>
                </a:ln>
                <a:solidFill>
                  <a:prstClr val="black"/>
                </a:solidFill>
                <a:effectLst/>
                <a:uLnTx/>
                <a:uFillTx/>
                <a:latin typeface="Gill Sans MT" panose="020B0502020104020203"/>
                <a:ea typeface="휴먼매직체" panose="02030504000101010101" pitchFamily="18" charset="-127"/>
                <a:cs typeface="+mn-cs"/>
              </a:rPr>
              <a:t>Pass rate</a:t>
            </a:r>
            <a:endParaRPr kumimoji="0" lang="en-US" altLang="ko-KR" sz="16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Professional Licensure Exam</a:t>
            </a:r>
            <a:endParaRPr kumimoji="0" lang="ko-KR" altLang="en-US" sz="2400" b="0" i="0" u="none" strike="noStrike" kern="1200" cap="none" spc="0" normalizeH="0" baseline="0" noProof="0">
              <a:ln>
                <a:noFill/>
              </a:ln>
              <a:solidFill>
                <a:prstClr val="black"/>
              </a:solidFill>
              <a:effectLst/>
              <a:uLnTx/>
              <a:uFillTx/>
              <a:latin typeface="Gill Sans MT" panose="020B0502020104020203"/>
              <a:ea typeface="휴먼매직체" panose="02030504000101010101" pitchFamily="18" charset="-127"/>
              <a:cs typeface="+mn-cs"/>
            </a:endParaRPr>
          </a:p>
        </p:txBody>
      </p:sp>
      <p:sp>
        <p:nvSpPr>
          <p:cNvPr id="14" name="직사각형 13">
            <a:extLst>
              <a:ext uri="{FF2B5EF4-FFF2-40B4-BE49-F238E27FC236}">
                <a16:creationId xmlns="" xmlns:a16="http://schemas.microsoft.com/office/drawing/2014/main" id="{579CE543-6CD7-4E4C-AD65-34215F9128CE}"/>
              </a:ext>
            </a:extLst>
          </p:cNvPr>
          <p:cNvSpPr/>
          <p:nvPr/>
        </p:nvSpPr>
        <p:spPr>
          <a:xfrm>
            <a:off x="244325" y="1280599"/>
            <a:ext cx="2429407" cy="1000540"/>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SDA </a:t>
            </a:r>
            <a:r>
              <a:rPr kumimoji="0" lang="en-US" altLang="ko-KR" sz="2400" b="0" i="0" u="none" strike="noStrike" kern="1200" cap="none" spc="0" normalizeH="0" baseline="0" noProof="0" dirty="0" smtClean="0">
                <a:ln>
                  <a:noFill/>
                </a:ln>
                <a:solidFill>
                  <a:prstClr val="black"/>
                </a:solidFill>
                <a:effectLst/>
                <a:uLnTx/>
                <a:uFillTx/>
                <a:latin typeface="Gill Sans MT" panose="020B0502020104020203"/>
                <a:ea typeface="휴먼매직체" panose="02030504000101010101" pitchFamily="18" charset="-127"/>
                <a:cs typeface="+mn-cs"/>
              </a:rPr>
              <a:t>Faculty</a:t>
            </a:r>
            <a:endParaRPr kumimoji="0" lang="ko-KR" altLang="en-US" sz="2400" b="0" i="0" u="none" strike="noStrike" kern="1200" cap="none" spc="0" normalizeH="0" baseline="0" noProof="0">
              <a:ln>
                <a:noFill/>
              </a:ln>
              <a:solidFill>
                <a:prstClr val="black"/>
              </a:solidFill>
              <a:effectLst/>
              <a:uLnTx/>
              <a:uFillTx/>
              <a:latin typeface="Gill Sans MT" panose="020B0502020104020203"/>
              <a:ea typeface="휴먼매직체" panose="02030504000101010101" pitchFamily="18" charset="-127"/>
              <a:cs typeface="+mn-cs"/>
            </a:endParaRPr>
          </a:p>
        </p:txBody>
      </p:sp>
      <p:sp>
        <p:nvSpPr>
          <p:cNvPr id="10" name="직사각형 9">
            <a:extLst>
              <a:ext uri="{FF2B5EF4-FFF2-40B4-BE49-F238E27FC236}">
                <a16:creationId xmlns="" xmlns:a16="http://schemas.microsoft.com/office/drawing/2014/main" id="{C22DF60D-44A9-4F8E-8CFD-BF8D4469F28B}"/>
              </a:ext>
            </a:extLst>
          </p:cNvPr>
          <p:cNvSpPr/>
          <p:nvPr/>
        </p:nvSpPr>
        <p:spPr>
          <a:xfrm>
            <a:off x="244324" y="2345635"/>
            <a:ext cx="9917257" cy="4571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화살표: 위쪽 14">
            <a:extLst>
              <a:ext uri="{FF2B5EF4-FFF2-40B4-BE49-F238E27FC236}">
                <a16:creationId xmlns="" xmlns:a16="http://schemas.microsoft.com/office/drawing/2014/main" id="{3CD08A9C-41BD-4770-B6F5-102E3A28B848}"/>
              </a:ext>
            </a:extLst>
          </p:cNvPr>
          <p:cNvSpPr/>
          <p:nvPr/>
        </p:nvSpPr>
        <p:spPr>
          <a:xfrm>
            <a:off x="1007278" y="2712104"/>
            <a:ext cx="986227" cy="3134582"/>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화살표: 위쪽 17">
            <a:extLst>
              <a:ext uri="{FF2B5EF4-FFF2-40B4-BE49-F238E27FC236}">
                <a16:creationId xmlns="" xmlns:a16="http://schemas.microsoft.com/office/drawing/2014/main" id="{BC44CE39-5123-4165-A898-8CA7E79540F4}"/>
              </a:ext>
            </a:extLst>
          </p:cNvPr>
          <p:cNvSpPr/>
          <p:nvPr/>
        </p:nvSpPr>
        <p:spPr>
          <a:xfrm>
            <a:off x="3459101" y="4373218"/>
            <a:ext cx="986227" cy="1473468"/>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화살표: 위쪽 18">
            <a:extLst>
              <a:ext uri="{FF2B5EF4-FFF2-40B4-BE49-F238E27FC236}">
                <a16:creationId xmlns="" xmlns:a16="http://schemas.microsoft.com/office/drawing/2014/main" id="{7C6F0070-4865-42F0-9495-70FB966E428C}"/>
              </a:ext>
            </a:extLst>
          </p:cNvPr>
          <p:cNvSpPr/>
          <p:nvPr/>
        </p:nvSpPr>
        <p:spPr>
          <a:xfrm>
            <a:off x="5950869" y="4918449"/>
            <a:ext cx="986227" cy="922556"/>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화살표: 위쪽 19">
            <a:extLst>
              <a:ext uri="{FF2B5EF4-FFF2-40B4-BE49-F238E27FC236}">
                <a16:creationId xmlns="" xmlns:a16="http://schemas.microsoft.com/office/drawing/2014/main" id="{D950D3EF-6970-4BDE-9124-7386CD545422}"/>
              </a:ext>
            </a:extLst>
          </p:cNvPr>
          <p:cNvSpPr/>
          <p:nvPr/>
        </p:nvSpPr>
        <p:spPr>
          <a:xfrm>
            <a:off x="8461335" y="3450627"/>
            <a:ext cx="986227" cy="2396240"/>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a:extLst>
              <a:ext uri="{FF2B5EF4-FFF2-40B4-BE49-F238E27FC236}">
                <a16:creationId xmlns="" xmlns:a16="http://schemas.microsoft.com/office/drawing/2014/main" id="{63D5AAAF-4206-4417-AD4B-4AE7FB32A3FB}"/>
              </a:ext>
            </a:extLst>
          </p:cNvPr>
          <p:cNvSpPr/>
          <p:nvPr/>
        </p:nvSpPr>
        <p:spPr>
          <a:xfrm>
            <a:off x="3503691" y="2275459"/>
            <a:ext cx="3447458" cy="5268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2400" dirty="0">
                <a:solidFill>
                  <a:prstClr val="black"/>
                </a:solidFill>
                <a:latin typeface="Gill Sans MT" panose="020B0502020104020203"/>
                <a:ea typeface="휴먼매직체" panose="02030504000101010101" pitchFamily="18" charset="-127"/>
              </a:rPr>
              <a:t>10</a:t>
            </a:r>
            <a:r>
              <a:rPr kumimoji="0" lang="en-US" altLang="ko-KR" sz="24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 Objectives</a:t>
            </a:r>
            <a:endParaRPr kumimoji="0" lang="ko-KR" altLang="en-US" sz="2400" b="0" i="0" u="none" strike="noStrike" kern="1200" cap="none" spc="0" normalizeH="0" baseline="0" noProof="0">
              <a:ln>
                <a:noFill/>
              </a:ln>
              <a:solidFill>
                <a:prstClr val="black"/>
              </a:solidFill>
              <a:effectLst/>
              <a:uLnTx/>
              <a:uFillTx/>
              <a:latin typeface="Gill Sans MT" panose="020B0502020104020203"/>
              <a:ea typeface="휴먼매직체" panose="02030504000101010101" pitchFamily="18" charset="-127"/>
              <a:cs typeface="+mn-cs"/>
            </a:endParaRPr>
          </a:p>
        </p:txBody>
      </p:sp>
      <p:sp>
        <p:nvSpPr>
          <p:cNvPr id="22" name="직사각형 21">
            <a:extLst>
              <a:ext uri="{FF2B5EF4-FFF2-40B4-BE49-F238E27FC236}">
                <a16:creationId xmlns="" xmlns:a16="http://schemas.microsoft.com/office/drawing/2014/main" id="{627CCD13-023F-4583-A875-4DB8A673EE1E}"/>
              </a:ext>
            </a:extLst>
          </p:cNvPr>
          <p:cNvSpPr/>
          <p:nvPr/>
        </p:nvSpPr>
        <p:spPr>
          <a:xfrm>
            <a:off x="244324" y="670182"/>
            <a:ext cx="1749181" cy="595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0" i="0" u="none" strike="noStrike" kern="1200" cap="none" spc="0" normalizeH="0" baseline="0" noProof="0" dirty="0">
                <a:ln>
                  <a:noFill/>
                </a:ln>
                <a:solidFill>
                  <a:prstClr val="white"/>
                </a:solidFill>
                <a:effectLst/>
                <a:uLnTx/>
                <a:uFillTx/>
                <a:latin typeface="Gill Sans MT" panose="020B0502020104020203"/>
                <a:ea typeface="휴먼매직체" panose="02030504000101010101" pitchFamily="18" charset="-127"/>
                <a:cs typeface="+mn-cs"/>
              </a:rPr>
              <a:t>100%</a:t>
            </a:r>
            <a:endParaRPr kumimoji="0" lang="ko-KR" altLang="en-US" sz="4000" b="0" i="0" u="none" strike="noStrike" kern="1200" cap="none" spc="0" normalizeH="0" baseline="0" noProof="0">
              <a:ln>
                <a:noFill/>
              </a:ln>
              <a:solidFill>
                <a:prstClr val="white"/>
              </a:solidFill>
              <a:effectLst/>
              <a:uLnTx/>
              <a:uFillTx/>
              <a:latin typeface="Gill Sans MT" panose="020B0502020104020203"/>
              <a:ea typeface="휴먼매직체" panose="02030504000101010101" pitchFamily="18" charset="-127"/>
              <a:cs typeface="+mn-cs"/>
            </a:endParaRPr>
          </a:p>
        </p:txBody>
      </p:sp>
      <p:sp>
        <p:nvSpPr>
          <p:cNvPr id="23" name="직사각형 22">
            <a:extLst>
              <a:ext uri="{FF2B5EF4-FFF2-40B4-BE49-F238E27FC236}">
                <a16:creationId xmlns="" xmlns:a16="http://schemas.microsoft.com/office/drawing/2014/main" id="{B6328FAF-8403-4B31-81FC-FB222844333D}"/>
              </a:ext>
            </a:extLst>
          </p:cNvPr>
          <p:cNvSpPr/>
          <p:nvPr/>
        </p:nvSpPr>
        <p:spPr>
          <a:xfrm>
            <a:off x="193103" y="60804"/>
            <a:ext cx="3447458" cy="687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AE Goals, Objectives</a:t>
            </a:r>
            <a:endParaRPr kumimoji="0" lang="ko-KR" altLang="en-US" sz="2800" b="0" i="0" u="none" strike="noStrike" kern="1200" cap="none" spc="0" normalizeH="0" baseline="0" noProof="0">
              <a:ln>
                <a:noFill/>
              </a:ln>
              <a:solidFill>
                <a:prstClr val="black"/>
              </a:solidFill>
              <a:effectLst/>
              <a:uLnTx/>
              <a:uFillTx/>
              <a:latin typeface="Gill Sans MT" panose="020B0502020104020203"/>
              <a:ea typeface="휴먼매직체" panose="02030504000101010101" pitchFamily="18" charset="-127"/>
              <a:cs typeface="+mn-cs"/>
            </a:endParaRPr>
          </a:p>
        </p:txBody>
      </p:sp>
    </p:spTree>
    <p:extLst>
      <p:ext uri="{BB962C8B-B14F-4D97-AF65-F5344CB8AC3E}">
        <p14:creationId xmlns:p14="http://schemas.microsoft.com/office/powerpoint/2010/main" val="253551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1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125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1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0" grpId="0" animBg="1"/>
      <p:bldP spid="15" grpId="0" animBg="1"/>
      <p:bldP spid="18" grpId="0" animBg="1"/>
      <p:bldP spid="19" grpId="0" animBg="1"/>
      <p:bldP spid="20" grpId="0" animBg="1"/>
      <p:bldP spid="21" grpId="0"/>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2133511-67AE-4561-B65C-C376CFB77234}"/>
              </a:ext>
            </a:extLst>
          </p:cNvPr>
          <p:cNvPicPr>
            <a:picLocks noChangeAspect="1"/>
          </p:cNvPicPr>
          <p:nvPr/>
        </p:nvPicPr>
        <p:blipFill>
          <a:blip r:embed="rId2"/>
          <a:stretch>
            <a:fillRect/>
          </a:stretch>
        </p:blipFill>
        <p:spPr>
          <a:xfrm>
            <a:off x="280894" y="1062182"/>
            <a:ext cx="9828899" cy="5795818"/>
          </a:xfrm>
          <a:prstGeom prst="rect">
            <a:avLst/>
          </a:prstGeom>
          <a:ln>
            <a:noFill/>
          </a:ln>
          <a:effectLst>
            <a:softEdge rad="112500"/>
          </a:effectLst>
        </p:spPr>
      </p:pic>
      <p:sp>
        <p:nvSpPr>
          <p:cNvPr id="6" name="Rectangle 5">
            <a:extLst>
              <a:ext uri="{FF2B5EF4-FFF2-40B4-BE49-F238E27FC236}">
                <a16:creationId xmlns="" xmlns:a16="http://schemas.microsoft.com/office/drawing/2014/main" id="{6125899B-0F73-4FA3-BF9B-BC712000BAF3}"/>
              </a:ext>
            </a:extLst>
          </p:cNvPr>
          <p:cNvSpPr/>
          <p:nvPr/>
        </p:nvSpPr>
        <p:spPr>
          <a:xfrm>
            <a:off x="2374165" y="1240135"/>
            <a:ext cx="6418854" cy="784830"/>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effectLst/>
        </p:spPr>
        <p:txBody>
          <a:bodyPr wrap="square" lIns="91440" tIns="45720" rIns="91440" bIns="45720">
            <a:spAutoFit/>
          </a:bodyPr>
          <a:lstStyle/>
          <a:p>
            <a:pPr algn="ctr"/>
            <a:r>
              <a:rPr lang="en-US" sz="4500" b="0" cap="none" spc="0">
                <a:ln w="0"/>
                <a:solidFill>
                  <a:schemeClr val="bg1">
                    <a:lumMod val="75000"/>
                    <a:lumOff val="25000"/>
                  </a:schemeClr>
                </a:solidFill>
                <a:effectLst>
                  <a:outerShdw blurRad="38100" dist="19050" dir="2700000" algn="tl" rotWithShape="0">
                    <a:schemeClr val="dk1">
                      <a:alpha val="40000"/>
                    </a:schemeClr>
                  </a:outerShdw>
                </a:effectLst>
              </a:rPr>
              <a:t>KUC Education Leaders</a:t>
            </a:r>
          </a:p>
        </p:txBody>
      </p:sp>
      <p:pic>
        <p:nvPicPr>
          <p:cNvPr id="4" name="Picture 3">
            <a:extLst>
              <a:ext uri="{FF2B5EF4-FFF2-40B4-BE49-F238E27FC236}">
                <a16:creationId xmlns="" xmlns:a16="http://schemas.microsoft.com/office/drawing/2014/main" id="{7939D5FC-381E-4AF8-AD0B-91DFEB7B58E2}"/>
              </a:ext>
            </a:extLst>
          </p:cNvPr>
          <p:cNvPicPr>
            <a:picLocks noChangeAspect="1"/>
          </p:cNvPicPr>
          <p:nvPr/>
        </p:nvPicPr>
        <p:blipFill>
          <a:blip r:embed="rId3"/>
          <a:stretch>
            <a:fillRect/>
          </a:stretch>
        </p:blipFill>
        <p:spPr>
          <a:xfrm>
            <a:off x="10393145" y="0"/>
            <a:ext cx="1798856" cy="6858000"/>
          </a:xfrm>
          <a:prstGeom prst="rect">
            <a:avLst/>
          </a:prstGeom>
        </p:spPr>
      </p:pic>
      <p:pic>
        <p:nvPicPr>
          <p:cNvPr id="7" name="Picture 2" descr="The Seventh-day Adventist logo">
            <a:extLst>
              <a:ext uri="{FF2B5EF4-FFF2-40B4-BE49-F238E27FC236}">
                <a16:creationId xmlns="" xmlns:a16="http://schemas.microsoft.com/office/drawing/2014/main" id="{7931E03C-B868-4CD6-A4D2-F73D65F6383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060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234D208-ECB4-4E52-BB45-BE82F0BCE7B4}"/>
              </a:ext>
            </a:extLst>
          </p:cNvPr>
          <p:cNvPicPr>
            <a:picLocks noChangeAspect="1"/>
          </p:cNvPicPr>
          <p:nvPr/>
        </p:nvPicPr>
        <p:blipFill>
          <a:blip r:embed="rId2"/>
          <a:stretch>
            <a:fillRect/>
          </a:stretch>
        </p:blipFill>
        <p:spPr>
          <a:xfrm>
            <a:off x="330093" y="0"/>
            <a:ext cx="9817469" cy="6858000"/>
          </a:xfrm>
          <a:prstGeom prst="rect">
            <a:avLst/>
          </a:prstGeom>
          <a:ln>
            <a:noFill/>
          </a:ln>
          <a:effectLst>
            <a:softEdge rad="112500"/>
          </a:effectLst>
        </p:spPr>
      </p:pic>
      <p:sp>
        <p:nvSpPr>
          <p:cNvPr id="4" name="Rectangle 3">
            <a:extLst>
              <a:ext uri="{FF2B5EF4-FFF2-40B4-BE49-F238E27FC236}">
                <a16:creationId xmlns="" xmlns:a16="http://schemas.microsoft.com/office/drawing/2014/main" id="{8B83671C-E542-4E29-A44D-740547B9C19A}"/>
              </a:ext>
            </a:extLst>
          </p:cNvPr>
          <p:cNvSpPr/>
          <p:nvPr/>
        </p:nvSpPr>
        <p:spPr>
          <a:xfrm>
            <a:off x="1854099" y="194042"/>
            <a:ext cx="6769455" cy="784830"/>
          </a:xfrm>
          <a:prstGeom prst="rect">
            <a:avLst/>
          </a:prstGeom>
          <a:solidFill>
            <a:srgbClr val="A87E2A">
              <a:alpha val="98824"/>
            </a:srgbClr>
          </a:solidFill>
          <a:ln>
            <a:noFill/>
          </a:ln>
          <a:effectLst>
            <a:softEdge rad="127000"/>
          </a:effectLst>
        </p:spPr>
        <p:txBody>
          <a:bodyPr wrap="square" lIns="91440" tIns="45720" rIns="91440" bIns="45720">
            <a:spAutoFit/>
          </a:bodyPr>
          <a:lstStyle/>
          <a:p>
            <a:pPr algn="ctr"/>
            <a:r>
              <a:rPr lang="en-US" sz="4500" b="0" cap="none" spc="0">
                <a:ln w="0"/>
                <a:solidFill>
                  <a:schemeClr val="bg1"/>
                </a:solidFill>
                <a:effectLst>
                  <a:outerShdw blurRad="38100" dist="19050" dir="2700000" algn="tl" rotWithShape="0">
                    <a:schemeClr val="dk1">
                      <a:alpha val="40000"/>
                    </a:schemeClr>
                  </a:outerShdw>
                </a:effectLst>
              </a:rPr>
              <a:t>HKAA, Jan 23-24, 2017 </a:t>
            </a:r>
          </a:p>
        </p:txBody>
      </p:sp>
      <p:pic>
        <p:nvPicPr>
          <p:cNvPr id="5" name="Picture 4">
            <a:extLst>
              <a:ext uri="{FF2B5EF4-FFF2-40B4-BE49-F238E27FC236}">
                <a16:creationId xmlns="" xmlns:a16="http://schemas.microsoft.com/office/drawing/2014/main" id="{6F0CAB82-47B3-41A0-A5B7-E44E5C346D22}"/>
              </a:ext>
            </a:extLst>
          </p:cNvPr>
          <p:cNvPicPr>
            <a:picLocks noChangeAspect="1"/>
          </p:cNvPicPr>
          <p:nvPr/>
        </p:nvPicPr>
        <p:blipFill>
          <a:blip r:embed="rId3"/>
          <a:stretch>
            <a:fillRect/>
          </a:stretch>
        </p:blipFill>
        <p:spPr>
          <a:xfrm>
            <a:off x="10393145" y="0"/>
            <a:ext cx="1798856" cy="6858000"/>
          </a:xfrm>
          <a:prstGeom prst="rect">
            <a:avLst/>
          </a:prstGeom>
        </p:spPr>
      </p:pic>
      <p:pic>
        <p:nvPicPr>
          <p:cNvPr id="6" name="Picture 2" descr="The Seventh-day Adventist logo">
            <a:extLst>
              <a:ext uri="{FF2B5EF4-FFF2-40B4-BE49-F238E27FC236}">
                <a16:creationId xmlns="" xmlns:a16="http://schemas.microsoft.com/office/drawing/2014/main" id="{2EEB30EC-9E93-4BC7-87AC-5254013D205F}"/>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634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41A95AC-17C8-4F65-B254-C086CD3CC2B0}"/>
              </a:ext>
            </a:extLst>
          </p:cNvPr>
          <p:cNvPicPr>
            <a:picLocks noChangeAspect="1"/>
          </p:cNvPicPr>
          <p:nvPr/>
        </p:nvPicPr>
        <p:blipFill>
          <a:blip r:embed="rId2"/>
          <a:stretch>
            <a:fillRect/>
          </a:stretch>
        </p:blipFill>
        <p:spPr>
          <a:xfrm>
            <a:off x="938342" y="0"/>
            <a:ext cx="10315315" cy="6858000"/>
          </a:xfrm>
          <a:prstGeom prst="rect">
            <a:avLst/>
          </a:prstGeom>
          <a:ln>
            <a:noFill/>
          </a:ln>
          <a:effectLst>
            <a:softEdge rad="112500"/>
          </a:effectLst>
        </p:spPr>
      </p:pic>
      <p:sp>
        <p:nvSpPr>
          <p:cNvPr id="4" name="Rectangle 3">
            <a:extLst>
              <a:ext uri="{FF2B5EF4-FFF2-40B4-BE49-F238E27FC236}">
                <a16:creationId xmlns="" xmlns:a16="http://schemas.microsoft.com/office/drawing/2014/main" id="{6F9A14D1-0173-41CC-8FAD-3623FFC3E420}"/>
              </a:ext>
            </a:extLst>
          </p:cNvPr>
          <p:cNvSpPr/>
          <p:nvPr/>
        </p:nvSpPr>
        <p:spPr>
          <a:xfrm>
            <a:off x="1832313" y="408319"/>
            <a:ext cx="8825855" cy="923330"/>
          </a:xfrm>
          <a:prstGeom prst="rect">
            <a:avLst/>
          </a:prstGeom>
          <a:solidFill>
            <a:schemeClr val="tx2">
              <a:lumMod val="20000"/>
              <a:lumOff val="80000"/>
            </a:schemeClr>
          </a:solidFill>
          <a:ln>
            <a:noFill/>
          </a:ln>
        </p:spPr>
        <p:txBody>
          <a:bodyPr wrap="square" lIns="91440" tIns="45720" rIns="91440" bIns="45720">
            <a:spAutoFit/>
          </a:bodyPr>
          <a:lstStyle/>
          <a:p>
            <a:pPr algn="ctr"/>
            <a:r>
              <a:rPr lang="en-US" sz="5400" b="0" cap="none" spc="0" err="1">
                <a:ln w="0"/>
                <a:solidFill>
                  <a:schemeClr val="accent2">
                    <a:lumMod val="50000"/>
                  </a:schemeClr>
                </a:solidFill>
                <a:effectLst>
                  <a:outerShdw blurRad="38100" dist="19050" dir="2700000" algn="tl" rotWithShape="0">
                    <a:schemeClr val="dk1">
                      <a:alpha val="40000"/>
                    </a:schemeClr>
                  </a:outerShdw>
                </a:effectLst>
              </a:rPr>
              <a:t>Tusgal</a:t>
            </a:r>
            <a:r>
              <a:rPr lang="en-US" sz="5400">
                <a:ln w="0"/>
                <a:solidFill>
                  <a:schemeClr val="accent2">
                    <a:lumMod val="50000"/>
                  </a:schemeClr>
                </a:solidFill>
                <a:effectLst>
                  <a:outerShdw blurRad="38100" dist="19050" dir="2700000" algn="tl" rotWithShape="0">
                    <a:schemeClr val="dk1">
                      <a:alpha val="40000"/>
                    </a:schemeClr>
                  </a:outerShdw>
                </a:effectLst>
              </a:rPr>
              <a:t>, </a:t>
            </a:r>
            <a:r>
              <a:rPr lang="en-US" sz="5400" smtClean="0">
                <a:ln w="0"/>
                <a:solidFill>
                  <a:schemeClr val="accent2">
                    <a:lumMod val="50000"/>
                  </a:schemeClr>
                </a:solidFill>
                <a:effectLst>
                  <a:outerShdw blurRad="38100" dist="19050" dir="2700000" algn="tl" rotWithShape="0">
                    <a:schemeClr val="dk1">
                      <a:alpha val="40000"/>
                    </a:schemeClr>
                  </a:outerShdw>
                </a:effectLst>
              </a:rPr>
              <a:t>Mongolia, May </a:t>
            </a:r>
            <a:r>
              <a:rPr lang="en-US" sz="5400">
                <a:ln w="0"/>
                <a:solidFill>
                  <a:schemeClr val="accent2">
                    <a:lumMod val="50000"/>
                  </a:schemeClr>
                </a:solidFill>
                <a:effectLst>
                  <a:outerShdw blurRad="38100" dist="19050" dir="2700000" algn="tl" rotWithShape="0">
                    <a:schemeClr val="dk1">
                      <a:alpha val="40000"/>
                    </a:schemeClr>
                  </a:outerShdw>
                </a:effectLst>
              </a:rPr>
              <a:t>22, 2017</a:t>
            </a:r>
            <a:endParaRPr lang="en-US" sz="5400" b="0" cap="none" spc="0">
              <a:ln w="0"/>
              <a:solidFill>
                <a:schemeClr val="accent2">
                  <a:lumMod val="50000"/>
                </a:schemeClr>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 xmlns:a16="http://schemas.microsoft.com/office/drawing/2014/main" id="{A459A790-E379-4A7D-97B3-36F212DB08EC}"/>
              </a:ext>
            </a:extLst>
          </p:cNvPr>
          <p:cNvPicPr>
            <a:picLocks noChangeAspect="1"/>
          </p:cNvPicPr>
          <p:nvPr/>
        </p:nvPicPr>
        <p:blipFill>
          <a:blip r:embed="rId3"/>
          <a:stretch>
            <a:fillRect/>
          </a:stretch>
        </p:blipFill>
        <p:spPr>
          <a:xfrm>
            <a:off x="10393145" y="0"/>
            <a:ext cx="1798856" cy="6858000"/>
          </a:xfrm>
          <a:prstGeom prst="rect">
            <a:avLst/>
          </a:prstGeom>
        </p:spPr>
      </p:pic>
      <p:pic>
        <p:nvPicPr>
          <p:cNvPr id="6" name="Picture 2" descr="The Seventh-day Adventist logo">
            <a:extLst>
              <a:ext uri="{FF2B5EF4-FFF2-40B4-BE49-F238E27FC236}">
                <a16:creationId xmlns="" xmlns:a16="http://schemas.microsoft.com/office/drawing/2014/main" id="{0E6D78EC-AFC0-41AE-BADC-2E42365AE526}"/>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352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6344A8C-D85A-4435-8088-6FE2FCB423DE}"/>
              </a:ext>
            </a:extLst>
          </p:cNvPr>
          <p:cNvPicPr>
            <a:picLocks noChangeAspect="1"/>
          </p:cNvPicPr>
          <p:nvPr/>
        </p:nvPicPr>
        <p:blipFill>
          <a:blip r:embed="rId2"/>
          <a:stretch>
            <a:fillRect/>
          </a:stretch>
        </p:blipFill>
        <p:spPr>
          <a:xfrm>
            <a:off x="741395" y="0"/>
            <a:ext cx="10672265" cy="6858000"/>
          </a:xfrm>
          <a:prstGeom prst="rect">
            <a:avLst/>
          </a:prstGeom>
          <a:ln>
            <a:noFill/>
          </a:ln>
          <a:effectLst>
            <a:softEdge rad="112500"/>
          </a:effectLst>
        </p:spPr>
      </p:pic>
      <p:sp>
        <p:nvSpPr>
          <p:cNvPr id="4" name="Rectangle 3">
            <a:extLst>
              <a:ext uri="{FF2B5EF4-FFF2-40B4-BE49-F238E27FC236}">
                <a16:creationId xmlns="" xmlns:a16="http://schemas.microsoft.com/office/drawing/2014/main" id="{4690F2D3-48CD-4D10-8B70-E1D3C644CBE5}"/>
              </a:ext>
            </a:extLst>
          </p:cNvPr>
          <p:cNvSpPr/>
          <p:nvPr/>
        </p:nvSpPr>
        <p:spPr>
          <a:xfrm>
            <a:off x="1971897" y="0"/>
            <a:ext cx="8432950" cy="923330"/>
          </a:xfrm>
          <a:prstGeom prst="rect">
            <a:avLst/>
          </a:prstGeom>
          <a:noFill/>
        </p:spPr>
        <p:txBody>
          <a:bodyPr wrap="none" lIns="91440" tIns="45720" rIns="91440" bIns="45720">
            <a:spAutoFit/>
          </a:bodyPr>
          <a:lstStyle/>
          <a:p>
            <a:pPr algn="ctr"/>
            <a:r>
              <a:rPr lang="en-US" sz="5400" b="0" cap="none" spc="0">
                <a:ln w="0"/>
                <a:solidFill>
                  <a:schemeClr val="bg1"/>
                </a:solidFill>
                <a:effectLst>
                  <a:glow rad="139700">
                    <a:schemeClr val="tx1">
                      <a:alpha val="40000"/>
                    </a:schemeClr>
                  </a:glow>
                  <a:outerShdw blurRad="38100" dist="25400" dir="5400000" algn="ctr" rotWithShape="0">
                    <a:srgbClr val="6E747A">
                      <a:alpha val="43000"/>
                    </a:srgbClr>
                  </a:outerShdw>
                </a:effectLst>
              </a:rPr>
              <a:t>UT Teachers, Aug 24-26, 2017</a:t>
            </a:r>
          </a:p>
        </p:txBody>
      </p:sp>
      <p:pic>
        <p:nvPicPr>
          <p:cNvPr id="5" name="Picture 4">
            <a:extLst>
              <a:ext uri="{FF2B5EF4-FFF2-40B4-BE49-F238E27FC236}">
                <a16:creationId xmlns="" xmlns:a16="http://schemas.microsoft.com/office/drawing/2014/main" id="{E6BA8AC7-BA2E-44E0-8910-920CA5939BEA}"/>
              </a:ext>
            </a:extLst>
          </p:cNvPr>
          <p:cNvPicPr>
            <a:picLocks noChangeAspect="1"/>
          </p:cNvPicPr>
          <p:nvPr/>
        </p:nvPicPr>
        <p:blipFill>
          <a:blip r:embed="rId3"/>
          <a:stretch>
            <a:fillRect/>
          </a:stretch>
        </p:blipFill>
        <p:spPr>
          <a:xfrm>
            <a:off x="10393145" y="0"/>
            <a:ext cx="1798856" cy="6858000"/>
          </a:xfrm>
          <a:prstGeom prst="rect">
            <a:avLst/>
          </a:prstGeom>
        </p:spPr>
      </p:pic>
      <p:pic>
        <p:nvPicPr>
          <p:cNvPr id="6" name="Picture 2" descr="The Seventh-day Adventist logo">
            <a:extLst>
              <a:ext uri="{FF2B5EF4-FFF2-40B4-BE49-F238E27FC236}">
                <a16:creationId xmlns="" xmlns:a16="http://schemas.microsoft.com/office/drawing/2014/main" id="{44C0DD6A-8512-4D8A-A6F2-E6DFB87B74E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734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F834A34-46C5-41B2-B0F1-475E4DF52648}"/>
              </a:ext>
            </a:extLst>
          </p:cNvPr>
          <p:cNvPicPr>
            <a:picLocks noChangeAspect="1"/>
          </p:cNvPicPr>
          <p:nvPr/>
        </p:nvPicPr>
        <p:blipFill>
          <a:blip r:embed="rId2"/>
          <a:stretch>
            <a:fillRect/>
          </a:stretch>
        </p:blipFill>
        <p:spPr>
          <a:xfrm>
            <a:off x="245582" y="-74843"/>
            <a:ext cx="11398236" cy="6858000"/>
          </a:xfrm>
          <a:prstGeom prst="rect">
            <a:avLst/>
          </a:prstGeom>
          <a:ln>
            <a:noFill/>
          </a:ln>
          <a:effectLst>
            <a:softEdge rad="112500"/>
          </a:effectLst>
        </p:spPr>
      </p:pic>
      <p:sp>
        <p:nvSpPr>
          <p:cNvPr id="4" name="Rectangle 3">
            <a:extLst>
              <a:ext uri="{FF2B5EF4-FFF2-40B4-BE49-F238E27FC236}">
                <a16:creationId xmlns="" xmlns:a16="http://schemas.microsoft.com/office/drawing/2014/main" id="{0608B269-184F-4B21-AF45-07F2D7D9ED3B}"/>
              </a:ext>
            </a:extLst>
          </p:cNvPr>
          <p:cNvSpPr/>
          <p:nvPr/>
        </p:nvSpPr>
        <p:spPr>
          <a:xfrm>
            <a:off x="2981772" y="1467234"/>
            <a:ext cx="5054397" cy="784830"/>
          </a:xfrm>
          <a:prstGeom prst="rect">
            <a:avLst/>
          </a:prstGeom>
          <a:blipFill>
            <a:blip r:embed="rId3"/>
            <a:tile tx="0" ty="0" sx="100000" sy="100000" flip="none" algn="tl"/>
          </a:blipFill>
        </p:spPr>
        <p:txBody>
          <a:bodyPr wrap="none" lIns="91440" tIns="45720" rIns="91440" bIns="45720">
            <a:spAutoFit/>
          </a:bodyPr>
          <a:lstStyle/>
          <a:p>
            <a:pPr algn="ctr"/>
            <a:r>
              <a:rPr lang="en-US" sz="4500" b="0" cap="none" spc="0">
                <a:ln w="0"/>
                <a:solidFill>
                  <a:schemeClr val="bg1"/>
                </a:solidFill>
                <a:effectLst>
                  <a:outerShdw blurRad="38100" dist="19050" dir="2700000" algn="tl" rotWithShape="0">
                    <a:schemeClr val="dk1">
                      <a:alpha val="40000"/>
                    </a:schemeClr>
                  </a:outerShdw>
                </a:effectLst>
              </a:rPr>
              <a:t>HKMC, SEP 16, 2017</a:t>
            </a:r>
          </a:p>
        </p:txBody>
      </p:sp>
      <p:pic>
        <p:nvPicPr>
          <p:cNvPr id="5" name="Picture 4">
            <a:extLst>
              <a:ext uri="{FF2B5EF4-FFF2-40B4-BE49-F238E27FC236}">
                <a16:creationId xmlns="" xmlns:a16="http://schemas.microsoft.com/office/drawing/2014/main" id="{FEDDDDA8-EB76-4AC9-BEFA-91ED56836887}"/>
              </a:ext>
            </a:extLst>
          </p:cNvPr>
          <p:cNvPicPr>
            <a:picLocks noChangeAspect="1"/>
          </p:cNvPicPr>
          <p:nvPr/>
        </p:nvPicPr>
        <p:blipFill>
          <a:blip r:embed="rId4"/>
          <a:stretch>
            <a:fillRect/>
          </a:stretch>
        </p:blipFill>
        <p:spPr>
          <a:xfrm>
            <a:off x="10393145" y="0"/>
            <a:ext cx="1798856" cy="6858000"/>
          </a:xfrm>
          <a:prstGeom prst="rect">
            <a:avLst/>
          </a:prstGeom>
        </p:spPr>
      </p:pic>
      <p:pic>
        <p:nvPicPr>
          <p:cNvPr id="6" name="Picture 2" descr="The Seventh-day Adventist logo">
            <a:extLst>
              <a:ext uri="{FF2B5EF4-FFF2-40B4-BE49-F238E27FC236}">
                <a16:creationId xmlns="" xmlns:a16="http://schemas.microsoft.com/office/drawing/2014/main" id="{4BFBA732-0E3B-42F4-92FF-38ED84446D78}"/>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963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03A689F-E45C-4715-B6FF-5588531A78EB}"/>
              </a:ext>
            </a:extLst>
          </p:cNvPr>
          <p:cNvPicPr>
            <a:picLocks noChangeAspect="1"/>
          </p:cNvPicPr>
          <p:nvPr/>
        </p:nvPicPr>
        <p:blipFill>
          <a:blip r:embed="rId2"/>
          <a:stretch>
            <a:fillRect/>
          </a:stretch>
        </p:blipFill>
        <p:spPr>
          <a:xfrm>
            <a:off x="-12468" y="0"/>
            <a:ext cx="10405613" cy="6858000"/>
          </a:xfrm>
          <a:prstGeom prst="rect">
            <a:avLst/>
          </a:prstGeom>
        </p:spPr>
      </p:pic>
      <p:sp>
        <p:nvSpPr>
          <p:cNvPr id="4" name="Rectangle 3">
            <a:extLst>
              <a:ext uri="{FF2B5EF4-FFF2-40B4-BE49-F238E27FC236}">
                <a16:creationId xmlns="" xmlns:a16="http://schemas.microsoft.com/office/drawing/2014/main" id="{29D84622-9052-4C66-80B4-4F18B8D21CC0}"/>
              </a:ext>
            </a:extLst>
          </p:cNvPr>
          <p:cNvSpPr/>
          <p:nvPr/>
        </p:nvSpPr>
        <p:spPr>
          <a:xfrm>
            <a:off x="149712" y="930669"/>
            <a:ext cx="2016423" cy="1708160"/>
          </a:xfrm>
          <a:prstGeom prst="rect">
            <a:avLst/>
          </a:prstGeom>
          <a:noFill/>
        </p:spPr>
        <p:txBody>
          <a:bodyPr wrap="square" lIns="91440" tIns="45720" rIns="91440" bIns="45720">
            <a:spAutoFit/>
          </a:bodyPr>
          <a:lstStyle/>
          <a:p>
            <a:pPr algn="ctr"/>
            <a:r>
              <a:rPr lang="en-US" sz="3500" b="0" cap="none" spc="0">
                <a:ln w="0"/>
                <a:solidFill>
                  <a:schemeClr val="bg2">
                    <a:lumMod val="90000"/>
                  </a:schemeClr>
                </a:solidFill>
                <a:effectLst>
                  <a:outerShdw blurRad="38100" dist="19050" dir="2700000" algn="tl" rotWithShape="0">
                    <a:schemeClr val="dk1">
                      <a:alpha val="40000"/>
                    </a:schemeClr>
                  </a:outerShdw>
                </a:effectLst>
                <a:latin typeface="Lucida Handwriting" panose="03010101010101010101" pitchFamily="66" charset="0"/>
              </a:rPr>
              <a:t>HKAC,</a:t>
            </a:r>
            <a:br>
              <a:rPr lang="en-US" sz="3500" b="0" cap="none" spc="0">
                <a:ln w="0"/>
                <a:solidFill>
                  <a:schemeClr val="bg2">
                    <a:lumMod val="90000"/>
                  </a:schemeClr>
                </a:solidFill>
                <a:effectLst>
                  <a:outerShdw blurRad="38100" dist="19050" dir="2700000" algn="tl" rotWithShape="0">
                    <a:schemeClr val="dk1">
                      <a:alpha val="40000"/>
                    </a:schemeClr>
                  </a:outerShdw>
                </a:effectLst>
                <a:latin typeface="Lucida Handwriting" panose="03010101010101010101" pitchFamily="66" charset="0"/>
              </a:rPr>
            </a:br>
            <a:r>
              <a:rPr lang="en-US" sz="3500" b="0" cap="none" spc="0">
                <a:ln w="0"/>
                <a:solidFill>
                  <a:schemeClr val="bg2">
                    <a:lumMod val="90000"/>
                  </a:schemeClr>
                </a:solidFill>
                <a:effectLst>
                  <a:outerShdw blurRad="38100" dist="19050" dir="2700000" algn="tl" rotWithShape="0">
                    <a:schemeClr val="dk1">
                      <a:alpha val="40000"/>
                    </a:schemeClr>
                  </a:outerShdw>
                </a:effectLst>
                <a:latin typeface="Lucida Handwriting" panose="03010101010101010101" pitchFamily="66" charset="0"/>
              </a:rPr>
              <a:t>Oct 27,</a:t>
            </a:r>
          </a:p>
          <a:p>
            <a:pPr algn="ctr"/>
            <a:r>
              <a:rPr lang="en-US" sz="3500">
                <a:ln w="0"/>
                <a:solidFill>
                  <a:schemeClr val="bg2">
                    <a:lumMod val="90000"/>
                  </a:schemeClr>
                </a:solidFill>
                <a:effectLst>
                  <a:outerShdw blurRad="38100" dist="19050" dir="2700000" algn="tl" rotWithShape="0">
                    <a:schemeClr val="dk1">
                      <a:alpha val="40000"/>
                    </a:schemeClr>
                  </a:outerShdw>
                </a:effectLst>
                <a:latin typeface="Lucida Handwriting" panose="03010101010101010101" pitchFamily="66" charset="0"/>
              </a:rPr>
              <a:t>2917</a:t>
            </a:r>
            <a:endParaRPr lang="en-US" sz="3500" b="0" cap="none" spc="0">
              <a:ln w="0"/>
              <a:solidFill>
                <a:schemeClr val="bg2">
                  <a:lumMod val="90000"/>
                </a:schemeClr>
              </a:solidFill>
              <a:effectLst>
                <a:outerShdw blurRad="38100" dist="19050" dir="2700000" algn="tl" rotWithShape="0">
                  <a:schemeClr val="dk1">
                    <a:alpha val="40000"/>
                  </a:schemeClr>
                </a:outerShdw>
              </a:effectLst>
              <a:latin typeface="Lucida Handwriting" panose="03010101010101010101" pitchFamily="66" charset="0"/>
            </a:endParaRPr>
          </a:p>
        </p:txBody>
      </p:sp>
      <p:pic>
        <p:nvPicPr>
          <p:cNvPr id="5" name="Picture 4">
            <a:extLst>
              <a:ext uri="{FF2B5EF4-FFF2-40B4-BE49-F238E27FC236}">
                <a16:creationId xmlns="" xmlns:a16="http://schemas.microsoft.com/office/drawing/2014/main" id="{AB65F82E-F25C-4818-9200-EB3FCE4AA1AE}"/>
              </a:ext>
            </a:extLst>
          </p:cNvPr>
          <p:cNvPicPr>
            <a:picLocks noChangeAspect="1"/>
          </p:cNvPicPr>
          <p:nvPr/>
        </p:nvPicPr>
        <p:blipFill>
          <a:blip r:embed="rId3"/>
          <a:stretch>
            <a:fillRect/>
          </a:stretch>
        </p:blipFill>
        <p:spPr>
          <a:xfrm>
            <a:off x="10393145" y="0"/>
            <a:ext cx="1798856" cy="6858000"/>
          </a:xfrm>
          <a:prstGeom prst="rect">
            <a:avLst/>
          </a:prstGeom>
        </p:spPr>
      </p:pic>
      <p:pic>
        <p:nvPicPr>
          <p:cNvPr id="6" name="Picture 2" descr="The Seventh-day Adventist logo">
            <a:extLst>
              <a:ext uri="{FF2B5EF4-FFF2-40B4-BE49-F238E27FC236}">
                <a16:creationId xmlns="" xmlns:a16="http://schemas.microsoft.com/office/drawing/2014/main" id="{1135B2E5-08EB-4E3D-9373-BD2B2654ABE7}"/>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320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 xmlns:a16="http://schemas.microsoft.com/office/drawing/2014/main" id="{9ED35C16-C666-40B2-9607-1F2E7C1A5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2" y="312516"/>
            <a:ext cx="10545352" cy="6545484"/>
          </a:xfrm>
          <a:prstGeom prst="rect">
            <a:avLst/>
          </a:prstGeom>
          <a:ln>
            <a:noFill/>
          </a:ln>
          <a:effectLst>
            <a:softEdge rad="112500"/>
          </a:effectLst>
        </p:spPr>
      </p:pic>
      <p:pic>
        <p:nvPicPr>
          <p:cNvPr id="10" name="Picture 9">
            <a:extLst>
              <a:ext uri="{FF2B5EF4-FFF2-40B4-BE49-F238E27FC236}">
                <a16:creationId xmlns="" xmlns:a16="http://schemas.microsoft.com/office/drawing/2014/main" id="{2FF580EE-ED1D-4ACF-837B-E06DB5BD980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084" b="93490" l="9976" r="97787">
                        <a14:foregroundMark x1="67617" y1="58674" x2="91571" y2="56571"/>
                        <a14:foregroundMark x1="91571" y1="56571" x2="83323" y2="47554"/>
                        <a14:foregroundMark x1="83323" y1="47554" x2="69406" y2="45653"/>
                        <a14:foregroundMark x1="69102" y1="26324" x2="86962" y2="24181"/>
                        <a14:foregroundMark x1="86962" y1="24181" x2="97787" y2="25758"/>
                        <a14:foregroundMark x1="48999" y1="88637" x2="64063" y2="92693"/>
                        <a14:foregroundMark x1="83263" y1="93490" x2="84258" y2="92676"/>
                        <a14:foregroundMark x1="64524" y1="12535" x2="64979" y2="24909"/>
                        <a14:foregroundMark x1="64979" y1="24909" x2="68284" y2="34129"/>
                        <a14:foregroundMark x1="68284" y1="34129" x2="87053" y2="37364"/>
                        <a14:foregroundMark x1="87053" y1="37364" x2="93936" y2="37000"/>
                        <a14:foregroundMark x1="64676" y1="6834" x2="63918" y2="4084"/>
                        <a14:foregroundMark x1="27562" y1="34816" x2="27380" y2="45087"/>
                        <a14:foregroundMark x1="27380" y1="45087" x2="40570" y2="43874"/>
                        <a14:foregroundMark x1="25804" y1="38779" x2="27592" y2="49737"/>
                        <a14:foregroundMark x1="27592" y1="49737" x2="32292" y2="50789"/>
                        <a14:foregroundMark x1="23135" y1="38779" x2="22832" y2="45451"/>
                        <a14:foregroundMark x1="22256" y1="47230" x2="21801" y2="44480"/>
                        <a14:foregroundMark x1="33930" y1="51961" x2="34233" y2="48605"/>
                        <a14:foregroundMark x1="41025" y1="73069" x2="32474" y2="55722"/>
                        <a14:foregroundMark x1="32474" y1="55722" x2="32444" y2="55115"/>
                        <a14:foregroundMark x1="68951" y1="12940" x2="69102" y2="11767"/>
                        <a14:foregroundMark x1="40873" y1="53740" x2="36719" y2="49009"/>
                        <a14:foregroundMark x1="34506" y1="52163" x2="35415" y2="49009"/>
                        <a14:foregroundMark x1="35415" y1="51961" x2="35537" y2="50182"/>
                        <a14:foregroundMark x1="35992" y1="52163" x2="35840" y2="51193"/>
                        <a14:foregroundMark x1="22832" y1="37566" x2="22104" y2="46826"/>
                        <a14:backgroundMark x1="68799" y1="12333" x2="68799" y2="8815"/>
                        <a14:backgroundMark x1="68526" y1="15123" x2="68526" y2="11363"/>
                        <a14:backgroundMark x1="38660" y1="48605" x2="38811" y2="48605"/>
                        <a14:backgroundMark x1="38963" y1="49616" x2="40873" y2="50789"/>
                        <a14:backgroundMark x1="96452" y1="79175" x2="87538" y2="77962"/>
                        <a14:backgroundMark x1="87538" y1="77962" x2="81716" y2="84877"/>
                        <a14:backgroundMark x1="81716" y1="84877" x2="86871" y2="92843"/>
                        <a14:backgroundMark x1="86871" y1="92843" x2="95816" y2="92479"/>
                        <a14:backgroundMark x1="95816" y1="92479" x2="93633" y2="86049"/>
                        <a14:backgroundMark x1="70891" y1="93571" x2="79018" y2="93530"/>
                        <a14:backgroundMark x1="79018" y1="93530" x2="87144" y2="90214"/>
                        <a14:backgroundMark x1="68072" y1="96118" x2="83717" y2="93611"/>
                        <a14:backgroundMark x1="83717" y1="93611" x2="89357" y2="90012"/>
                        <a14:backgroundMark x1="60249" y1="90416" x2="65706" y2="88637"/>
                        <a14:backgroundMark x1="64221" y1="95916" x2="64676" y2="92560"/>
                        <a14:backgroundMark x1="64372" y1="92155" x2="69254" y2="93934"/>
                        <a14:backgroundMark x1="84324" y1="92964" x2="87144" y2="90012"/>
                        <a14:backgroundMark x1="68072" y1="93934" x2="76076" y2="94945"/>
                        <a14:backgroundMark x1="76076" y1="94945" x2="88902" y2="89203"/>
                        <a14:backgroundMark x1="84930" y1="91589" x2="84021" y2="92357"/>
                        <a14:backgroundMark x1="70588" y1="81318" x2="76804" y2="80146"/>
                        <a14:backgroundMark x1="76046" y1="78366" x2="74864" y2="77962"/>
                        <a14:backgroundMark x1="48545" y1="98666" x2="45907" y2="94541"/>
                        <a14:backgroundMark x1="47089" y1="94945" x2="47968" y2="96886"/>
                        <a14:backgroundMark x1="47665" y1="94945" x2="47514" y2="94339"/>
                        <a14:backgroundMark x1="46180" y1="93166" x2="51364" y2="96886"/>
                        <a14:backgroundMark x1="75743" y1="81318" x2="75167" y2="78771"/>
                        <a14:backgroundMark x1="72074" y1="81116" x2="74864" y2="77800"/>
                      </a14:backgroundRemoval>
                    </a14:imgEffect>
                  </a14:imgLayer>
                </a14:imgProps>
              </a:ext>
              <a:ext uri="{28A0092B-C50C-407E-A947-70E740481C1C}">
                <a14:useLocalDpi xmlns:a14="http://schemas.microsoft.com/office/drawing/2010/main" val="0"/>
              </a:ext>
            </a:extLst>
          </a:blip>
          <a:stretch>
            <a:fillRect/>
          </a:stretch>
        </p:blipFill>
        <p:spPr>
          <a:xfrm rot="5400000">
            <a:off x="5973302" y="1284432"/>
            <a:ext cx="6248400" cy="4686300"/>
          </a:xfrm>
          <a:prstGeom prst="rect">
            <a:avLst/>
          </a:prstGeom>
        </p:spPr>
      </p:pic>
    </p:spTree>
    <p:extLst>
      <p:ext uri="{BB962C8B-B14F-4D97-AF65-F5344CB8AC3E}">
        <p14:creationId xmlns:p14="http://schemas.microsoft.com/office/powerpoint/2010/main" val="2144052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 xmlns:a16="http://schemas.microsoft.com/office/drawing/2014/main" id="{E86F7ABD-4A8A-44E0-BEF1-AE6975A41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3226" y="1654369"/>
            <a:ext cx="4622986" cy="3694115"/>
          </a:xfrm>
          <a:prstGeom prst="rect">
            <a:avLst/>
          </a:prstGeom>
          <a:ln>
            <a:noFill/>
          </a:ln>
          <a:effectLst>
            <a:softEdge rad="112500"/>
          </a:effectLst>
        </p:spPr>
      </p:pic>
      <p:sp>
        <p:nvSpPr>
          <p:cNvPr id="8" name="Rectangle 7">
            <a:extLst>
              <a:ext uri="{FF2B5EF4-FFF2-40B4-BE49-F238E27FC236}">
                <a16:creationId xmlns="" xmlns:a16="http://schemas.microsoft.com/office/drawing/2014/main" id="{0FA186F8-6F11-430B-995A-D18A46862D96}"/>
              </a:ext>
            </a:extLst>
          </p:cNvPr>
          <p:cNvSpPr/>
          <p:nvPr/>
        </p:nvSpPr>
        <p:spPr>
          <a:xfrm>
            <a:off x="1087133" y="-99957"/>
            <a:ext cx="8224046" cy="1754326"/>
          </a:xfrm>
          <a:prstGeom prst="rect">
            <a:avLst/>
          </a:prstGeom>
          <a:noFill/>
        </p:spPr>
        <p:txBody>
          <a:bodyPr wrap="none" lIns="91440" tIns="45720" rIns="91440" bIns="45720">
            <a:spAutoFit/>
          </a:bodyPr>
          <a:lstStyle/>
          <a:p>
            <a:pPr algn="ctr"/>
            <a:r>
              <a:rPr lang="en-US" sz="5400" b="0" cap="none" spc="0" dirty="0">
                <a:ln w="0"/>
                <a:solidFill>
                  <a:schemeClr val="accent2">
                    <a:lumMod val="50000"/>
                  </a:schemeClr>
                </a:solidFill>
                <a:effectLst/>
              </a:rPr>
              <a:t>c. </a:t>
            </a:r>
            <a:r>
              <a:rPr lang="en-US" sz="5400" b="0" cap="none" spc="0" dirty="0" smtClean="0">
                <a:ln w="0"/>
                <a:solidFill>
                  <a:schemeClr val="accent2">
                    <a:lumMod val="50000"/>
                  </a:schemeClr>
                </a:solidFill>
                <a:effectLst/>
              </a:rPr>
              <a:t>Orientation of </a:t>
            </a:r>
            <a:r>
              <a:rPr lang="en-US" sz="5400" b="0" cap="none" spc="0" dirty="0">
                <a:ln w="0"/>
                <a:solidFill>
                  <a:schemeClr val="accent2">
                    <a:lumMod val="50000"/>
                  </a:schemeClr>
                </a:solidFill>
                <a:effectLst/>
              </a:rPr>
              <a:t>Philosophy </a:t>
            </a:r>
          </a:p>
          <a:p>
            <a:pPr algn="ctr"/>
            <a:r>
              <a:rPr lang="en-US" sz="5400" b="0" cap="none" spc="0" dirty="0">
                <a:ln w="0"/>
                <a:solidFill>
                  <a:schemeClr val="accent2">
                    <a:lumMod val="50000"/>
                  </a:schemeClr>
                </a:solidFill>
                <a:effectLst/>
              </a:rPr>
              <a:t>of Adventist Education</a:t>
            </a:r>
          </a:p>
        </p:txBody>
      </p:sp>
      <p:pic>
        <p:nvPicPr>
          <p:cNvPr id="1028" name="Picture 4" descr="Image result for educating for eternity george knight">
            <a:extLst>
              <a:ext uri="{FF2B5EF4-FFF2-40B4-BE49-F238E27FC236}">
                <a16:creationId xmlns="" xmlns:a16="http://schemas.microsoft.com/office/drawing/2014/main" id="{4E8381E1-94C6-4B71-8DBE-0D0E88A2B0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704" y="1654369"/>
            <a:ext cx="2410808" cy="3744945"/>
          </a:xfrm>
          <a:prstGeom prst="rect">
            <a:avLst/>
          </a:prstGeom>
          <a:noFill/>
          <a:extLst>
            <a:ext uri="{909E8E84-426E-40DD-AFC4-6F175D3DCCD1}">
              <a14:hiddenFill xmlns:a14="http://schemas.microsoft.com/office/drawing/2010/main">
                <a:solidFill>
                  <a:srgbClr val="FFFFFF"/>
                </a:solidFill>
              </a14:hiddenFill>
            </a:ext>
          </a:extLst>
        </p:spPr>
      </p:pic>
      <p:sp>
        <p:nvSpPr>
          <p:cNvPr id="9" name="직사각형 8">
            <a:extLst>
              <a:ext uri="{FF2B5EF4-FFF2-40B4-BE49-F238E27FC236}">
                <a16:creationId xmlns="" xmlns:a16="http://schemas.microsoft.com/office/drawing/2014/main" id="{BFC584EF-CB94-4891-AE21-33EA64A01906}"/>
              </a:ext>
            </a:extLst>
          </p:cNvPr>
          <p:cNvSpPr/>
          <p:nvPr/>
        </p:nvSpPr>
        <p:spPr>
          <a:xfrm>
            <a:off x="373224" y="5379244"/>
            <a:ext cx="10039361" cy="1152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altLang="ko-KR" sz="2800" dirty="0">
                <a:solidFill>
                  <a:schemeClr val="tx1"/>
                </a:solidFill>
              </a:rPr>
              <a:t>We have translated the book </a:t>
            </a:r>
            <a:r>
              <a:rPr lang="en-US" altLang="ko-KR" sz="2800" i="1" dirty="0">
                <a:solidFill>
                  <a:schemeClr val="tx1"/>
                </a:solidFill>
              </a:rPr>
              <a:t>Educating for Eternity </a:t>
            </a:r>
            <a:r>
              <a:rPr lang="en-US" altLang="ko-KR" sz="2800" dirty="0">
                <a:solidFill>
                  <a:schemeClr val="tx1"/>
                </a:solidFill>
              </a:rPr>
              <a:t>into Korean and printed 1,000 copies to be distributed to all teachers.</a:t>
            </a:r>
          </a:p>
          <a:p>
            <a:pPr marL="457200" indent="-457200">
              <a:buFont typeface="Arial" panose="020B0604020202020204" pitchFamily="34" charset="0"/>
              <a:buChar char="•"/>
            </a:pPr>
            <a:r>
              <a:rPr lang="en-US" altLang="ko-KR" sz="2800" dirty="0">
                <a:solidFill>
                  <a:schemeClr val="tx1"/>
                </a:solidFill>
              </a:rPr>
              <a:t>Japanese - 500 copies will be </a:t>
            </a:r>
            <a:r>
              <a:rPr lang="en-US" altLang="ko-KR" sz="2800" dirty="0" smtClean="0">
                <a:solidFill>
                  <a:schemeClr val="tx1"/>
                </a:solidFill>
              </a:rPr>
              <a:t>distributed </a:t>
            </a:r>
            <a:r>
              <a:rPr lang="en-US" altLang="ko-KR" sz="2800" dirty="0">
                <a:solidFill>
                  <a:schemeClr val="tx1"/>
                </a:solidFill>
              </a:rPr>
              <a:t>as well as </a:t>
            </a:r>
            <a:r>
              <a:rPr lang="en-US" altLang="ko-KR" sz="2800" dirty="0" smtClean="0">
                <a:solidFill>
                  <a:schemeClr val="tx1"/>
                </a:solidFill>
              </a:rPr>
              <a:t>in Chinese</a:t>
            </a:r>
            <a:r>
              <a:rPr lang="en-US" altLang="ko-KR" sz="2800" dirty="0">
                <a:solidFill>
                  <a:schemeClr val="tx1"/>
                </a:solidFill>
              </a:rPr>
              <a:t>. </a:t>
            </a:r>
            <a:endParaRPr lang="ko-KR" altLang="en-US" sz="2800" dirty="0">
              <a:solidFill>
                <a:schemeClr val="tx1"/>
              </a:solidFill>
            </a:endParaRPr>
          </a:p>
        </p:txBody>
      </p:sp>
    </p:spTree>
    <p:extLst>
      <p:ext uri="{BB962C8B-B14F-4D97-AF65-F5344CB8AC3E}">
        <p14:creationId xmlns:p14="http://schemas.microsoft.com/office/powerpoint/2010/main" val="274396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 xmlns:a16="http://schemas.microsoft.com/office/drawing/2014/main" id="{D8986F4A-E5DF-470F-8898-4F48D60C1A46}"/>
              </a:ext>
            </a:extLst>
          </p:cNvPr>
          <p:cNvSpPr/>
          <p:nvPr/>
        </p:nvSpPr>
        <p:spPr>
          <a:xfrm>
            <a:off x="657045" y="1900889"/>
            <a:ext cx="9047967" cy="3056221"/>
          </a:xfrm>
          <a:prstGeom prst="rect">
            <a:avLst/>
          </a:prstGeom>
        </p:spPr>
        <p:txBody>
          <a:bodyPr wrap="square">
            <a:spAutoFit/>
          </a:bodyPr>
          <a:lstStyle/>
          <a:p>
            <a:pPr marR="0" lvl="0">
              <a:lnSpc>
                <a:spcPct val="107000"/>
              </a:lnSpc>
              <a:spcBef>
                <a:spcPts val="0"/>
              </a:spcBef>
              <a:spcAft>
                <a:spcPts val="0"/>
              </a:spcAft>
            </a:pPr>
            <a:r>
              <a:rPr lang="en-US" sz="4500">
                <a:latin typeface="Calibri" panose="020F0502020204030204" pitchFamily="34" charset="0"/>
                <a:ea typeface="Malgun Gothic" panose="020B0503020000020004" pitchFamily="34" charset="-127"/>
                <a:cs typeface="Times New Roman" panose="02020603050405020304" pitchFamily="18" charset="0"/>
              </a:rPr>
              <a:t>NSD is upgrading 26 teachers: </a:t>
            </a:r>
          </a:p>
          <a:p>
            <a:pPr marL="1025525" marR="0" lvl="0" indent="-685800">
              <a:lnSpc>
                <a:spcPct val="107000"/>
              </a:lnSpc>
              <a:spcBef>
                <a:spcPts val="0"/>
              </a:spcBef>
              <a:spcAft>
                <a:spcPts val="0"/>
              </a:spcAft>
              <a:buFont typeface="Arial" panose="020B0604020202020204" pitchFamily="34" charset="0"/>
              <a:buChar char="•"/>
            </a:pPr>
            <a:r>
              <a:rPr lang="en-US" sz="4500">
                <a:latin typeface="Calibri" panose="020F0502020204030204" pitchFamily="34" charset="0"/>
                <a:ea typeface="Malgun Gothic" panose="020B0503020000020004" pitchFamily="34" charset="-127"/>
                <a:cs typeface="Times New Roman" panose="02020603050405020304" pitchFamily="18" charset="0"/>
              </a:rPr>
              <a:t>8 doing Bachelor programs</a:t>
            </a:r>
          </a:p>
          <a:p>
            <a:pPr marL="1025525" marR="0" lvl="0" indent="-685800">
              <a:lnSpc>
                <a:spcPct val="107000"/>
              </a:lnSpc>
              <a:spcBef>
                <a:spcPts val="0"/>
              </a:spcBef>
              <a:spcAft>
                <a:spcPts val="0"/>
              </a:spcAft>
              <a:buFont typeface="Arial" panose="020B0604020202020204" pitchFamily="34" charset="0"/>
              <a:buChar char="•"/>
            </a:pPr>
            <a:r>
              <a:rPr lang="en-US" sz="4500">
                <a:latin typeface="Calibri" panose="020F0502020204030204" pitchFamily="34" charset="0"/>
                <a:ea typeface="Malgun Gothic" panose="020B0503020000020004" pitchFamily="34" charset="-127"/>
                <a:cs typeface="Times New Roman" panose="02020603050405020304" pitchFamily="18" charset="0"/>
              </a:rPr>
              <a:t>9  pursuing Master’s programs </a:t>
            </a:r>
          </a:p>
          <a:p>
            <a:pPr marL="1025525" marR="0" lvl="0" indent="-685800">
              <a:lnSpc>
                <a:spcPct val="107000"/>
              </a:lnSpc>
              <a:spcBef>
                <a:spcPts val="0"/>
              </a:spcBef>
              <a:spcAft>
                <a:spcPts val="0"/>
              </a:spcAft>
              <a:buFont typeface="Arial" panose="020B0604020202020204" pitchFamily="34" charset="0"/>
              <a:buChar char="•"/>
            </a:pPr>
            <a:r>
              <a:rPr lang="en-US" sz="4500">
                <a:latin typeface="Calibri" panose="020F0502020204030204" pitchFamily="34" charset="0"/>
                <a:ea typeface="Malgun Gothic" panose="020B0503020000020004" pitchFamily="34" charset="-127"/>
                <a:cs typeface="Times New Roman" panose="02020603050405020304" pitchFamily="18" charset="0"/>
              </a:rPr>
              <a:t>9 working on Doctoral programs.</a:t>
            </a:r>
            <a:endParaRPr lang="en-US" sz="450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4" name="Rectangle 3">
            <a:extLst>
              <a:ext uri="{FF2B5EF4-FFF2-40B4-BE49-F238E27FC236}">
                <a16:creationId xmlns="" xmlns:a16="http://schemas.microsoft.com/office/drawing/2014/main" id="{6755C961-13B4-481F-BF1D-899A1A77A3E9}"/>
              </a:ext>
            </a:extLst>
          </p:cNvPr>
          <p:cNvSpPr/>
          <p:nvPr/>
        </p:nvSpPr>
        <p:spPr>
          <a:xfrm>
            <a:off x="1667660" y="258859"/>
            <a:ext cx="6240812" cy="923330"/>
          </a:xfrm>
          <a:prstGeom prst="rect">
            <a:avLst/>
          </a:prstGeom>
          <a:noFill/>
        </p:spPr>
        <p:txBody>
          <a:bodyPr wrap="none" lIns="91440" tIns="45720" rIns="91440" bIns="45720">
            <a:spAutoFit/>
          </a:bodyPr>
          <a:lstStyle/>
          <a:p>
            <a:pPr algn="ctr"/>
            <a:r>
              <a:rPr lang="en-US" sz="5400" b="0" cap="none" spc="0">
                <a:ln w="0"/>
                <a:solidFill>
                  <a:schemeClr val="accent2">
                    <a:lumMod val="50000"/>
                  </a:schemeClr>
                </a:solidFill>
                <a:effectLst/>
              </a:rPr>
              <a:t>d. Upgrading Program</a:t>
            </a:r>
          </a:p>
        </p:txBody>
      </p:sp>
    </p:spTree>
    <p:extLst>
      <p:ext uri="{BB962C8B-B14F-4D97-AF65-F5344CB8AC3E}">
        <p14:creationId xmlns:p14="http://schemas.microsoft.com/office/powerpoint/2010/main" val="3999926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descr="Image result for Reach Out">
            <a:extLst>
              <a:ext uri="{FF2B5EF4-FFF2-40B4-BE49-F238E27FC236}">
                <a16:creationId xmlns="" xmlns:a16="http://schemas.microsoft.com/office/drawing/2014/main" id="{2E63FF32-5AF8-4FB3-9494-885E0D568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81" y="0"/>
            <a:ext cx="5525693" cy="36953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C4797CF8-6281-43A5-B905-79A6EE0CF7E6}"/>
              </a:ext>
            </a:extLst>
          </p:cNvPr>
          <p:cNvSpPr/>
          <p:nvPr/>
        </p:nvSpPr>
        <p:spPr>
          <a:xfrm>
            <a:off x="4228187" y="4071230"/>
            <a:ext cx="5801589" cy="1631216"/>
          </a:xfrm>
          <a:prstGeom prst="rect">
            <a:avLst/>
          </a:prstGeom>
          <a:noFill/>
        </p:spPr>
        <p:txBody>
          <a:bodyPr wrap="none" lIns="91440" tIns="45720" rIns="91440" bIns="45720">
            <a:spAutoFit/>
          </a:bodyPr>
          <a:lstStyle/>
          <a:p>
            <a:pPr algn="ctr"/>
            <a:r>
              <a:rPr lang="en-US" sz="10000" b="0" cap="none" spc="0">
                <a:ln w="0"/>
                <a:solidFill>
                  <a:schemeClr val="accent2">
                    <a:lumMod val="50000"/>
                  </a:schemeClr>
                </a:solidFill>
                <a:effectLst>
                  <a:outerShdw blurRad="38100" dist="19050" dir="2700000" algn="tl" rotWithShape="0">
                    <a:schemeClr val="dk1">
                      <a:alpha val="40000"/>
                    </a:schemeClr>
                  </a:outerShdw>
                </a:effectLst>
              </a:rPr>
              <a:t>Reach </a:t>
            </a:r>
            <a:r>
              <a:rPr lang="en-US" sz="10000">
                <a:ln w="0"/>
                <a:solidFill>
                  <a:schemeClr val="accent2">
                    <a:lumMod val="50000"/>
                  </a:schemeClr>
                </a:solidFill>
                <a:effectLst>
                  <a:outerShdw blurRad="38100" dist="19050" dir="2700000" algn="tl" rotWithShape="0">
                    <a:schemeClr val="dk1">
                      <a:alpha val="40000"/>
                    </a:schemeClr>
                  </a:outerShdw>
                </a:effectLst>
              </a:rPr>
              <a:t>Out</a:t>
            </a:r>
            <a:endParaRPr lang="en-US" sz="10000" b="0" cap="none" spc="0">
              <a:ln w="0"/>
              <a:solidFill>
                <a:schemeClr val="accent2">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85303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직사각형 3">
            <a:extLst>
              <a:ext uri="{FF2B5EF4-FFF2-40B4-BE49-F238E27FC236}">
                <a16:creationId xmlns="" xmlns:a16="http://schemas.microsoft.com/office/drawing/2014/main" id="{0EA7CE5B-13F7-4E6A-A8B8-09971C53D474}"/>
              </a:ext>
            </a:extLst>
          </p:cNvPr>
          <p:cNvSpPr/>
          <p:nvPr/>
        </p:nvSpPr>
        <p:spPr>
          <a:xfrm>
            <a:off x="363488" y="499796"/>
            <a:ext cx="1692492" cy="5969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4000" dirty="0"/>
              <a:t>58</a:t>
            </a:r>
            <a:r>
              <a:rPr lang="en-US" altLang="ko-KR" sz="4400" dirty="0"/>
              <a:t> </a:t>
            </a:r>
          </a:p>
          <a:p>
            <a:pPr algn="ctr"/>
            <a:r>
              <a:rPr lang="en-US" altLang="ko-KR" sz="2000" dirty="0"/>
              <a:t>Schools</a:t>
            </a:r>
          </a:p>
          <a:p>
            <a:pPr algn="ctr"/>
            <a:endParaRPr lang="en-US" altLang="ko-KR" dirty="0"/>
          </a:p>
          <a:p>
            <a:pPr algn="ctr"/>
            <a:endParaRPr lang="en-US" altLang="ko-KR" dirty="0"/>
          </a:p>
          <a:p>
            <a:pPr algn="ctr"/>
            <a:r>
              <a:rPr lang="en-US" altLang="ko-KR" sz="4000" dirty="0"/>
              <a:t>1,303</a:t>
            </a:r>
            <a:r>
              <a:rPr lang="en-US" altLang="ko-KR" dirty="0"/>
              <a:t> </a:t>
            </a:r>
            <a:r>
              <a:rPr lang="en-US" altLang="ko-KR" sz="2000" dirty="0"/>
              <a:t>Teachers</a:t>
            </a:r>
          </a:p>
          <a:p>
            <a:pPr algn="ctr"/>
            <a:endParaRPr lang="en-US" altLang="ko-KR" dirty="0"/>
          </a:p>
          <a:p>
            <a:pPr algn="ctr"/>
            <a:endParaRPr lang="en-US" altLang="ko-KR" dirty="0"/>
          </a:p>
          <a:p>
            <a:pPr algn="ctr"/>
            <a:r>
              <a:rPr lang="en-US" altLang="ko-KR" sz="4000" dirty="0"/>
              <a:t>20,701</a:t>
            </a:r>
            <a:r>
              <a:rPr lang="en-US" altLang="ko-KR" dirty="0"/>
              <a:t> </a:t>
            </a:r>
            <a:r>
              <a:rPr lang="en-US" altLang="ko-KR" sz="2000" dirty="0"/>
              <a:t>Students</a:t>
            </a:r>
          </a:p>
          <a:p>
            <a:pPr algn="ctr"/>
            <a:endParaRPr lang="en-US" altLang="ko-KR" dirty="0"/>
          </a:p>
          <a:p>
            <a:pPr algn="ctr"/>
            <a:endParaRPr lang="en-US" altLang="ko-KR" dirty="0"/>
          </a:p>
          <a:p>
            <a:pPr algn="ctr"/>
            <a:endParaRPr lang="ko-KR" altLang="en-US"/>
          </a:p>
        </p:txBody>
      </p:sp>
      <p:sp>
        <p:nvSpPr>
          <p:cNvPr id="6" name="직사각형 5">
            <a:extLst>
              <a:ext uri="{FF2B5EF4-FFF2-40B4-BE49-F238E27FC236}">
                <a16:creationId xmlns="" xmlns:a16="http://schemas.microsoft.com/office/drawing/2014/main" id="{CE61E79B-FEC6-4F76-A6BA-AE2AE23FA4D9}"/>
              </a:ext>
            </a:extLst>
          </p:cNvPr>
          <p:cNvSpPr/>
          <p:nvPr/>
        </p:nvSpPr>
        <p:spPr>
          <a:xfrm>
            <a:off x="2354324" y="613387"/>
            <a:ext cx="2419469" cy="70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4000" dirty="0">
                <a:solidFill>
                  <a:schemeClr val="tx1"/>
                </a:solidFill>
              </a:rPr>
              <a:t>Challenges:</a:t>
            </a:r>
            <a:endParaRPr lang="ko-KR" altLang="en-US" sz="4000">
              <a:solidFill>
                <a:schemeClr val="tx1"/>
              </a:solidFill>
            </a:endParaRPr>
          </a:p>
        </p:txBody>
      </p:sp>
      <p:sp>
        <p:nvSpPr>
          <p:cNvPr id="7" name="직사각형 6">
            <a:extLst>
              <a:ext uri="{FF2B5EF4-FFF2-40B4-BE49-F238E27FC236}">
                <a16:creationId xmlns="" xmlns:a16="http://schemas.microsoft.com/office/drawing/2014/main" id="{1CD68302-DCB0-45E5-8F93-D067F9713EFF}"/>
              </a:ext>
            </a:extLst>
          </p:cNvPr>
          <p:cNvSpPr/>
          <p:nvPr/>
        </p:nvSpPr>
        <p:spPr>
          <a:xfrm>
            <a:off x="2663514" y="1538259"/>
            <a:ext cx="7122096" cy="4094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ko-KR" sz="3600" dirty="0">
                <a:solidFill>
                  <a:srgbClr val="FF0000"/>
                </a:solidFill>
              </a:rPr>
              <a:t>1. </a:t>
            </a:r>
            <a:r>
              <a:rPr lang="en-US" altLang="ko-KR" sz="3600" dirty="0">
                <a:solidFill>
                  <a:schemeClr val="tx1"/>
                </a:solidFill>
              </a:rPr>
              <a:t>Declining Birth Rate</a:t>
            </a:r>
          </a:p>
          <a:p>
            <a:pPr marL="742950" indent="-742950">
              <a:buAutoNum type="arabicPeriod"/>
            </a:pPr>
            <a:endParaRPr lang="en-US" altLang="ko-KR" sz="3600" dirty="0">
              <a:solidFill>
                <a:schemeClr val="tx1"/>
              </a:solidFill>
            </a:endParaRPr>
          </a:p>
          <a:p>
            <a:r>
              <a:rPr lang="en-US" altLang="ko-KR" sz="3600" dirty="0">
                <a:solidFill>
                  <a:srgbClr val="FF0000"/>
                </a:solidFill>
              </a:rPr>
              <a:t>2. </a:t>
            </a:r>
            <a:r>
              <a:rPr lang="en-US" altLang="ko-KR" sz="3600" dirty="0">
                <a:solidFill>
                  <a:schemeClr val="tx1"/>
                </a:solidFill>
              </a:rPr>
              <a:t>Government Regulations &amp; </a:t>
            </a:r>
          </a:p>
          <a:p>
            <a:r>
              <a:rPr lang="en-US" altLang="ko-KR" sz="3600" dirty="0">
                <a:solidFill>
                  <a:schemeClr val="tx1"/>
                </a:solidFill>
              </a:rPr>
              <a:t>    </a:t>
            </a:r>
            <a:r>
              <a:rPr lang="en-US" altLang="ko-KR" sz="3600" dirty="0" smtClean="0">
                <a:solidFill>
                  <a:schemeClr val="tx1"/>
                </a:solidFill>
              </a:rPr>
              <a:t>Requirements</a:t>
            </a:r>
            <a:endParaRPr lang="en-US" altLang="ko-KR" sz="3600" dirty="0">
              <a:solidFill>
                <a:schemeClr val="tx1"/>
              </a:solidFill>
            </a:endParaRPr>
          </a:p>
          <a:p>
            <a:endParaRPr lang="en-US" altLang="ko-KR" sz="3600" dirty="0">
              <a:solidFill>
                <a:schemeClr val="tx1"/>
              </a:solidFill>
            </a:endParaRPr>
          </a:p>
          <a:p>
            <a:r>
              <a:rPr lang="en-US" altLang="ko-KR" sz="3600" dirty="0">
                <a:solidFill>
                  <a:srgbClr val="FF0000"/>
                </a:solidFill>
              </a:rPr>
              <a:t>3. </a:t>
            </a:r>
            <a:r>
              <a:rPr lang="en-US" altLang="ko-KR" sz="3600" dirty="0">
                <a:solidFill>
                  <a:schemeClr val="tx1"/>
                </a:solidFill>
              </a:rPr>
              <a:t>Competition with Public Schools</a:t>
            </a:r>
            <a:endParaRPr lang="ko-KR" altLang="en-US" sz="3600">
              <a:solidFill>
                <a:schemeClr val="tx1"/>
              </a:solidFill>
            </a:endParaRPr>
          </a:p>
        </p:txBody>
      </p:sp>
    </p:spTree>
    <p:extLst>
      <p:ext uri="{BB962C8B-B14F-4D97-AF65-F5344CB8AC3E}">
        <p14:creationId xmlns:p14="http://schemas.microsoft.com/office/powerpoint/2010/main" val="316986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그림 5">
            <a:extLst>
              <a:ext uri="{FF2B5EF4-FFF2-40B4-BE49-F238E27FC236}">
                <a16:creationId xmlns="" xmlns:a16="http://schemas.microsoft.com/office/drawing/2014/main" id="{1CEAF798-0E59-478B-8027-53F023B50AA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006761" y="-82968"/>
            <a:ext cx="6496537" cy="4872404"/>
          </a:xfrm>
          <a:prstGeom prst="rect">
            <a:avLst/>
          </a:prstGeom>
          <a:ln>
            <a:noFill/>
          </a:ln>
          <a:effectLst>
            <a:softEdge rad="112500"/>
          </a:effectLst>
        </p:spPr>
      </p:pic>
      <p:sp>
        <p:nvSpPr>
          <p:cNvPr id="3" name="Rectangle 2">
            <a:extLst>
              <a:ext uri="{FF2B5EF4-FFF2-40B4-BE49-F238E27FC236}">
                <a16:creationId xmlns="" xmlns:a16="http://schemas.microsoft.com/office/drawing/2014/main" id="{EAFBDA18-08BC-4FCC-9D94-6C362A062B68}"/>
              </a:ext>
            </a:extLst>
          </p:cNvPr>
          <p:cNvSpPr/>
          <p:nvPr/>
        </p:nvSpPr>
        <p:spPr>
          <a:xfrm>
            <a:off x="3607134" y="252933"/>
            <a:ext cx="3936014" cy="923330"/>
          </a:xfrm>
          <a:prstGeom prst="rect">
            <a:avLst/>
          </a:prstGeom>
          <a:solidFill>
            <a:schemeClr val="accent5">
              <a:lumMod val="50000"/>
            </a:schemeClr>
          </a:solidFill>
        </p:spPr>
        <p:txBody>
          <a:bodyPr wrap="none" lIns="91440" tIns="45720" rIns="91440" bIns="45720">
            <a:spAutoFit/>
          </a:bodyPr>
          <a:lstStyle/>
          <a:p>
            <a:pPr algn="ctr"/>
            <a:r>
              <a:rPr lang="en-US" sz="5400" b="0" cap="none" spc="0">
                <a:ln w="0"/>
                <a:solidFill>
                  <a:schemeClr val="bg1"/>
                </a:solidFill>
                <a:effectLst/>
              </a:rPr>
              <a:t>Gospel Week</a:t>
            </a:r>
          </a:p>
        </p:txBody>
      </p:sp>
      <p:sp>
        <p:nvSpPr>
          <p:cNvPr id="7" name="직사각형 6">
            <a:extLst>
              <a:ext uri="{FF2B5EF4-FFF2-40B4-BE49-F238E27FC236}">
                <a16:creationId xmlns="" xmlns:a16="http://schemas.microsoft.com/office/drawing/2014/main" id="{A125A728-453F-4AF5-9D9B-5C368559027C}"/>
              </a:ext>
            </a:extLst>
          </p:cNvPr>
          <p:cNvSpPr/>
          <p:nvPr/>
        </p:nvSpPr>
        <p:spPr>
          <a:xfrm>
            <a:off x="373224" y="5125338"/>
            <a:ext cx="10481388" cy="1405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a:solidFill>
                  <a:schemeClr val="tx1"/>
                </a:solidFill>
              </a:rPr>
              <a:t>Adventist schools exist for God’s mission, the proclamation of the </a:t>
            </a:r>
            <a:r>
              <a:rPr lang="en-US" altLang="ko-KR" sz="2800" dirty="0" smtClean="0">
                <a:solidFill>
                  <a:schemeClr val="tx1"/>
                </a:solidFill>
              </a:rPr>
              <a:t>Three </a:t>
            </a:r>
            <a:r>
              <a:rPr lang="en-US" altLang="ko-KR" sz="2800" dirty="0">
                <a:solidFill>
                  <a:schemeClr val="tx1"/>
                </a:solidFill>
              </a:rPr>
              <a:t>A</a:t>
            </a:r>
            <a:r>
              <a:rPr lang="en-US" altLang="ko-KR" sz="2800" dirty="0" smtClean="0">
                <a:solidFill>
                  <a:schemeClr val="tx1"/>
                </a:solidFill>
              </a:rPr>
              <a:t>ngels</a:t>
            </a:r>
            <a:r>
              <a:rPr lang="en-US" altLang="ko-KR" sz="2800" dirty="0">
                <a:solidFill>
                  <a:schemeClr val="tx1"/>
                </a:solidFill>
              </a:rPr>
              <a:t>’ </a:t>
            </a:r>
            <a:r>
              <a:rPr lang="en-US" altLang="ko-KR" sz="2800" dirty="0" smtClean="0">
                <a:solidFill>
                  <a:schemeClr val="tx1"/>
                </a:solidFill>
              </a:rPr>
              <a:t>Messages</a:t>
            </a:r>
            <a:r>
              <a:rPr lang="en-US" altLang="ko-KR" sz="2800" dirty="0">
                <a:solidFill>
                  <a:schemeClr val="tx1"/>
                </a:solidFill>
              </a:rPr>
              <a:t>.  We emphasize mission in our schools. </a:t>
            </a:r>
          </a:p>
        </p:txBody>
      </p:sp>
    </p:spTree>
    <p:extLst>
      <p:ext uri="{BB962C8B-B14F-4D97-AF65-F5344CB8AC3E}">
        <p14:creationId xmlns:p14="http://schemas.microsoft.com/office/powerpoint/2010/main" val="2546274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그림 4">
            <a:extLst>
              <a:ext uri="{FF2B5EF4-FFF2-40B4-BE49-F238E27FC236}">
                <a16:creationId xmlns="" xmlns:a16="http://schemas.microsoft.com/office/drawing/2014/main" id="{2AC2F8BD-02C5-4AD7-99F4-4AC4CE5A3B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8955" y="382658"/>
            <a:ext cx="6283405" cy="4712553"/>
          </a:xfrm>
          <a:prstGeom prst="rect">
            <a:avLst/>
          </a:prstGeom>
          <a:ln>
            <a:noFill/>
          </a:ln>
          <a:effectLst>
            <a:softEdge rad="112500"/>
          </a:effectLst>
        </p:spPr>
      </p:pic>
      <p:sp>
        <p:nvSpPr>
          <p:cNvPr id="3" name="Rectangle 2">
            <a:extLst>
              <a:ext uri="{FF2B5EF4-FFF2-40B4-BE49-F238E27FC236}">
                <a16:creationId xmlns="" xmlns:a16="http://schemas.microsoft.com/office/drawing/2014/main" id="{3F44301F-10BF-47E3-B73D-8D91E33B7625}"/>
              </a:ext>
            </a:extLst>
          </p:cNvPr>
          <p:cNvSpPr/>
          <p:nvPr/>
        </p:nvSpPr>
        <p:spPr>
          <a:xfrm>
            <a:off x="2351460" y="594525"/>
            <a:ext cx="6100131" cy="923330"/>
          </a:xfrm>
          <a:prstGeom prst="rect">
            <a:avLst/>
          </a:prstGeom>
          <a:blipFill>
            <a:blip r:embed="rId5"/>
            <a:tile tx="0" ty="0" sx="100000" sy="100000" flip="none" algn="tl"/>
          </a:blipFill>
        </p:spPr>
        <p:txBody>
          <a:bodyPr wrap="none" lIns="91440" tIns="45720" rIns="91440" bIns="45720">
            <a:spAutoFit/>
          </a:bodyPr>
          <a:lstStyle/>
          <a:p>
            <a:pPr algn="ctr"/>
            <a:r>
              <a:rPr lang="en-US" sz="5400" b="0" cap="none" spc="0">
                <a:ln w="0"/>
                <a:solidFill>
                  <a:schemeClr val="bg1"/>
                </a:solidFill>
                <a:effectLst/>
              </a:rPr>
              <a:t>Discipleship Program</a:t>
            </a:r>
          </a:p>
        </p:txBody>
      </p:sp>
      <p:sp>
        <p:nvSpPr>
          <p:cNvPr id="8" name="직사각형 7">
            <a:extLst>
              <a:ext uri="{FF2B5EF4-FFF2-40B4-BE49-F238E27FC236}">
                <a16:creationId xmlns="" xmlns:a16="http://schemas.microsoft.com/office/drawing/2014/main" id="{537F742F-3B83-4523-BFCF-56B284D09F30}"/>
              </a:ext>
            </a:extLst>
          </p:cNvPr>
          <p:cNvSpPr/>
          <p:nvPr/>
        </p:nvSpPr>
        <p:spPr>
          <a:xfrm>
            <a:off x="373224" y="5330890"/>
            <a:ext cx="10019921" cy="1200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smtClean="0">
                <a:solidFill>
                  <a:schemeClr val="tx1"/>
                </a:solidFill>
              </a:rPr>
              <a:t>Through </a:t>
            </a:r>
            <a:r>
              <a:rPr lang="en-US" altLang="ko-KR" sz="2800" dirty="0">
                <a:solidFill>
                  <a:schemeClr val="tx1"/>
                </a:solidFill>
              </a:rPr>
              <a:t>discipleship programs, Gospel weeks, </a:t>
            </a:r>
            <a:r>
              <a:rPr lang="en-US" altLang="ko-KR" sz="2800" dirty="0" smtClean="0">
                <a:solidFill>
                  <a:schemeClr val="tx1"/>
                </a:solidFill>
              </a:rPr>
              <a:t>and mission </a:t>
            </a:r>
            <a:r>
              <a:rPr lang="en-US" altLang="ko-KR" sz="2800" dirty="0">
                <a:solidFill>
                  <a:schemeClr val="tx1"/>
                </a:solidFill>
              </a:rPr>
              <a:t>trips, students </a:t>
            </a:r>
            <a:r>
              <a:rPr lang="en-US" altLang="ko-KR" sz="2800" dirty="0" smtClean="0">
                <a:solidFill>
                  <a:schemeClr val="tx1"/>
                </a:solidFill>
              </a:rPr>
              <a:t>have accepted </a:t>
            </a:r>
            <a:r>
              <a:rPr lang="en-US" altLang="ko-KR" sz="2800" dirty="0">
                <a:solidFill>
                  <a:schemeClr val="tx1"/>
                </a:solidFill>
              </a:rPr>
              <a:t>Jesus Christ as their personal Savior. </a:t>
            </a:r>
            <a:endParaRPr lang="ko-KR" altLang="en-US" sz="2800" dirty="0">
              <a:solidFill>
                <a:schemeClr val="tx1"/>
              </a:solidFill>
            </a:endParaRPr>
          </a:p>
        </p:txBody>
      </p:sp>
    </p:spTree>
    <p:extLst>
      <p:ext uri="{BB962C8B-B14F-4D97-AF65-F5344CB8AC3E}">
        <p14:creationId xmlns:p14="http://schemas.microsoft.com/office/powerpoint/2010/main" val="25343531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그림 27">
            <a:extLst>
              <a:ext uri="{FF2B5EF4-FFF2-40B4-BE49-F238E27FC236}">
                <a16:creationId xmlns="" xmlns:a16="http://schemas.microsoft.com/office/drawing/2014/main" id="{CB36A210-586D-4AA6-B962-CDC6C2956CD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73224" y="419567"/>
            <a:ext cx="5955674" cy="4466757"/>
          </a:xfrm>
          <a:prstGeom prst="rect">
            <a:avLst/>
          </a:prstGeom>
        </p:spPr>
      </p:pic>
      <p:sp>
        <p:nvSpPr>
          <p:cNvPr id="3" name="Rectangle 2">
            <a:extLst>
              <a:ext uri="{FF2B5EF4-FFF2-40B4-BE49-F238E27FC236}">
                <a16:creationId xmlns="" xmlns:a16="http://schemas.microsoft.com/office/drawing/2014/main" id="{00724939-BC80-473D-B59D-649040842513}"/>
              </a:ext>
            </a:extLst>
          </p:cNvPr>
          <p:cNvSpPr/>
          <p:nvPr/>
        </p:nvSpPr>
        <p:spPr>
          <a:xfrm>
            <a:off x="1241385" y="556816"/>
            <a:ext cx="3751348" cy="923330"/>
          </a:xfrm>
          <a:prstGeom prst="rect">
            <a:avLst/>
          </a:prstGeom>
          <a:solidFill>
            <a:schemeClr val="bg1"/>
          </a:solidFill>
        </p:spPr>
        <p:txBody>
          <a:bodyPr wrap="none" lIns="91440" tIns="45720" rIns="91440" bIns="45720">
            <a:spAutoFit/>
          </a:bodyPr>
          <a:lstStyle/>
          <a:p>
            <a:pPr algn="ctr"/>
            <a:r>
              <a:rPr lang="en-US" sz="5400" b="0" cap="none" spc="0">
                <a:ln w="0"/>
                <a:solidFill>
                  <a:schemeClr val="accent2">
                    <a:lumMod val="50000"/>
                  </a:schemeClr>
                </a:solidFill>
                <a:effectLst/>
              </a:rPr>
              <a:t>Mission trips</a:t>
            </a:r>
          </a:p>
        </p:txBody>
      </p:sp>
      <p:sp>
        <p:nvSpPr>
          <p:cNvPr id="7" name="직사각형 6">
            <a:extLst>
              <a:ext uri="{FF2B5EF4-FFF2-40B4-BE49-F238E27FC236}">
                <a16:creationId xmlns="" xmlns:a16="http://schemas.microsoft.com/office/drawing/2014/main" id="{519AFBBC-DDA8-44D0-817F-5BF6D3F14A24}"/>
              </a:ext>
            </a:extLst>
          </p:cNvPr>
          <p:cNvSpPr/>
          <p:nvPr/>
        </p:nvSpPr>
        <p:spPr>
          <a:xfrm>
            <a:off x="373224" y="5330890"/>
            <a:ext cx="10481388" cy="1200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altLang="ko-KR" sz="2400" dirty="0">
                <a:solidFill>
                  <a:schemeClr val="tx1"/>
                </a:solidFill>
              </a:rPr>
              <a:t>Last year, about 7% of the non-Adventist students were baptized. </a:t>
            </a:r>
          </a:p>
          <a:p>
            <a:pPr marL="342900" indent="-342900">
              <a:buFont typeface="Arial" panose="020B0604020202020204" pitchFamily="34" charset="0"/>
              <a:buChar char="•"/>
            </a:pPr>
            <a:r>
              <a:rPr lang="en-US" altLang="ko-KR" sz="2400" dirty="0">
                <a:solidFill>
                  <a:schemeClr val="tx1"/>
                </a:solidFill>
              </a:rPr>
              <a:t>A</a:t>
            </a:r>
            <a:r>
              <a:rPr lang="en-US" altLang="ko-KR" sz="2400" dirty="0" smtClean="0">
                <a:solidFill>
                  <a:schemeClr val="tx1"/>
                </a:solidFill>
              </a:rPr>
              <a:t>ll </a:t>
            </a:r>
            <a:r>
              <a:rPr lang="en-US" altLang="ko-KR" sz="2400" dirty="0">
                <a:solidFill>
                  <a:schemeClr val="tx1"/>
                </a:solidFill>
              </a:rPr>
              <a:t>our schools are focused </a:t>
            </a:r>
            <a:r>
              <a:rPr lang="en-US" altLang="ko-KR" sz="2400" dirty="0" smtClean="0">
                <a:solidFill>
                  <a:schemeClr val="tx1"/>
                </a:solidFill>
              </a:rPr>
              <a:t>on </a:t>
            </a:r>
            <a:r>
              <a:rPr lang="en-US" altLang="ko-KR" sz="2400" dirty="0">
                <a:solidFill>
                  <a:schemeClr val="tx1"/>
                </a:solidFill>
              </a:rPr>
              <a:t>mission through discipleship programs, community services, mission trips, etc. </a:t>
            </a:r>
          </a:p>
          <a:p>
            <a:pPr marL="342900" indent="-342900">
              <a:buFont typeface="Arial" panose="020B0604020202020204" pitchFamily="34" charset="0"/>
              <a:buChar char="•"/>
            </a:pPr>
            <a:r>
              <a:rPr lang="en-US" altLang="ko-KR" sz="2400" dirty="0">
                <a:solidFill>
                  <a:schemeClr val="tx1"/>
                </a:solidFill>
              </a:rPr>
              <a:t>O</a:t>
            </a:r>
            <a:r>
              <a:rPr lang="en-US" altLang="ko-KR" sz="2400" dirty="0" smtClean="0">
                <a:solidFill>
                  <a:schemeClr val="tx1"/>
                </a:solidFill>
              </a:rPr>
              <a:t>ur </a:t>
            </a:r>
            <a:r>
              <a:rPr lang="en-US" altLang="ko-KR" sz="2400" dirty="0">
                <a:solidFill>
                  <a:schemeClr val="tx1"/>
                </a:solidFill>
              </a:rPr>
              <a:t>schools are to be mission </a:t>
            </a:r>
            <a:r>
              <a:rPr lang="en-US" altLang="ko-KR" sz="2400" dirty="0" smtClean="0">
                <a:solidFill>
                  <a:schemeClr val="tx1"/>
                </a:solidFill>
              </a:rPr>
              <a:t>centers..</a:t>
            </a:r>
            <a:endParaRPr lang="ko-KR" altLang="en-US" sz="2400" dirty="0">
              <a:solidFill>
                <a:schemeClr val="tx1"/>
              </a:solidFill>
            </a:endParaRPr>
          </a:p>
        </p:txBody>
      </p:sp>
      <p:pic>
        <p:nvPicPr>
          <p:cNvPr id="8" name="그림 7">
            <a:extLst>
              <a:ext uri="{FF2B5EF4-FFF2-40B4-BE49-F238E27FC236}">
                <a16:creationId xmlns="" xmlns:a16="http://schemas.microsoft.com/office/drawing/2014/main" id="{ABF49BB2-7615-400A-937F-697352D02B25}"/>
              </a:ext>
            </a:extLst>
          </p:cNvPr>
          <p:cNvPicPr>
            <a:picLocks noChangeAspect="1"/>
          </p:cNvPicPr>
          <p:nvPr/>
        </p:nvPicPr>
        <p:blipFill rotWithShape="1">
          <a:blip r:embed="rId6">
            <a:extLst>
              <a:ext uri="{28A0092B-C50C-407E-A947-70E740481C1C}">
                <a14:useLocalDpi xmlns:a14="http://schemas.microsoft.com/office/drawing/2010/main" val="0"/>
              </a:ext>
            </a:extLst>
          </a:blip>
          <a:srcRect l="18827" t="29063" r="27469" b="30729"/>
          <a:stretch/>
        </p:blipFill>
        <p:spPr>
          <a:xfrm>
            <a:off x="6422231" y="500062"/>
            <a:ext cx="3295376" cy="4386261"/>
          </a:xfrm>
          <a:prstGeom prst="rect">
            <a:avLst/>
          </a:prstGeom>
        </p:spPr>
      </p:pic>
    </p:spTree>
    <p:extLst>
      <p:ext uri="{BB962C8B-B14F-4D97-AF65-F5344CB8AC3E}">
        <p14:creationId xmlns:p14="http://schemas.microsoft.com/office/powerpoint/2010/main" val="1416309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圖片 1">
            <a:extLst>
              <a:ext uri="{FF2B5EF4-FFF2-40B4-BE49-F238E27FC236}">
                <a16:creationId xmlns="" xmlns:a16="http://schemas.microsoft.com/office/drawing/2014/main" id="{DC18A964-9DE4-4AA5-A8BA-99076E6EBE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5589" y="1094910"/>
            <a:ext cx="7039113" cy="42359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75059F46-E31C-4355-995D-AFB88CC30C95}"/>
              </a:ext>
            </a:extLst>
          </p:cNvPr>
          <p:cNvSpPr/>
          <p:nvPr/>
        </p:nvSpPr>
        <p:spPr>
          <a:xfrm>
            <a:off x="1827614" y="98801"/>
            <a:ext cx="7495065" cy="923330"/>
          </a:xfrm>
          <a:prstGeom prst="rect">
            <a:avLst/>
          </a:prstGeom>
          <a:noFill/>
        </p:spPr>
        <p:txBody>
          <a:bodyPr wrap="none" lIns="91440" tIns="45720" rIns="91440" bIns="45720">
            <a:spAutoFit/>
          </a:bodyPr>
          <a:lstStyle/>
          <a:p>
            <a:pPr algn="ctr"/>
            <a:r>
              <a:rPr lang="en-US" sz="5400" b="0" cap="none" spc="0">
                <a:ln w="0"/>
                <a:solidFill>
                  <a:schemeClr val="accent2">
                    <a:lumMod val="50000"/>
                  </a:schemeClr>
                </a:solidFill>
                <a:effectLst/>
              </a:rPr>
              <a:t>Total Student Involvement</a:t>
            </a:r>
          </a:p>
        </p:txBody>
      </p:sp>
      <p:sp>
        <p:nvSpPr>
          <p:cNvPr id="4" name="Rectangle 3">
            <a:extLst>
              <a:ext uri="{FF2B5EF4-FFF2-40B4-BE49-F238E27FC236}">
                <a16:creationId xmlns="" xmlns:a16="http://schemas.microsoft.com/office/drawing/2014/main" id="{D21DF3E8-DB08-4EA4-BDCA-3D45D263D299}"/>
              </a:ext>
            </a:extLst>
          </p:cNvPr>
          <p:cNvSpPr/>
          <p:nvPr/>
        </p:nvSpPr>
        <p:spPr>
          <a:xfrm>
            <a:off x="3847768" y="1613097"/>
            <a:ext cx="2923421" cy="126188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600" b="1" cap="none" spc="0">
                <a:ln/>
                <a:solidFill>
                  <a:srgbClr val="FF0000"/>
                </a:solidFill>
                <a:effectLst/>
              </a:rPr>
              <a:t>TAC</a:t>
            </a:r>
          </a:p>
        </p:txBody>
      </p:sp>
      <p:sp>
        <p:nvSpPr>
          <p:cNvPr id="8" name="직사각형 7">
            <a:extLst>
              <a:ext uri="{FF2B5EF4-FFF2-40B4-BE49-F238E27FC236}">
                <a16:creationId xmlns="" xmlns:a16="http://schemas.microsoft.com/office/drawing/2014/main" id="{B714D992-0EB1-4473-BB74-23612E8AD979}"/>
              </a:ext>
            </a:extLst>
          </p:cNvPr>
          <p:cNvSpPr/>
          <p:nvPr/>
        </p:nvSpPr>
        <p:spPr>
          <a:xfrm>
            <a:off x="373224" y="5330890"/>
            <a:ext cx="10284944" cy="1374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altLang="ko-KR" sz="2400">
                <a:solidFill>
                  <a:schemeClr val="tx1"/>
                </a:solidFill>
              </a:rPr>
              <a:t>Taiwan Adventist College </a:t>
            </a:r>
            <a:r>
              <a:rPr lang="en-US" altLang="ko-KR" sz="2400" smtClean="0">
                <a:solidFill>
                  <a:schemeClr val="tx1"/>
                </a:solidFill>
              </a:rPr>
              <a:t>initiated </a:t>
            </a:r>
            <a:r>
              <a:rPr lang="en-US" altLang="ko-KR" sz="2400">
                <a:solidFill>
                  <a:schemeClr val="tx1"/>
                </a:solidFill>
              </a:rPr>
              <a:t>Total Student Involvement in 2017. </a:t>
            </a:r>
          </a:p>
          <a:p>
            <a:pPr marL="342900" indent="-342900">
              <a:buFont typeface="Arial" panose="020B0604020202020204" pitchFamily="34" charset="0"/>
              <a:buChar char="•"/>
            </a:pPr>
            <a:r>
              <a:rPr lang="en-US" altLang="ko-KR" sz="2400" smtClean="0">
                <a:solidFill>
                  <a:schemeClr val="tx1"/>
                </a:solidFill>
              </a:rPr>
              <a:t>As of </a:t>
            </a:r>
            <a:r>
              <a:rPr lang="en-US" altLang="ko-KR" sz="2400">
                <a:solidFill>
                  <a:schemeClr val="tx1"/>
                </a:solidFill>
              </a:rPr>
              <a:t>December 2017,  91 evangelistic series have been conducted in UT and in Taiwan by students and professors, including the president of the college. </a:t>
            </a:r>
            <a:endParaRPr lang="ko-KR" altLang="en-US" sz="2400">
              <a:solidFill>
                <a:schemeClr val="tx1"/>
              </a:solidFill>
            </a:endParaRPr>
          </a:p>
        </p:txBody>
      </p:sp>
    </p:spTree>
    <p:extLst>
      <p:ext uri="{BB962C8B-B14F-4D97-AF65-F5344CB8AC3E}">
        <p14:creationId xmlns:p14="http://schemas.microsoft.com/office/powerpoint/2010/main" val="659116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圖片 1" descr="投影片4.JPG">
            <a:extLst>
              <a:ext uri="{FF2B5EF4-FFF2-40B4-BE49-F238E27FC236}">
                <a16:creationId xmlns="" xmlns:a16="http://schemas.microsoft.com/office/drawing/2014/main" id="{2D3A2BFC-C05A-4DB6-9A5B-431AFCBAC198}"/>
              </a:ext>
            </a:extLst>
          </p:cNvPr>
          <p:cNvPicPr>
            <a:picLocks noGrp="1" noChangeAspect="1"/>
          </p:cNvPicPr>
          <p:nvPr isPhoto="1"/>
        </p:nvPicPr>
        <p:blipFill>
          <a:blip r:embed="rId4">
            <a:extLst>
              <a:ext uri="{28A0092B-C50C-407E-A947-70E740481C1C}">
                <a14:useLocalDpi xmlns:a14="http://schemas.microsoft.com/office/drawing/2010/main" val="0"/>
              </a:ext>
            </a:extLst>
          </a:blip>
          <a:srcRect/>
          <a:stretch>
            <a:fillRect/>
          </a:stretch>
        </p:blipFill>
        <p:spPr bwMode="auto">
          <a:xfrm>
            <a:off x="746150" y="92598"/>
            <a:ext cx="4572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2" descr="投影片13.JPG">
            <a:extLst>
              <a:ext uri="{FF2B5EF4-FFF2-40B4-BE49-F238E27FC236}">
                <a16:creationId xmlns="" xmlns:a16="http://schemas.microsoft.com/office/drawing/2014/main" id="{D102AF80-CE0F-465C-895C-426E9E888675}"/>
              </a:ext>
            </a:extLst>
          </p:cNvPr>
          <p:cNvPicPr>
            <a:picLocks noGrp="1" noChangeAspect="1"/>
          </p:cNvPicPr>
          <p:nvPr isPhoto="1"/>
        </p:nvPicPr>
        <p:blipFill>
          <a:blip r:embed="rId5">
            <a:extLst>
              <a:ext uri="{28A0092B-C50C-407E-A947-70E740481C1C}">
                <a14:useLocalDpi xmlns:a14="http://schemas.microsoft.com/office/drawing/2010/main" val="0"/>
              </a:ext>
            </a:extLst>
          </a:blip>
          <a:srcRect/>
          <a:stretch>
            <a:fillRect/>
          </a:stretch>
        </p:blipFill>
        <p:spPr bwMode="auto">
          <a:xfrm>
            <a:off x="5246713" y="92598"/>
            <a:ext cx="4643437" cy="3482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3" descr="投影片21.JPG">
            <a:extLst>
              <a:ext uri="{FF2B5EF4-FFF2-40B4-BE49-F238E27FC236}">
                <a16:creationId xmlns="" xmlns:a16="http://schemas.microsoft.com/office/drawing/2014/main" id="{5055FE85-E15A-41A5-8022-D0DABEE0E324}"/>
              </a:ext>
            </a:extLst>
          </p:cNvPr>
          <p:cNvPicPr>
            <a:picLocks noGrp="1" noChangeAspect="1"/>
          </p:cNvPicPr>
          <p:nvPr isPhoto="1"/>
        </p:nvPicPr>
        <p:blipFill>
          <a:blip r:embed="rId6">
            <a:extLst>
              <a:ext uri="{28A0092B-C50C-407E-A947-70E740481C1C}">
                <a14:useLocalDpi xmlns:a14="http://schemas.microsoft.com/office/drawing/2010/main" val="0"/>
              </a:ext>
            </a:extLst>
          </a:blip>
          <a:srcRect/>
          <a:stretch>
            <a:fillRect/>
          </a:stretch>
        </p:blipFill>
        <p:spPr bwMode="auto">
          <a:xfrm>
            <a:off x="746150" y="3467623"/>
            <a:ext cx="4643438" cy="3482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4" descr="投影片30.JPG">
            <a:extLst>
              <a:ext uri="{FF2B5EF4-FFF2-40B4-BE49-F238E27FC236}">
                <a16:creationId xmlns="" xmlns:a16="http://schemas.microsoft.com/office/drawing/2014/main" id="{97CED0FB-2834-4CD6-BDA6-843517D73EC4}"/>
              </a:ext>
            </a:extLst>
          </p:cNvPr>
          <p:cNvPicPr>
            <a:picLocks noGrp="1" noChangeAspect="1"/>
          </p:cNvPicPr>
          <p:nvPr isPhoto="1"/>
        </p:nvPicPr>
        <p:blipFill>
          <a:blip r:embed="rId7">
            <a:extLst>
              <a:ext uri="{28A0092B-C50C-407E-A947-70E740481C1C}">
                <a14:useLocalDpi xmlns:a14="http://schemas.microsoft.com/office/drawing/2010/main" val="0"/>
              </a:ext>
            </a:extLst>
          </a:blip>
          <a:srcRect/>
          <a:stretch>
            <a:fillRect/>
          </a:stretch>
        </p:blipFill>
        <p:spPr bwMode="auto">
          <a:xfrm>
            <a:off x="5389588" y="3543823"/>
            <a:ext cx="4643437" cy="3482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923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圖片 1" descr="IMG_5872.JPG">
            <a:extLst>
              <a:ext uri="{FF2B5EF4-FFF2-40B4-BE49-F238E27FC236}">
                <a16:creationId xmlns="" xmlns:a16="http://schemas.microsoft.com/office/drawing/2014/main" id="{42131EE9-B049-48B2-9FEF-AA900830C8A2}"/>
              </a:ext>
            </a:extLst>
          </p:cNvPr>
          <p:cNvPicPr>
            <a:picLocks noGrp="1" noChangeAspect="1"/>
          </p:cNvPicPr>
          <p:nvPr isPhoto="1"/>
        </p:nvPicPr>
        <p:blipFill>
          <a:blip r:embed="rId4">
            <a:extLst>
              <a:ext uri="{28A0092B-C50C-407E-A947-70E740481C1C}">
                <a14:useLocalDpi xmlns:a14="http://schemas.microsoft.com/office/drawing/2010/main" val="0"/>
              </a:ext>
            </a:extLst>
          </a:blip>
          <a:srcRect/>
          <a:stretch>
            <a:fillRect/>
          </a:stretch>
        </p:blipFill>
        <p:spPr bwMode="auto">
          <a:xfrm>
            <a:off x="733860" y="0"/>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5550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內容版面配置區 3">
            <a:extLst>
              <a:ext uri="{FF2B5EF4-FFF2-40B4-BE49-F238E27FC236}">
                <a16:creationId xmlns="" xmlns:a16="http://schemas.microsoft.com/office/drawing/2014/main" id="{7867AF60-E589-4C1F-9F13-933BB9C58E10}"/>
              </a:ext>
            </a:extLst>
          </p:cNvPr>
          <p:cNvSpPr>
            <a:spLocks noGrp="1"/>
          </p:cNvSpPr>
          <p:nvPr/>
        </p:nvSpPr>
        <p:spPr>
          <a:xfrm>
            <a:off x="381965" y="2005338"/>
            <a:ext cx="10011179" cy="452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25475" indent="-625475">
              <a:defRPr/>
            </a:pPr>
            <a:r>
              <a:rPr lang="en-HK" altLang="zh-TW" sz="3600">
                <a:solidFill>
                  <a:schemeClr val="accent2">
                    <a:lumMod val="50000"/>
                  </a:schemeClr>
                </a:solidFill>
                <a:effectLst>
                  <a:outerShdw blurRad="38100" dist="38100" dir="2700000" sx="1000" sy="1000" algn="tl">
                    <a:srgbClr val="000000"/>
                  </a:outerShdw>
                </a:effectLst>
              </a:rPr>
              <a:t>Evangelistic series	: 91 (73 in UT; 18 in Taiwan)</a:t>
            </a:r>
          </a:p>
          <a:p>
            <a:pPr marL="625475" indent="-625475">
              <a:defRPr/>
            </a:pPr>
            <a:r>
              <a:rPr lang="en-HK" altLang="zh-TW" sz="3600">
                <a:solidFill>
                  <a:schemeClr val="accent2">
                    <a:lumMod val="50000"/>
                  </a:schemeClr>
                </a:solidFill>
                <a:effectLst>
                  <a:outerShdw blurRad="38100" dist="38100" dir="2700000" sx="1000" sy="1000" algn="tl">
                    <a:srgbClr val="000000"/>
                  </a:outerShdw>
                </a:effectLst>
              </a:rPr>
              <a:t>Attendance		: </a:t>
            </a:r>
            <a:r>
              <a:rPr lang="en-US" altLang="zh-TW" sz="3600">
                <a:solidFill>
                  <a:schemeClr val="accent2">
                    <a:lumMod val="50000"/>
                  </a:schemeClr>
                </a:solidFill>
                <a:effectLst>
                  <a:outerShdw blurRad="38100" dist="38100" dir="2700000" sx="1000" sy="1000" algn="tl">
                    <a:srgbClr val="000000"/>
                  </a:outerShdw>
                </a:effectLst>
              </a:rPr>
              <a:t>11,0</a:t>
            </a:r>
            <a:r>
              <a:rPr lang="en-HK" altLang="zh-TW" sz="3600">
                <a:solidFill>
                  <a:schemeClr val="accent2">
                    <a:lumMod val="50000"/>
                  </a:schemeClr>
                </a:solidFill>
                <a:effectLst>
                  <a:outerShdw blurRad="38100" dist="38100" dir="2700000" sx="1000" sy="1000" algn="tl">
                    <a:srgbClr val="000000"/>
                  </a:outerShdw>
                </a:effectLst>
              </a:rPr>
              <a:t>00+</a:t>
            </a:r>
          </a:p>
          <a:p>
            <a:pPr marL="625475" indent="-625475">
              <a:defRPr/>
            </a:pPr>
            <a:r>
              <a:rPr lang="en-HK" altLang="zh-TW" sz="3600">
                <a:solidFill>
                  <a:schemeClr val="accent2">
                    <a:lumMod val="50000"/>
                  </a:schemeClr>
                </a:solidFill>
                <a:effectLst>
                  <a:outerShdw blurRad="38100" dist="38100" dir="2700000" sx="1000" sy="1000" algn="tl">
                    <a:srgbClr val="000000"/>
                  </a:outerShdw>
                </a:effectLst>
              </a:rPr>
              <a:t>Sermons			: </a:t>
            </a:r>
            <a:r>
              <a:rPr lang="en-US" altLang="zh-TW" sz="3600">
                <a:solidFill>
                  <a:schemeClr val="accent2">
                    <a:lumMod val="50000"/>
                  </a:schemeClr>
                </a:solidFill>
                <a:effectLst>
                  <a:outerShdw blurRad="38100" dist="38100" dir="2700000" sx="1000" sy="1000" algn="tl">
                    <a:srgbClr val="000000"/>
                  </a:outerShdw>
                </a:effectLst>
              </a:rPr>
              <a:t>620</a:t>
            </a:r>
            <a:endParaRPr lang="en-HK" altLang="zh-TW" sz="3600">
              <a:solidFill>
                <a:schemeClr val="accent2">
                  <a:lumMod val="50000"/>
                </a:schemeClr>
              </a:solidFill>
              <a:effectLst>
                <a:outerShdw blurRad="38100" dist="38100" dir="2700000" sx="1000" sy="1000" algn="tl">
                  <a:srgbClr val="000000"/>
                </a:outerShdw>
              </a:effectLst>
            </a:endParaRPr>
          </a:p>
          <a:p>
            <a:pPr marL="625475" indent="-625475">
              <a:defRPr/>
            </a:pPr>
            <a:r>
              <a:rPr lang="en-HK" altLang="zh-TW" sz="3600">
                <a:solidFill>
                  <a:schemeClr val="accent2">
                    <a:lumMod val="50000"/>
                  </a:schemeClr>
                </a:solidFill>
                <a:effectLst>
                  <a:outerShdw blurRad="38100" dist="38100" dir="2700000" sx="1000" sy="1000" algn="tl">
                    <a:srgbClr val="000000"/>
                  </a:outerShdw>
                </a:effectLst>
              </a:rPr>
              <a:t>Health talks		: 338</a:t>
            </a:r>
            <a:endParaRPr lang="en-US" altLang="zh-TW" sz="3600">
              <a:solidFill>
                <a:schemeClr val="accent2">
                  <a:lumMod val="50000"/>
                </a:schemeClr>
              </a:solidFill>
              <a:effectLst>
                <a:outerShdw blurRad="38100" dist="38100" dir="2700000" sx="1000" sy="1000" algn="tl">
                  <a:srgbClr val="000000"/>
                </a:outerShdw>
              </a:effectLst>
            </a:endParaRPr>
          </a:p>
          <a:p>
            <a:pPr marL="625475" indent="-625475">
              <a:defRPr/>
            </a:pPr>
            <a:r>
              <a:rPr lang="en-HK" altLang="zh-TW" sz="3600">
                <a:solidFill>
                  <a:schemeClr val="accent2">
                    <a:lumMod val="50000"/>
                  </a:schemeClr>
                </a:solidFill>
                <a:effectLst>
                  <a:outerShdw blurRad="38100" dist="38100" dir="2700000" sx="1000" sy="1000" algn="tl">
                    <a:srgbClr val="000000"/>
                  </a:outerShdw>
                </a:effectLst>
              </a:rPr>
              <a:t>Gospel skits		: 120</a:t>
            </a:r>
          </a:p>
          <a:p>
            <a:pPr marL="625475" indent="-625475">
              <a:defRPr/>
            </a:pPr>
            <a:r>
              <a:rPr lang="en-HK" altLang="zh-TW" sz="3600">
                <a:solidFill>
                  <a:schemeClr val="accent2">
                    <a:lumMod val="50000"/>
                  </a:schemeClr>
                </a:solidFill>
                <a:effectLst>
                  <a:outerShdw blurRad="38100" dist="38100" dir="2700000" sx="1000" sy="1000" algn="tl">
                    <a:srgbClr val="000000"/>
                  </a:outerShdw>
                </a:effectLst>
              </a:rPr>
              <a:t>Baptism			: 1,</a:t>
            </a:r>
            <a:r>
              <a:rPr lang="en-US" altLang="zh-TW" sz="3600">
                <a:solidFill>
                  <a:schemeClr val="accent2">
                    <a:lumMod val="50000"/>
                  </a:schemeClr>
                </a:solidFill>
                <a:effectLst>
                  <a:outerShdw blurRad="38100" dist="38100" dir="2700000" sx="1000" sy="1000" algn="tl">
                    <a:srgbClr val="000000"/>
                  </a:outerShdw>
                </a:effectLst>
              </a:rPr>
              <a:t>657</a:t>
            </a:r>
            <a:endParaRPr lang="en-HK" altLang="zh-TW" sz="3600">
              <a:solidFill>
                <a:schemeClr val="accent2">
                  <a:lumMod val="50000"/>
                </a:schemeClr>
              </a:solidFill>
              <a:effectLst>
                <a:outerShdw blurRad="38100" dist="38100" dir="2700000" sx="1000" sy="1000" algn="tl">
                  <a:srgbClr val="000000"/>
                </a:outerShdw>
              </a:effectLst>
            </a:endParaRPr>
          </a:p>
        </p:txBody>
      </p:sp>
      <p:sp>
        <p:nvSpPr>
          <p:cNvPr id="3" name="Rectangle 2">
            <a:extLst>
              <a:ext uri="{FF2B5EF4-FFF2-40B4-BE49-F238E27FC236}">
                <a16:creationId xmlns="" xmlns:a16="http://schemas.microsoft.com/office/drawing/2014/main" id="{4A35F303-CE54-4F7A-85E6-5474B03A4E4A}"/>
              </a:ext>
            </a:extLst>
          </p:cNvPr>
          <p:cNvSpPr/>
          <p:nvPr/>
        </p:nvSpPr>
        <p:spPr>
          <a:xfrm>
            <a:off x="2920263" y="420905"/>
            <a:ext cx="4198585" cy="923330"/>
          </a:xfrm>
          <a:prstGeom prst="rect">
            <a:avLst/>
          </a:prstGeom>
          <a:noFill/>
        </p:spPr>
        <p:txBody>
          <a:bodyPr wrap="none" lIns="91440" tIns="45720" rIns="91440" bIns="45720">
            <a:spAutoFit/>
          </a:bodyPr>
          <a:lstStyle/>
          <a:p>
            <a:pPr algn="ctr"/>
            <a:r>
              <a:rPr lang="en-US" sz="5400" b="0" cap="none" spc="0">
                <a:ln w="0"/>
                <a:solidFill>
                  <a:schemeClr val="accent2">
                    <a:lumMod val="50000"/>
                  </a:schemeClr>
                </a:solidFill>
                <a:effectLst/>
              </a:rPr>
              <a:t>Result in 2017</a:t>
            </a:r>
          </a:p>
        </p:txBody>
      </p:sp>
    </p:spTree>
    <p:extLst>
      <p:ext uri="{BB962C8B-B14F-4D97-AF65-F5344CB8AC3E}">
        <p14:creationId xmlns:p14="http://schemas.microsoft.com/office/powerpoint/2010/main" val="25370438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 xmlns:a16="http://schemas.microsoft.com/office/drawing/2014/main" id="{2E669865-B37B-46B2-84D8-2E981050414A}"/>
              </a:ext>
            </a:extLst>
          </p:cNvPr>
          <p:cNvSpPr/>
          <p:nvPr/>
        </p:nvSpPr>
        <p:spPr>
          <a:xfrm>
            <a:off x="1520955" y="613241"/>
            <a:ext cx="560922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Continuous Plans</a:t>
            </a:r>
          </a:p>
        </p:txBody>
      </p:sp>
      <p:sp>
        <p:nvSpPr>
          <p:cNvPr id="7" name="Rectangle 6">
            <a:extLst>
              <a:ext uri="{FF2B5EF4-FFF2-40B4-BE49-F238E27FC236}">
                <a16:creationId xmlns="" xmlns:a16="http://schemas.microsoft.com/office/drawing/2014/main" id="{7ABA02A7-70E5-4281-8384-FEA3C216A56F}"/>
              </a:ext>
            </a:extLst>
          </p:cNvPr>
          <p:cNvSpPr/>
          <p:nvPr/>
        </p:nvSpPr>
        <p:spPr>
          <a:xfrm>
            <a:off x="1204235" y="2480460"/>
            <a:ext cx="8020914" cy="2585323"/>
          </a:xfrm>
          <a:prstGeom prst="rect">
            <a:avLst/>
          </a:prstGeom>
          <a:solidFill>
            <a:schemeClr val="accent3">
              <a:lumMod val="50000"/>
            </a:schemeClr>
          </a:solidFill>
        </p:spPr>
        <p:txBody>
          <a:bodyPr wrap="none" lIns="91440" tIns="45720" rIns="91440" bIns="45720">
            <a:spAutoFit/>
          </a:bodyPr>
          <a:lstStyle/>
          <a:p>
            <a:pPr marL="914400" indent="-914400">
              <a:buAutoNum type="arabicPeriod"/>
            </a:pPr>
            <a:r>
              <a:rPr lang="en-US" sz="5400">
                <a:ln w="0"/>
                <a:solidFill>
                  <a:srgbClr val="FFFF00"/>
                </a:solidFill>
                <a:effectLst>
                  <a:outerShdw blurRad="38100" dist="19050" dir="2700000" algn="tl" rotWithShape="0">
                    <a:schemeClr val="dk1">
                      <a:alpha val="40000"/>
                    </a:schemeClr>
                  </a:outerShdw>
                </a:effectLst>
              </a:rPr>
              <a:t>More Adventist teachers</a:t>
            </a:r>
          </a:p>
          <a:p>
            <a:pPr marL="914400" indent="-914400">
              <a:buAutoNum type="arabicPeriod"/>
            </a:pPr>
            <a:r>
              <a:rPr lang="en-US" sz="5400" b="0" cap="none" spc="0">
                <a:ln w="0"/>
                <a:solidFill>
                  <a:srgbClr val="66FF99"/>
                </a:solidFill>
                <a:effectLst>
                  <a:outerShdw blurRad="38100" dist="19050" dir="2700000" algn="tl" rotWithShape="0">
                    <a:schemeClr val="dk1">
                      <a:alpha val="40000"/>
                    </a:schemeClr>
                  </a:outerShdw>
                </a:effectLst>
              </a:rPr>
              <a:t>More Adventist Students</a:t>
            </a:r>
          </a:p>
          <a:p>
            <a:pPr marL="914400" indent="-914400">
              <a:buAutoNum type="arabicPeriod"/>
            </a:pPr>
            <a:r>
              <a:rPr lang="en-US" sz="5400">
                <a:ln w="0"/>
                <a:solidFill>
                  <a:schemeClr val="bg1"/>
                </a:solidFill>
                <a:effectLst>
                  <a:outerShdw blurRad="38100" dist="19050" dir="2700000" algn="tl" rotWithShape="0">
                    <a:schemeClr val="dk1">
                      <a:alpha val="40000"/>
                    </a:schemeClr>
                  </a:outerShdw>
                </a:effectLst>
              </a:rPr>
              <a:t>More Adventist Schools</a:t>
            </a:r>
            <a:endParaRPr lang="en-US" sz="5400" b="0" cap="none" spc="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023979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 xmlns:a16="http://schemas.microsoft.com/office/drawing/2014/main" id="{93F4F785-5710-493E-893D-A7E37E959E81}"/>
              </a:ext>
            </a:extLst>
          </p:cNvPr>
          <p:cNvPicPr>
            <a:picLocks noChangeAspect="1"/>
          </p:cNvPicPr>
          <p:nvPr/>
        </p:nvPicPr>
        <p:blipFill>
          <a:blip r:embed="rId4"/>
          <a:stretch>
            <a:fillRect/>
          </a:stretch>
        </p:blipFill>
        <p:spPr>
          <a:xfrm>
            <a:off x="1104587" y="3173506"/>
            <a:ext cx="7664612" cy="4356847"/>
          </a:xfrm>
          <a:prstGeom prst="rect">
            <a:avLst/>
          </a:prstGeom>
          <a:ln>
            <a:noFill/>
          </a:ln>
          <a:effectLst>
            <a:softEdge rad="112500"/>
          </a:effectLst>
        </p:spPr>
      </p:pic>
      <p:sp>
        <p:nvSpPr>
          <p:cNvPr id="7" name="Rectangle 6">
            <a:extLst>
              <a:ext uri="{FF2B5EF4-FFF2-40B4-BE49-F238E27FC236}">
                <a16:creationId xmlns="" xmlns:a16="http://schemas.microsoft.com/office/drawing/2014/main" id="{5A92E237-ADBC-49A7-A841-7D07084BD96C}"/>
              </a:ext>
            </a:extLst>
          </p:cNvPr>
          <p:cNvSpPr/>
          <p:nvPr/>
        </p:nvSpPr>
        <p:spPr>
          <a:xfrm>
            <a:off x="571500" y="279918"/>
            <a:ext cx="9884628" cy="4652940"/>
          </a:xfrm>
          <a:prstGeom prst="rect">
            <a:avLst/>
          </a:prstGeom>
          <a:solidFill>
            <a:schemeClr val="bg1">
              <a:lumMod val="85000"/>
            </a:schemeClr>
          </a:solidFill>
          <a:effectLst>
            <a:softEdge rad="127000"/>
          </a:effectLst>
        </p:spPr>
        <p:txBody>
          <a:bodyPr wrap="square">
            <a:spAutoFit/>
          </a:bodyPr>
          <a:lstStyle/>
          <a:p>
            <a:r>
              <a:rPr lang="en-US" sz="2800" dirty="0"/>
              <a:t>“Do you have </a:t>
            </a:r>
            <a:r>
              <a:rPr lang="en-US" sz="2800" dirty="0" smtClean="0"/>
              <a:t>a Bible</a:t>
            </a:r>
            <a:r>
              <a:rPr lang="en-US" sz="2800" dirty="0"/>
              <a:t>?” </a:t>
            </a:r>
            <a:r>
              <a:rPr lang="en-US" sz="2800" dirty="0"/>
              <a:t>h</a:t>
            </a:r>
            <a:r>
              <a:rPr lang="en-US" sz="2800" dirty="0" smtClean="0"/>
              <a:t>e </a:t>
            </a:r>
            <a:r>
              <a:rPr lang="en-US" sz="2800" dirty="0"/>
              <a:t>asked them.</a:t>
            </a:r>
          </a:p>
          <a:p>
            <a:r>
              <a:rPr lang="en-US" sz="2800" dirty="0"/>
              <a:t>“Yes, we do,” they replied in good English.</a:t>
            </a:r>
          </a:p>
          <a:p>
            <a:r>
              <a:rPr lang="en-US" sz="2800" dirty="0"/>
              <a:t> </a:t>
            </a:r>
            <a:r>
              <a:rPr lang="en-US" sz="2800" dirty="0" smtClean="0"/>
              <a:t>“</a:t>
            </a:r>
            <a:r>
              <a:rPr lang="en-US" sz="2800" dirty="0"/>
              <a:t>Who gave you the Bible?” </a:t>
            </a:r>
            <a:r>
              <a:rPr lang="en-US" sz="2800" dirty="0"/>
              <a:t>h</a:t>
            </a:r>
            <a:r>
              <a:rPr lang="en-US" sz="2800" dirty="0" smtClean="0"/>
              <a:t>e </a:t>
            </a:r>
            <a:r>
              <a:rPr lang="en-US" sz="2800" dirty="0"/>
              <a:t>followed-up.</a:t>
            </a:r>
          </a:p>
          <a:p>
            <a:r>
              <a:rPr lang="en-US" sz="2800" dirty="0"/>
              <a:t> </a:t>
            </a:r>
            <a:r>
              <a:rPr lang="en-US" sz="2800" dirty="0" smtClean="0"/>
              <a:t>“</a:t>
            </a:r>
            <a:r>
              <a:rPr lang="en-US" sz="2800" dirty="0"/>
              <a:t>We bought it,” they enthusiastically replied.</a:t>
            </a:r>
          </a:p>
          <a:p>
            <a:r>
              <a:rPr lang="en-US" sz="2800" dirty="0"/>
              <a:t> </a:t>
            </a:r>
            <a:r>
              <a:rPr lang="en-US" sz="2800" dirty="0" smtClean="0"/>
              <a:t>“</a:t>
            </a:r>
            <a:r>
              <a:rPr lang="en-US" sz="2800" dirty="0"/>
              <a:t>Do you read your Bible?” </a:t>
            </a:r>
            <a:r>
              <a:rPr lang="en-US" sz="2800" dirty="0"/>
              <a:t>h</a:t>
            </a:r>
            <a:r>
              <a:rPr lang="en-US" sz="2800" dirty="0" smtClean="0"/>
              <a:t>e asked with curiosity. </a:t>
            </a:r>
            <a:endParaRPr lang="en-US" sz="2800" dirty="0"/>
          </a:p>
          <a:p>
            <a:r>
              <a:rPr lang="en-US" sz="2800" dirty="0"/>
              <a:t> </a:t>
            </a:r>
            <a:r>
              <a:rPr lang="en-US" sz="2800" dirty="0" smtClean="0"/>
              <a:t>“</a:t>
            </a:r>
            <a:r>
              <a:rPr lang="en-US" sz="2800" dirty="0"/>
              <a:t>Yes, we do,” </a:t>
            </a:r>
            <a:r>
              <a:rPr lang="en-US" sz="2800" dirty="0" smtClean="0"/>
              <a:t>they confidently </a:t>
            </a:r>
            <a:r>
              <a:rPr lang="en-US" sz="2800" dirty="0"/>
              <a:t>confirmed.</a:t>
            </a:r>
          </a:p>
          <a:p>
            <a:r>
              <a:rPr lang="en-US" sz="2800" dirty="0"/>
              <a:t>“When?” </a:t>
            </a:r>
            <a:r>
              <a:rPr lang="en-US" sz="2800" dirty="0"/>
              <a:t>h</a:t>
            </a:r>
            <a:r>
              <a:rPr lang="en-US" sz="2800" dirty="0" smtClean="0"/>
              <a:t>e </a:t>
            </a:r>
            <a:r>
              <a:rPr lang="en-US" sz="2800" dirty="0"/>
              <a:t>inquired. </a:t>
            </a:r>
          </a:p>
          <a:p>
            <a:r>
              <a:rPr lang="en-US" sz="2800" dirty="0"/>
              <a:t>“We bring </a:t>
            </a:r>
            <a:r>
              <a:rPr lang="en-US" sz="2800" dirty="0" smtClean="0"/>
              <a:t>it to </a:t>
            </a:r>
            <a:r>
              <a:rPr lang="en-US" sz="2800" dirty="0"/>
              <a:t>our classroom </a:t>
            </a:r>
            <a:r>
              <a:rPr lang="en-US" sz="2800" dirty="0" smtClean="0"/>
              <a:t>to read every morning,” </a:t>
            </a:r>
            <a:r>
              <a:rPr lang="en-US" sz="2800" dirty="0"/>
              <a:t>they explained.</a:t>
            </a:r>
          </a:p>
          <a:p>
            <a:r>
              <a:rPr lang="en-US" sz="2800" dirty="0"/>
              <a:t>	Amazing!</a:t>
            </a:r>
          </a:p>
          <a:p>
            <a:pPr algn="just" defTabSz="125413">
              <a:lnSpc>
                <a:spcPct val="107000"/>
              </a:lnSpc>
            </a:pPr>
            <a:endParaRPr lang="en-US" sz="1600" dirty="0">
              <a:solidFill>
                <a:schemeClr val="bg1"/>
              </a:solidFill>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166816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 xmlns:a16="http://schemas.microsoft.com/office/drawing/2014/main" id="{ED0C5AA9-03CF-4BE0-A089-B9522D65FED7}"/>
              </a:ext>
            </a:extLst>
          </p:cNvPr>
          <p:cNvPicPr>
            <a:picLocks noChangeAspect="1"/>
          </p:cNvPicPr>
          <p:nvPr/>
        </p:nvPicPr>
        <p:blipFill>
          <a:blip r:embed="rId2"/>
          <a:stretch>
            <a:fillRect/>
          </a:stretch>
        </p:blipFill>
        <p:spPr>
          <a:xfrm>
            <a:off x="874643" y="394780"/>
            <a:ext cx="10257114" cy="5960584"/>
          </a:xfrm>
          <a:prstGeom prst="rect">
            <a:avLst/>
          </a:prstGeom>
        </p:spPr>
      </p:pic>
    </p:spTree>
    <p:extLst>
      <p:ext uri="{BB962C8B-B14F-4D97-AF65-F5344CB8AC3E}">
        <p14:creationId xmlns:p14="http://schemas.microsoft.com/office/powerpoint/2010/main" val="3654172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 xmlns:a16="http://schemas.microsoft.com/office/drawing/2014/main" id="{8DF650E9-E668-4F30-9C43-EC549AAF785F}"/>
              </a:ext>
            </a:extLst>
          </p:cNvPr>
          <p:cNvPicPr>
            <a:picLocks noChangeAspect="1"/>
          </p:cNvPicPr>
          <p:nvPr/>
        </p:nvPicPr>
        <p:blipFill rotWithShape="1">
          <a:blip r:embed="rId2"/>
          <a:srcRect b="18531"/>
          <a:stretch/>
        </p:blipFill>
        <p:spPr>
          <a:xfrm>
            <a:off x="1488031" y="1064907"/>
            <a:ext cx="10473003" cy="1777685"/>
          </a:xfrm>
          <a:prstGeom prst="rect">
            <a:avLst/>
          </a:prstGeom>
        </p:spPr>
      </p:pic>
      <p:sp>
        <p:nvSpPr>
          <p:cNvPr id="3" name="직사각형 2">
            <a:extLst>
              <a:ext uri="{FF2B5EF4-FFF2-40B4-BE49-F238E27FC236}">
                <a16:creationId xmlns="" xmlns:a16="http://schemas.microsoft.com/office/drawing/2014/main" id="{0EF2A47A-2A79-4B4E-A425-5C2E181D9482}"/>
              </a:ext>
            </a:extLst>
          </p:cNvPr>
          <p:cNvSpPr/>
          <p:nvPr/>
        </p:nvSpPr>
        <p:spPr>
          <a:xfrm>
            <a:off x="147666" y="102232"/>
            <a:ext cx="7235687" cy="562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ko-KR" sz="2400" dirty="0"/>
          </a:p>
          <a:p>
            <a:pPr algn="ctr"/>
            <a:r>
              <a:rPr lang="en-US" altLang="ko-KR" sz="3200" b="1" dirty="0">
                <a:solidFill>
                  <a:schemeClr val="tx1"/>
                </a:solidFill>
              </a:rPr>
              <a:t>Birth rate </a:t>
            </a:r>
            <a:r>
              <a:rPr lang="en-US" altLang="ko-KR" sz="2400" dirty="0">
                <a:solidFill>
                  <a:schemeClr val="tx1"/>
                </a:solidFill>
              </a:rPr>
              <a:t>(births/1,000 population)</a:t>
            </a:r>
          </a:p>
          <a:p>
            <a:pPr algn="ctr"/>
            <a:endParaRPr lang="en-US" altLang="ko-KR" dirty="0"/>
          </a:p>
        </p:txBody>
      </p:sp>
      <p:pic>
        <p:nvPicPr>
          <p:cNvPr id="4" name="그림 3">
            <a:extLst>
              <a:ext uri="{FF2B5EF4-FFF2-40B4-BE49-F238E27FC236}">
                <a16:creationId xmlns="" xmlns:a16="http://schemas.microsoft.com/office/drawing/2014/main" id="{EE03258E-A422-4034-A8DC-61F0C9D7AA5F}"/>
              </a:ext>
            </a:extLst>
          </p:cNvPr>
          <p:cNvPicPr>
            <a:picLocks noChangeAspect="1"/>
          </p:cNvPicPr>
          <p:nvPr/>
        </p:nvPicPr>
        <p:blipFill rotWithShape="1">
          <a:blip r:embed="rId3"/>
          <a:srcRect b="18247"/>
          <a:stretch/>
        </p:blipFill>
        <p:spPr>
          <a:xfrm>
            <a:off x="1488030" y="4765103"/>
            <a:ext cx="10473003" cy="1777685"/>
          </a:xfrm>
          <a:prstGeom prst="rect">
            <a:avLst/>
          </a:prstGeom>
        </p:spPr>
      </p:pic>
      <p:pic>
        <p:nvPicPr>
          <p:cNvPr id="5" name="그림 4">
            <a:extLst>
              <a:ext uri="{FF2B5EF4-FFF2-40B4-BE49-F238E27FC236}">
                <a16:creationId xmlns="" xmlns:a16="http://schemas.microsoft.com/office/drawing/2014/main" id="{8FB5489C-0BF3-4CE9-8F78-F6041D97BFAA}"/>
              </a:ext>
            </a:extLst>
          </p:cNvPr>
          <p:cNvPicPr>
            <a:picLocks noChangeAspect="1"/>
          </p:cNvPicPr>
          <p:nvPr/>
        </p:nvPicPr>
        <p:blipFill rotWithShape="1">
          <a:blip r:embed="rId4"/>
          <a:srcRect b="18830"/>
          <a:stretch/>
        </p:blipFill>
        <p:spPr>
          <a:xfrm>
            <a:off x="1488030" y="2995938"/>
            <a:ext cx="10473003" cy="1615819"/>
          </a:xfrm>
          <a:prstGeom prst="rect">
            <a:avLst/>
          </a:prstGeom>
        </p:spPr>
      </p:pic>
      <p:sp>
        <p:nvSpPr>
          <p:cNvPr id="6" name="직사각형 5">
            <a:extLst>
              <a:ext uri="{FF2B5EF4-FFF2-40B4-BE49-F238E27FC236}">
                <a16:creationId xmlns="" xmlns:a16="http://schemas.microsoft.com/office/drawing/2014/main" id="{E5950574-909C-437E-BF76-2902A665A007}"/>
              </a:ext>
            </a:extLst>
          </p:cNvPr>
          <p:cNvSpPr/>
          <p:nvPr/>
        </p:nvSpPr>
        <p:spPr>
          <a:xfrm>
            <a:off x="329411" y="1499389"/>
            <a:ext cx="1283568" cy="59350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dirty="0">
                <a:solidFill>
                  <a:schemeClr val="tx1"/>
                </a:solidFill>
              </a:rPr>
              <a:t>Japan</a:t>
            </a:r>
            <a:endParaRPr lang="ko-KR" altLang="en-US" sz="2800">
              <a:solidFill>
                <a:schemeClr val="tx1"/>
              </a:solidFill>
            </a:endParaRPr>
          </a:p>
        </p:txBody>
      </p:sp>
      <p:sp>
        <p:nvSpPr>
          <p:cNvPr id="7" name="직사각형 6">
            <a:extLst>
              <a:ext uri="{FF2B5EF4-FFF2-40B4-BE49-F238E27FC236}">
                <a16:creationId xmlns="" xmlns:a16="http://schemas.microsoft.com/office/drawing/2014/main" id="{908505C3-DF62-49A0-B682-A8AC3F8AF87E}"/>
              </a:ext>
            </a:extLst>
          </p:cNvPr>
          <p:cNvSpPr/>
          <p:nvPr/>
        </p:nvSpPr>
        <p:spPr>
          <a:xfrm>
            <a:off x="329412" y="5060437"/>
            <a:ext cx="1283568" cy="59350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dirty="0">
                <a:solidFill>
                  <a:schemeClr val="tx1"/>
                </a:solidFill>
              </a:rPr>
              <a:t>Korea</a:t>
            </a:r>
            <a:endParaRPr lang="ko-KR" altLang="en-US" sz="2800">
              <a:solidFill>
                <a:schemeClr val="tx1"/>
              </a:solidFill>
            </a:endParaRPr>
          </a:p>
        </p:txBody>
      </p:sp>
      <p:sp>
        <p:nvSpPr>
          <p:cNvPr id="8" name="직사각형 7">
            <a:extLst>
              <a:ext uri="{FF2B5EF4-FFF2-40B4-BE49-F238E27FC236}">
                <a16:creationId xmlns="" xmlns:a16="http://schemas.microsoft.com/office/drawing/2014/main" id="{7BAAA8B2-8AC1-4E21-88A8-F3006C0AD346}"/>
              </a:ext>
            </a:extLst>
          </p:cNvPr>
          <p:cNvSpPr/>
          <p:nvPr/>
        </p:nvSpPr>
        <p:spPr>
          <a:xfrm>
            <a:off x="329411" y="3296479"/>
            <a:ext cx="1283568" cy="59350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dirty="0">
                <a:solidFill>
                  <a:schemeClr val="tx1"/>
                </a:solidFill>
              </a:rPr>
              <a:t>Taiwan</a:t>
            </a:r>
            <a:endParaRPr lang="ko-KR" altLang="en-US" sz="2800">
              <a:solidFill>
                <a:schemeClr val="tx1"/>
              </a:solidFill>
            </a:endParaRPr>
          </a:p>
        </p:txBody>
      </p:sp>
      <p:sp>
        <p:nvSpPr>
          <p:cNvPr id="9" name="직사각형 8">
            <a:extLst>
              <a:ext uri="{FF2B5EF4-FFF2-40B4-BE49-F238E27FC236}">
                <a16:creationId xmlns="" xmlns:a16="http://schemas.microsoft.com/office/drawing/2014/main" id="{C21A1D21-7962-4DDB-B117-F744748A6E47}"/>
              </a:ext>
            </a:extLst>
          </p:cNvPr>
          <p:cNvSpPr/>
          <p:nvPr/>
        </p:nvSpPr>
        <p:spPr>
          <a:xfrm>
            <a:off x="2179420" y="4665978"/>
            <a:ext cx="8879904" cy="181318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a:solidFill>
                  <a:prstClr val="white"/>
                </a:solidFill>
                <a:latin typeface="Arial" panose="020B0604020202020204" pitchFamily="34" charset="0"/>
                <a:cs typeface="Arial" panose="020B0604020202020204" pitchFamily="34" charset="0"/>
              </a:rPr>
              <a:t>  </a:t>
            </a:r>
            <a:r>
              <a:rPr lang="en-US" altLang="ko-KR" sz="3200" dirty="0">
                <a:solidFill>
                  <a:schemeClr val="tx1"/>
                </a:solidFill>
                <a:latin typeface="Arial" panose="020B0604020202020204" pitchFamily="34" charset="0"/>
                <a:cs typeface="Arial" panose="020B0604020202020204" pitchFamily="34" charset="0"/>
              </a:rPr>
              <a:t>*  School closing due to fewer students: </a:t>
            </a:r>
          </a:p>
          <a:p>
            <a:r>
              <a:rPr lang="en-US" altLang="ko-KR" sz="3200" dirty="0">
                <a:solidFill>
                  <a:schemeClr val="tx1"/>
                </a:solidFill>
                <a:latin typeface="Arial" panose="020B0604020202020204" pitchFamily="34" charset="0"/>
                <a:cs typeface="Arial" panose="020B0604020202020204" pitchFamily="34" charset="0"/>
              </a:rPr>
              <a:t>      2023:  Out of 345, 116 Universities and</a:t>
            </a:r>
          </a:p>
          <a:p>
            <a:r>
              <a:rPr lang="en-US" altLang="ko-KR" sz="3200" dirty="0">
                <a:solidFill>
                  <a:schemeClr val="tx1"/>
                </a:solidFill>
                <a:latin typeface="Arial" panose="020B0604020202020204" pitchFamily="34" charset="0"/>
                <a:cs typeface="Arial" panose="020B0604020202020204" pitchFamily="34" charset="0"/>
              </a:rPr>
              <a:t>                 Colleges will be </a:t>
            </a:r>
            <a:r>
              <a:rPr lang="en-US" altLang="ko-KR" sz="3200" dirty="0" smtClean="0">
                <a:solidFill>
                  <a:schemeClr val="tx1"/>
                </a:solidFill>
                <a:latin typeface="Arial" panose="020B0604020202020204" pitchFamily="34" charset="0"/>
                <a:cs typeface="Arial" panose="020B0604020202020204" pitchFamily="34" charset="0"/>
              </a:rPr>
              <a:t>closed (32</a:t>
            </a:r>
            <a:r>
              <a:rPr lang="en-US" altLang="ko-KR" sz="32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5053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a:extLst>
              <a:ext uri="{FF2B5EF4-FFF2-40B4-BE49-F238E27FC236}">
                <a16:creationId xmlns="" xmlns:a16="http://schemas.microsoft.com/office/drawing/2014/main" id="{1CD68302-DCB0-45E5-8F93-D067F9713EFF}"/>
              </a:ext>
            </a:extLst>
          </p:cNvPr>
          <p:cNvSpPr/>
          <p:nvPr/>
        </p:nvSpPr>
        <p:spPr>
          <a:xfrm>
            <a:off x="914400" y="421482"/>
            <a:ext cx="9379744" cy="5354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40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Entrance Exam Competition Rate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ko-KR" sz="40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40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  </a:t>
            </a:r>
            <a:r>
              <a:rPr kumimoji="0" lang="en-US" altLang="ko-KR" sz="4000" b="0" i="0" u="none" strike="noStrike" kern="1200" cap="none" spc="0" normalizeH="0" baseline="0" noProof="0" dirty="0" err="1" smtClean="0">
                <a:ln>
                  <a:noFill/>
                </a:ln>
                <a:solidFill>
                  <a:prstClr val="black"/>
                </a:solidFill>
                <a:effectLst/>
                <a:uLnTx/>
                <a:uFillTx/>
                <a:latin typeface="Gill Sans MT" panose="020B0502020104020203"/>
                <a:ea typeface="휴먼매직체" panose="02030504000101010101" pitchFamily="18" charset="-127"/>
                <a:cs typeface="+mn-cs"/>
              </a:rPr>
              <a:t>Sahmyook</a:t>
            </a:r>
            <a:r>
              <a:rPr kumimoji="0" lang="en-US" altLang="ko-KR" sz="4000" b="0" i="0" u="none" strike="noStrike" kern="1200" cap="none" spc="0" normalizeH="0" baseline="0" noProof="0" dirty="0" smtClean="0">
                <a:ln>
                  <a:noFill/>
                </a:ln>
                <a:solidFill>
                  <a:prstClr val="black"/>
                </a:solidFill>
                <a:effectLst/>
                <a:uLnTx/>
                <a:uFillTx/>
                <a:latin typeface="Gill Sans MT" panose="020B0502020104020203"/>
                <a:ea typeface="휴먼매직체" panose="02030504000101010101" pitchFamily="18" charset="-127"/>
                <a:cs typeface="+mn-cs"/>
              </a:rPr>
              <a:t> </a:t>
            </a:r>
            <a:r>
              <a:rPr kumimoji="0" lang="en-US" altLang="ko-KR" sz="40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University </a:t>
            </a:r>
            <a:r>
              <a:rPr kumimoji="0" lang="ko-KR" altLang="en-US" sz="40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 </a:t>
            </a:r>
            <a:r>
              <a:rPr kumimoji="0" lang="en-US" altLang="ko-KR" sz="44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11.27 :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ko-KR" sz="40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4000" dirty="0">
                <a:solidFill>
                  <a:prstClr val="black"/>
                </a:solidFill>
                <a:latin typeface="Gill Sans MT" panose="020B0502020104020203"/>
                <a:ea typeface="휴먼매직체" panose="02030504000101010101" pitchFamily="18" charset="-127"/>
              </a:rPr>
              <a:t>  </a:t>
            </a:r>
            <a:r>
              <a:rPr kumimoji="0" lang="en-US" altLang="ko-KR" sz="4000" b="0" i="0" u="none" strike="noStrike" kern="1200" cap="none" spc="0" normalizeH="0" baseline="0" noProof="0" dirty="0" err="1" smtClean="0">
                <a:ln>
                  <a:noFill/>
                </a:ln>
                <a:solidFill>
                  <a:prstClr val="black"/>
                </a:solidFill>
                <a:effectLst/>
                <a:uLnTx/>
                <a:uFillTx/>
                <a:latin typeface="Gill Sans MT" panose="020B0502020104020203"/>
                <a:ea typeface="휴먼매직체" panose="02030504000101010101" pitchFamily="18" charset="-127"/>
                <a:cs typeface="+mn-cs"/>
              </a:rPr>
              <a:t>Sahmyook</a:t>
            </a:r>
            <a:r>
              <a:rPr kumimoji="0" lang="en-US" altLang="ko-KR" sz="4000" b="0" i="0" u="none" strike="noStrike" kern="1200" cap="none" spc="0" normalizeH="0" baseline="0" noProof="0" dirty="0" smtClean="0">
                <a:ln>
                  <a:noFill/>
                </a:ln>
                <a:solidFill>
                  <a:prstClr val="black"/>
                </a:solidFill>
                <a:effectLst/>
                <a:uLnTx/>
                <a:uFillTx/>
                <a:latin typeface="Gill Sans MT" panose="020B0502020104020203"/>
                <a:ea typeface="휴먼매직체" panose="02030504000101010101" pitchFamily="18" charset="-127"/>
                <a:cs typeface="+mn-cs"/>
              </a:rPr>
              <a:t> </a:t>
            </a:r>
            <a:r>
              <a:rPr kumimoji="0" lang="en-US" altLang="ko-KR" sz="40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Health University:  </a:t>
            </a:r>
            <a:r>
              <a:rPr kumimoji="0" lang="en-US" altLang="ko-KR" sz="4400" b="0" i="0" u="none" strike="noStrike" kern="1200" cap="none" spc="0" normalizeH="0" baseline="0" noProof="0" dirty="0">
                <a:ln>
                  <a:noFill/>
                </a:ln>
                <a:solidFill>
                  <a:prstClr val="black"/>
                </a:solidFill>
                <a:effectLst/>
                <a:uLnTx/>
                <a:uFillTx/>
                <a:latin typeface="Gill Sans MT" panose="020B0502020104020203"/>
                <a:ea typeface="휴먼매직체" panose="02030504000101010101" pitchFamily="18" charset="-127"/>
                <a:cs typeface="+mn-cs"/>
              </a:rPr>
              <a:t>22.5 : 1</a:t>
            </a:r>
          </a:p>
        </p:txBody>
      </p:sp>
      <p:pic>
        <p:nvPicPr>
          <p:cNvPr id="6" name="그림 5">
            <a:extLst>
              <a:ext uri="{FF2B5EF4-FFF2-40B4-BE49-F238E27FC236}">
                <a16:creationId xmlns="" xmlns:a16="http://schemas.microsoft.com/office/drawing/2014/main" id="{AED2A4B3-1AE7-4D40-9FF1-0A7476C4A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87" y="4310062"/>
            <a:ext cx="3810000" cy="2381250"/>
          </a:xfrm>
          <a:prstGeom prst="rect">
            <a:avLst/>
          </a:prstGeom>
        </p:spPr>
      </p:pic>
      <p:pic>
        <p:nvPicPr>
          <p:cNvPr id="9" name="그림 8">
            <a:extLst>
              <a:ext uri="{FF2B5EF4-FFF2-40B4-BE49-F238E27FC236}">
                <a16:creationId xmlns="" xmlns:a16="http://schemas.microsoft.com/office/drawing/2014/main" id="{C42CA6BB-05B2-4479-BD94-D8B51C676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705" y="4310062"/>
            <a:ext cx="3570653" cy="2356631"/>
          </a:xfrm>
          <a:prstGeom prst="rect">
            <a:avLst/>
          </a:prstGeom>
        </p:spPr>
      </p:pic>
      <p:pic>
        <p:nvPicPr>
          <p:cNvPr id="11" name="그림 10">
            <a:extLst>
              <a:ext uri="{FF2B5EF4-FFF2-40B4-BE49-F238E27FC236}">
                <a16:creationId xmlns="" xmlns:a16="http://schemas.microsoft.com/office/drawing/2014/main" id="{BFEED466-76F0-4544-93ED-61CAF58CA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4076" y="4291586"/>
            <a:ext cx="2856816" cy="2399726"/>
          </a:xfrm>
          <a:prstGeom prst="rect">
            <a:avLst/>
          </a:prstGeom>
        </p:spPr>
      </p:pic>
      <p:grpSp>
        <p:nvGrpSpPr>
          <p:cNvPr id="13" name="Group 1">
            <a:extLst>
              <a:ext uri="{FF2B5EF4-FFF2-40B4-BE49-F238E27FC236}">
                <a16:creationId xmlns="" xmlns:a16="http://schemas.microsoft.com/office/drawing/2014/main" id="{5EB0EF61-EEA5-4465-A31D-55D640170C79}"/>
              </a:ext>
            </a:extLst>
          </p:cNvPr>
          <p:cNvGrpSpPr/>
          <p:nvPr/>
        </p:nvGrpSpPr>
        <p:grpSpPr>
          <a:xfrm>
            <a:off x="10393145" y="0"/>
            <a:ext cx="1798856" cy="6858000"/>
            <a:chOff x="10393145" y="0"/>
            <a:chExt cx="1798856" cy="6858000"/>
          </a:xfrm>
        </p:grpSpPr>
        <p:pic>
          <p:nvPicPr>
            <p:cNvPr id="14" name="Picture 4">
              <a:extLst>
                <a:ext uri="{FF2B5EF4-FFF2-40B4-BE49-F238E27FC236}">
                  <a16:creationId xmlns="" xmlns:a16="http://schemas.microsoft.com/office/drawing/2014/main" id="{86D796E6-DEB4-4E0B-98D8-B4B4D65B7892}"/>
                </a:ext>
              </a:extLst>
            </p:cNvPr>
            <p:cNvPicPr>
              <a:picLocks noChangeAspect="1"/>
            </p:cNvPicPr>
            <p:nvPr/>
          </p:nvPicPr>
          <p:blipFill>
            <a:blip r:embed="rId5"/>
            <a:stretch>
              <a:fillRect/>
            </a:stretch>
          </p:blipFill>
          <p:spPr>
            <a:xfrm>
              <a:off x="10393145" y="0"/>
              <a:ext cx="1798856" cy="6858000"/>
            </a:xfrm>
            <a:prstGeom prst="rect">
              <a:avLst/>
            </a:prstGeom>
          </p:spPr>
        </p:pic>
        <p:pic>
          <p:nvPicPr>
            <p:cNvPr id="15" name="Picture 2" descr="The Seventh-day Adventist logo">
              <a:extLst>
                <a:ext uri="{FF2B5EF4-FFF2-40B4-BE49-F238E27FC236}">
                  <a16:creationId xmlns="" xmlns:a16="http://schemas.microsoft.com/office/drawing/2014/main" id="{04721DD0-1B55-4B8E-A10A-7FE477C6DA9D}"/>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72164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3ACECD3-F418-49F5-9055-6C99D006F6E0}"/>
              </a:ext>
            </a:extLst>
          </p:cNvPr>
          <p:cNvGrpSpPr/>
          <p:nvPr/>
        </p:nvGrpSpPr>
        <p:grpSpPr>
          <a:xfrm>
            <a:off x="10393145" y="0"/>
            <a:ext cx="1798856" cy="6858000"/>
            <a:chOff x="10393145" y="0"/>
            <a:chExt cx="1798856" cy="6858000"/>
          </a:xfrm>
        </p:grpSpPr>
        <p:pic>
          <p:nvPicPr>
            <p:cNvPr id="5" name="Picture 4">
              <a:extLst>
                <a:ext uri="{FF2B5EF4-FFF2-40B4-BE49-F238E27FC236}">
                  <a16:creationId xmlns="" xmlns:a16="http://schemas.microsoft.com/office/drawing/2014/main" id="{6E31F286-B84A-44FD-A1B7-C3824EDB1E3C}"/>
                </a:ext>
              </a:extLst>
            </p:cNvPr>
            <p:cNvPicPr>
              <a:picLocks noChangeAspect="1"/>
            </p:cNvPicPr>
            <p:nvPr/>
          </p:nvPicPr>
          <p:blipFill>
            <a:blip r:embed="rId2"/>
            <a:stretch>
              <a:fillRect/>
            </a:stretch>
          </p:blipFill>
          <p:spPr>
            <a:xfrm>
              <a:off x="10393145" y="0"/>
              <a:ext cx="1798856" cy="6858000"/>
            </a:xfrm>
            <a:prstGeom prst="rect">
              <a:avLst/>
            </a:prstGeom>
          </p:spPr>
        </p:pic>
        <p:pic>
          <p:nvPicPr>
            <p:cNvPr id="1026" name="Picture 2" descr="The Seventh-day Adventist logo">
              <a:extLst>
                <a:ext uri="{FF2B5EF4-FFF2-40B4-BE49-F238E27FC236}">
                  <a16:creationId xmlns="" xmlns:a16="http://schemas.microsoft.com/office/drawing/2014/main" id="{49A4190B-ACB3-4146-AADD-4B2DE93C12B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658168" y="5243051"/>
              <a:ext cx="1288250" cy="12882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 xmlns:a16="http://schemas.microsoft.com/office/drawing/2014/main" id="{4E87B941-D6BE-49FF-8EA3-054DA1D683D6}"/>
              </a:ext>
            </a:extLst>
          </p:cNvPr>
          <p:cNvSpPr/>
          <p:nvPr/>
        </p:nvSpPr>
        <p:spPr>
          <a:xfrm>
            <a:off x="536357" y="924403"/>
            <a:ext cx="8749511" cy="2585323"/>
          </a:xfrm>
          <a:prstGeom prst="rect">
            <a:avLst/>
          </a:prstGeom>
          <a:noFill/>
        </p:spPr>
        <p:txBody>
          <a:bodyPr wrap="square" lIns="91440" tIns="45720" rIns="91440" bIns="45720">
            <a:spAutoFit/>
          </a:bodyPr>
          <a:lstStyle/>
          <a:p>
            <a:pPr algn="ctr"/>
            <a:r>
              <a:rPr lang="en-US" sz="5400" b="0" cap="none" spc="0">
                <a:ln w="0"/>
                <a:solidFill>
                  <a:schemeClr val="accent4">
                    <a:lumMod val="50000"/>
                  </a:schemeClr>
                </a:solidFill>
                <a:effectLst>
                  <a:outerShdw blurRad="38100" dist="25400" dir="5400000" algn="ctr" rotWithShape="0">
                    <a:srgbClr val="6E747A">
                      <a:alpha val="43000"/>
                    </a:srgbClr>
                  </a:outerShdw>
                </a:effectLst>
              </a:rPr>
              <a:t>10 Objectives</a:t>
            </a:r>
          </a:p>
          <a:p>
            <a:pPr algn="ctr"/>
            <a:r>
              <a:rPr lang="en-US" sz="5400">
                <a:ln w="0"/>
                <a:solidFill>
                  <a:schemeClr val="accent4">
                    <a:lumMod val="50000"/>
                  </a:schemeClr>
                </a:solidFill>
                <a:effectLst>
                  <a:outerShdw blurRad="38100" dist="25400" dir="5400000" algn="ctr" rotWithShape="0">
                    <a:srgbClr val="6E747A">
                      <a:alpha val="43000"/>
                    </a:srgbClr>
                  </a:outerShdw>
                </a:effectLst>
              </a:rPr>
              <a:t>LEAD Conference 2016</a:t>
            </a:r>
          </a:p>
          <a:p>
            <a:pPr algn="ctr"/>
            <a:r>
              <a:rPr lang="en-US" sz="5400" b="0" cap="none" spc="0">
                <a:ln w="0"/>
                <a:solidFill>
                  <a:srgbClr val="0A6A13"/>
                </a:solidFill>
                <a:effectLst>
                  <a:outerShdw blurRad="38100" dist="25400" dir="5400000" algn="ctr" rotWithShape="0">
                    <a:srgbClr val="6E747A">
                      <a:alpha val="43000"/>
                    </a:srgbClr>
                  </a:outerShdw>
                </a:effectLst>
              </a:rPr>
              <a:t>Summarized in a Strategic Plan</a:t>
            </a:r>
          </a:p>
        </p:txBody>
      </p:sp>
      <p:sp>
        <p:nvSpPr>
          <p:cNvPr id="4" name="직사각형 3">
            <a:extLst>
              <a:ext uri="{FF2B5EF4-FFF2-40B4-BE49-F238E27FC236}">
                <a16:creationId xmlns="" xmlns:a16="http://schemas.microsoft.com/office/drawing/2014/main" id="{538819A0-7A48-4E07-8A5E-1B2D3AC0F232}"/>
              </a:ext>
            </a:extLst>
          </p:cNvPr>
          <p:cNvSpPr/>
          <p:nvPr/>
        </p:nvSpPr>
        <p:spPr>
          <a:xfrm>
            <a:off x="174171" y="3365241"/>
            <a:ext cx="10218974" cy="2892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a:solidFill>
                  <a:schemeClr val="tx1"/>
                </a:solidFill>
              </a:rPr>
              <a:t>With the spirit of Mission First, and the Motto of</a:t>
            </a:r>
          </a:p>
          <a:p>
            <a:pPr algn="ctr"/>
            <a:r>
              <a:rPr lang="en-US" altLang="ko-KR" sz="2400">
                <a:solidFill>
                  <a:schemeClr val="tx1"/>
                </a:solidFill>
              </a:rPr>
              <a:t> </a:t>
            </a:r>
            <a:r>
              <a:rPr lang="en-US" altLang="ko-KR" sz="3600">
                <a:solidFill>
                  <a:schemeClr val="tx1"/>
                </a:solidFill>
              </a:rPr>
              <a:t>DISCIPLING STUDENTS: Every Student Is a Disciple! </a:t>
            </a:r>
          </a:p>
          <a:p>
            <a:pPr algn="ctr"/>
            <a:r>
              <a:rPr lang="en-US" altLang="ko-KR" sz="2400">
                <a:solidFill>
                  <a:schemeClr val="tx1"/>
                </a:solidFill>
              </a:rPr>
              <a:t>NSD supports the objectives of the 2016 LEAD Conference on education, and put them </a:t>
            </a:r>
            <a:r>
              <a:rPr lang="en-US" altLang="ko-KR" sz="2400" smtClean="0">
                <a:solidFill>
                  <a:schemeClr val="tx1"/>
                </a:solidFill>
              </a:rPr>
              <a:t>into </a:t>
            </a:r>
            <a:r>
              <a:rPr lang="en-US" altLang="ko-KR" sz="2400">
                <a:solidFill>
                  <a:schemeClr val="tx1"/>
                </a:solidFill>
              </a:rPr>
              <a:t>a strategic plan;</a:t>
            </a:r>
            <a:endParaRPr lang="ko-KR" altLang="en-US" sz="2400">
              <a:solidFill>
                <a:schemeClr val="tx1"/>
              </a:solidFill>
            </a:endParaRPr>
          </a:p>
        </p:txBody>
      </p:sp>
    </p:spTree>
    <p:extLst>
      <p:ext uri="{BB962C8B-B14F-4D97-AF65-F5344CB8AC3E}">
        <p14:creationId xmlns:p14="http://schemas.microsoft.com/office/powerpoint/2010/main" val="16336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cel">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6042</TotalTime>
  <Words>1536</Words>
  <Application>Microsoft Macintosh PowerPoint</Application>
  <PresentationFormat>Widescreen</PresentationFormat>
  <Paragraphs>222</Paragraphs>
  <Slides>58</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58</vt:i4>
      </vt:variant>
    </vt:vector>
  </HeadingPairs>
  <TitlesOfParts>
    <vt:vector size="69" baseType="lpstr">
      <vt:lpstr>Calibri</vt:lpstr>
      <vt:lpstr>Gill Sans MT</vt:lpstr>
      <vt:lpstr>Lucida Handwriting</vt:lpstr>
      <vt:lpstr>Malgun Gothic</vt:lpstr>
      <vt:lpstr>Times New Roman</vt:lpstr>
      <vt:lpstr>맑은 고딕</vt:lpstr>
      <vt:lpstr>휴먼매직체</vt:lpstr>
      <vt:lpstr>微軟正黑體</vt:lpstr>
      <vt:lpstr>Arial</vt:lpstr>
      <vt:lpstr>Parcel</vt: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Sabuin</dc:creator>
  <cp:lastModifiedBy>Beardsley-Hardy, Lisa M.</cp:lastModifiedBy>
  <cp:revision>174</cp:revision>
  <dcterms:created xsi:type="dcterms:W3CDTF">2018-01-19T01:34:00Z</dcterms:created>
  <dcterms:modified xsi:type="dcterms:W3CDTF">2018-01-29T04:07:42Z</dcterms:modified>
</cp:coreProperties>
</file>