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notesSlides/notesSlide23.xml" ContentType="application/vnd.openxmlformats-officedocument.presentationml.notesSlide+xml"/>
  <Override PartName="/ppt/charts/chart6.xml" ContentType="application/vnd.openxmlformats-officedocument.drawingml.chart+xml"/>
  <Override PartName="/ppt/notesSlides/notesSlide24.xml" ContentType="application/vnd.openxmlformats-officedocument.presentationml.notesSlide+xml"/>
  <Override PartName="/ppt/charts/chart7.xml" ContentType="application/vnd.openxmlformats-officedocument.drawingml.chart+xml"/>
  <Override PartName="/ppt/notesSlides/notesSlide25.xml" ContentType="application/vnd.openxmlformats-officedocument.presentationml.notesSlide+xml"/>
  <Override PartName="/ppt/charts/chart8.xml" ContentType="application/vnd.openxmlformats-officedocument.drawingml.chart+xml"/>
  <Override PartName="/ppt/notesSlides/notesSlide26.xml" ContentType="application/vnd.openxmlformats-officedocument.presentationml.notesSlide+xml"/>
  <Override PartName="/ppt/charts/chart9.xml" ContentType="application/vnd.openxmlformats-officedocument.drawingml.chart+xml"/>
  <Override PartName="/ppt/notesSlides/notesSlide27.xml" ContentType="application/vnd.openxmlformats-officedocument.presentationml.notesSlide+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8.xml" ContentType="application/vnd.openxmlformats-officedocument.presentationml.notesSlide+xml"/>
  <Override PartName="/ppt/charts/chart11.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0"/>
  </p:notesMasterIdLst>
  <p:handoutMasterIdLst>
    <p:handoutMasterId r:id="rId41"/>
  </p:handoutMasterIdLst>
  <p:sldIdLst>
    <p:sldId id="256" r:id="rId2"/>
    <p:sldId id="475" r:id="rId3"/>
    <p:sldId id="295" r:id="rId4"/>
    <p:sldId id="294" r:id="rId5"/>
    <p:sldId id="301" r:id="rId6"/>
    <p:sldId id="513" r:id="rId7"/>
    <p:sldId id="490" r:id="rId8"/>
    <p:sldId id="514" r:id="rId9"/>
    <p:sldId id="476" r:id="rId10"/>
    <p:sldId id="365" r:id="rId11"/>
    <p:sldId id="456" r:id="rId12"/>
    <p:sldId id="516" r:id="rId13"/>
    <p:sldId id="515" r:id="rId14"/>
    <p:sldId id="296" r:id="rId15"/>
    <p:sldId id="275" r:id="rId16"/>
    <p:sldId id="383" r:id="rId17"/>
    <p:sldId id="396" r:id="rId18"/>
    <p:sldId id="517" r:id="rId19"/>
    <p:sldId id="440" r:id="rId20"/>
    <p:sldId id="387" r:id="rId21"/>
    <p:sldId id="361" r:id="rId22"/>
    <p:sldId id="487" r:id="rId23"/>
    <p:sldId id="488" r:id="rId24"/>
    <p:sldId id="500" r:id="rId25"/>
    <p:sldId id="486" r:id="rId26"/>
    <p:sldId id="485" r:id="rId27"/>
    <p:sldId id="484" r:id="rId28"/>
    <p:sldId id="483" r:id="rId29"/>
    <p:sldId id="482" r:id="rId30"/>
    <p:sldId id="481" r:id="rId31"/>
    <p:sldId id="518" r:id="rId32"/>
    <p:sldId id="519" r:id="rId33"/>
    <p:sldId id="479" r:id="rId34"/>
    <p:sldId id="386" r:id="rId35"/>
    <p:sldId id="504" r:id="rId36"/>
    <p:sldId id="303" r:id="rId37"/>
    <p:sldId id="305" r:id="rId38"/>
    <p:sldId id="511" r:id="rId3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8F91"/>
    <a:srgbClr val="FFD68E"/>
    <a:srgbClr val="50A8AA"/>
    <a:srgbClr val="7131A1"/>
    <a:srgbClr val="D6A300"/>
    <a:srgbClr val="954ECA"/>
    <a:srgbClr val="FFFFFF"/>
    <a:srgbClr val="0896B0"/>
    <a:srgbClr val="C0E0E1"/>
    <a:srgbClr val="C3CB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794" autoAdjust="0"/>
    <p:restoredTop sz="77230" autoAdjust="0"/>
  </p:normalViewPr>
  <p:slideViewPr>
    <p:cSldViewPr snapToGrid="0">
      <p:cViewPr varScale="1">
        <p:scale>
          <a:sx n="88" d="100"/>
          <a:sy n="88" d="100"/>
        </p:scale>
        <p:origin x="2070"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7" d="100"/>
          <a:sy n="77" d="100"/>
        </p:scale>
        <p:origin x="177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2.xml"/><Relationship Id="rId1" Type="http://schemas.microsoft.com/office/2011/relationships/chartStyle" Target="style2.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3.xml"/><Relationship Id="rId1" Type="http://schemas.microsoft.com/office/2011/relationships/chartStyle" Target="style3.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8E-2"/>
          <c:y val="2.8645833333333332E-2"/>
          <c:w val="0.81077666428060136"/>
          <c:h val="0.81021694553805779"/>
        </c:manualLayout>
      </c:layout>
      <c:bar3DChart>
        <c:barDir val="col"/>
        <c:grouping val="percentStacked"/>
        <c:varyColors val="0"/>
        <c:ser>
          <c:idx val="0"/>
          <c:order val="0"/>
          <c:tx>
            <c:strRef>
              <c:f>Sheet1!$B$1</c:f>
              <c:strCache>
                <c:ptCount val="1"/>
                <c:pt idx="0">
                  <c:v>Baptized</c:v>
                </c:pt>
              </c:strCache>
            </c:strRef>
          </c:tx>
          <c:spPr>
            <a:solidFill>
              <a:srgbClr val="50A8AA"/>
            </a:solidFill>
          </c:spPr>
          <c:invertIfNegative val="0"/>
          <c:dLbls>
            <c:dLbl>
              <c:idx val="0"/>
              <c:layout>
                <c:manualLayout>
                  <c:x val="1.6975308641975252E-2"/>
                  <c:y val="-9.548500806014995E-17"/>
                </c:manualLayout>
              </c:layout>
              <c:tx>
                <c:rich>
                  <a:bodyPr/>
                  <a:lstStyle/>
                  <a:p>
                    <a:fld id="{34EF0BE0-5478-48BB-838B-C33AFF0B3A3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50FF-4F6E-A0CA-B2DA1D45A300}"/>
                </c:ext>
              </c:extLst>
            </c:dLbl>
            <c:dLbl>
              <c:idx val="1"/>
              <c:layout>
                <c:manualLayout>
                  <c:x val="2.1548795036984012E-2"/>
                  <c:y val="-2.6041666666666665E-3"/>
                </c:manualLayout>
              </c:layout>
              <c:tx>
                <c:rich>
                  <a:bodyPr/>
                  <a:lstStyle/>
                  <a:p>
                    <a:fld id="{4596EFEE-0AA4-4E94-B105-8E1146A09CE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50FF-4F6E-A0CA-B2DA1D45A300}"/>
                </c:ext>
              </c:extLst>
            </c:dLbl>
            <c:dLbl>
              <c:idx val="2"/>
              <c:layout>
                <c:manualLayout>
                  <c:x val="2.4242424242424242E-2"/>
                  <c:y val="0"/>
                </c:manualLayout>
              </c:layout>
              <c:tx>
                <c:rich>
                  <a:bodyPr/>
                  <a:lstStyle/>
                  <a:p>
                    <a:fld id="{FC5DCD0B-8053-425E-A08A-452AA38D79A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50FF-4F6E-A0CA-B2DA1D45A300}"/>
                </c:ext>
              </c:extLst>
            </c:dLbl>
            <c:numFmt formatCode="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No Adventist education</c:v>
                </c:pt>
                <c:pt idx="1">
                  <c:v>1+ years Adventist education</c:v>
                </c:pt>
                <c:pt idx="2">
                  <c:v>11+ years Adventist education</c:v>
                </c:pt>
              </c:strCache>
            </c:strRef>
          </c:cat>
          <c:val>
            <c:numRef>
              <c:f>Sheet1!$B$2:$B$4</c:f>
              <c:numCache>
                <c:formatCode>0.0%</c:formatCode>
                <c:ptCount val="3"/>
                <c:pt idx="0">
                  <c:v>0.59899999999999998</c:v>
                </c:pt>
                <c:pt idx="1">
                  <c:v>0.84599999999999997</c:v>
                </c:pt>
                <c:pt idx="2">
                  <c:v>0.96899999999999997</c:v>
                </c:pt>
              </c:numCache>
            </c:numRef>
          </c:val>
          <c:extLst>
            <c:ext xmlns:c15="http://schemas.microsoft.com/office/drawing/2012/chart" uri="{02D57815-91ED-43cb-92C2-25804820EDAC}">
              <c15:datalabelsRange>
                <c15:f>Sheet1!$B$2:$B$4</c15:f>
                <c15:dlblRangeCache>
                  <c:ptCount val="3"/>
                  <c:pt idx="0">
                    <c:v>59.9%</c:v>
                  </c:pt>
                  <c:pt idx="1">
                    <c:v>84.6%</c:v>
                  </c:pt>
                  <c:pt idx="2">
                    <c:v>96.9%</c:v>
                  </c:pt>
                </c15:dlblRangeCache>
              </c15:datalabelsRange>
            </c:ext>
            <c:ext xmlns:c16="http://schemas.microsoft.com/office/drawing/2014/chart" uri="{C3380CC4-5D6E-409C-BE32-E72D297353CC}">
              <c16:uniqueId val="{00000003-50FF-4F6E-A0CA-B2DA1D45A300}"/>
            </c:ext>
          </c:extLst>
        </c:ser>
        <c:ser>
          <c:idx val="1"/>
          <c:order val="1"/>
          <c:tx>
            <c:strRef>
              <c:f>Sheet1!$C$1</c:f>
              <c:strCache>
                <c:ptCount val="1"/>
                <c:pt idx="0">
                  <c:v>Never baptized</c:v>
                </c:pt>
              </c:strCache>
            </c:strRef>
          </c:tx>
          <c:invertIfNegative val="0"/>
          <c:dLbls>
            <c:dLbl>
              <c:idx val="0"/>
              <c:layout>
                <c:manualLayout>
                  <c:x val="1.6975308641975252E-2"/>
                  <c:y val="-4.7742504030074975E-17"/>
                </c:manualLayout>
              </c:layout>
              <c:tx>
                <c:rich>
                  <a:bodyPr/>
                  <a:lstStyle/>
                  <a:p>
                    <a:pPr>
                      <a:defRPr sz="2400" b="1">
                        <a:solidFill>
                          <a:schemeClr val="bg1"/>
                        </a:solidFill>
                        <a:effectLst>
                          <a:outerShdw blurRad="50800" dist="38100" dir="2700000" algn="tl" rotWithShape="0">
                            <a:prstClr val="black">
                              <a:alpha val="40000"/>
                            </a:prstClr>
                          </a:outerShdw>
                        </a:effectLst>
                      </a:defRPr>
                    </a:pPr>
                    <a:fld id="{6420F09D-DACD-4CAE-A3B1-70D09259A7AB}"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50FF-4F6E-A0CA-B2DA1D45A300}"/>
                </c:ext>
              </c:extLst>
            </c:dLbl>
            <c:dLbl>
              <c:idx val="1"/>
              <c:layout>
                <c:manualLayout>
                  <c:x val="2.3091982820329277E-2"/>
                  <c:y val="-1.0416666666666666E-2"/>
                </c:manualLayout>
              </c:layout>
              <c:tx>
                <c:rich>
                  <a:bodyPr/>
                  <a:lstStyle/>
                  <a:p>
                    <a:pPr>
                      <a:defRPr sz="2400" b="1">
                        <a:solidFill>
                          <a:schemeClr val="bg1"/>
                        </a:solidFill>
                        <a:effectLst>
                          <a:outerShdw blurRad="50800" dist="38100" dir="2700000" algn="tl" rotWithShape="0">
                            <a:prstClr val="black">
                              <a:alpha val="40000"/>
                            </a:prstClr>
                          </a:outerShdw>
                        </a:effectLst>
                      </a:defRPr>
                    </a:pPr>
                    <a:fld id="{727E3382-3BC6-47E5-92AC-D3D8807A2051}"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50FF-4F6E-A0CA-B2DA1D45A300}"/>
                </c:ext>
              </c:extLst>
            </c:dLbl>
            <c:dLbl>
              <c:idx val="2"/>
              <c:layout>
                <c:manualLayout>
                  <c:x val="2.5757575757575757E-2"/>
                  <c:y val="-2.0833333333333332E-2"/>
                </c:manualLayout>
              </c:layout>
              <c:tx>
                <c:rich>
                  <a:bodyPr/>
                  <a:lstStyle/>
                  <a:p>
                    <a:pPr>
                      <a:defRPr sz="2400" b="1">
                        <a:solidFill>
                          <a:schemeClr val="bg1"/>
                        </a:solidFill>
                        <a:effectLst>
                          <a:outerShdw blurRad="50800" dist="38100" dir="2700000" algn="tl" rotWithShape="0">
                            <a:prstClr val="black">
                              <a:alpha val="40000"/>
                            </a:prstClr>
                          </a:outerShdw>
                        </a:effectLst>
                      </a:defRPr>
                    </a:pPr>
                    <a:fld id="{0F52C73A-EA2F-4F3F-A9B4-85C76E20A504}"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50FF-4F6E-A0CA-B2DA1D45A300}"/>
                </c:ext>
              </c:extLst>
            </c:dLbl>
            <c:numFmt formatCode="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No Adventist education</c:v>
                </c:pt>
                <c:pt idx="1">
                  <c:v>1+ years Adventist education</c:v>
                </c:pt>
                <c:pt idx="2">
                  <c:v>11+ years Adventist education</c:v>
                </c:pt>
              </c:strCache>
            </c:strRef>
          </c:cat>
          <c:val>
            <c:numRef>
              <c:f>Sheet1!$C$2:$C$4</c:f>
              <c:numCache>
                <c:formatCode>0.0%</c:formatCode>
                <c:ptCount val="3"/>
                <c:pt idx="0">
                  <c:v>0.40100000000000002</c:v>
                </c:pt>
                <c:pt idx="1">
                  <c:v>0.154</c:v>
                </c:pt>
                <c:pt idx="2">
                  <c:v>3.1E-2</c:v>
                </c:pt>
              </c:numCache>
            </c:numRef>
          </c:val>
          <c:extLst>
            <c:ext xmlns:c15="http://schemas.microsoft.com/office/drawing/2012/chart" uri="{02D57815-91ED-43cb-92C2-25804820EDAC}">
              <c15:datalabelsRange>
                <c15:f>Sheet1!$C$2:$C$4</c15:f>
                <c15:dlblRangeCache>
                  <c:ptCount val="3"/>
                  <c:pt idx="0">
                    <c:v>40.1%</c:v>
                  </c:pt>
                  <c:pt idx="1">
                    <c:v>15.4%</c:v>
                  </c:pt>
                  <c:pt idx="2">
                    <c:v>3.1%</c:v>
                  </c:pt>
                </c15:dlblRangeCache>
              </c15:datalabelsRange>
            </c:ext>
            <c:ext xmlns:c16="http://schemas.microsoft.com/office/drawing/2014/chart" uri="{C3380CC4-5D6E-409C-BE32-E72D297353CC}">
              <c16:uniqueId val="{00000007-50FF-4F6E-A0CA-B2DA1D45A300}"/>
            </c:ext>
          </c:extLst>
        </c:ser>
        <c:dLbls>
          <c:showLegendKey val="0"/>
          <c:showVal val="0"/>
          <c:showCatName val="0"/>
          <c:showSerName val="0"/>
          <c:showPercent val="0"/>
          <c:showBubbleSize val="0"/>
        </c:dLbls>
        <c:gapWidth val="50"/>
        <c:shape val="cylinder"/>
        <c:axId val="355267120"/>
        <c:axId val="355268296"/>
        <c:axId val="0"/>
      </c:bar3DChart>
      <c:catAx>
        <c:axId val="355267120"/>
        <c:scaling>
          <c:orientation val="minMax"/>
        </c:scaling>
        <c:delete val="0"/>
        <c:axPos val="b"/>
        <c:numFmt formatCode="General" sourceLinked="0"/>
        <c:majorTickMark val="out"/>
        <c:minorTickMark val="none"/>
        <c:tickLblPos val="nextTo"/>
        <c:txPr>
          <a:bodyPr/>
          <a:lstStyle/>
          <a:p>
            <a:pPr>
              <a:defRPr sz="1500" b="1"/>
            </a:pPr>
            <a:endParaRPr lang="en-US"/>
          </a:p>
        </c:txPr>
        <c:crossAx val="355268296"/>
        <c:crosses val="autoZero"/>
        <c:auto val="1"/>
        <c:lblAlgn val="ctr"/>
        <c:lblOffset val="100"/>
        <c:noMultiLvlLbl val="0"/>
      </c:catAx>
      <c:valAx>
        <c:axId val="355268296"/>
        <c:scaling>
          <c:orientation val="minMax"/>
        </c:scaling>
        <c:delete val="1"/>
        <c:axPos val="l"/>
        <c:numFmt formatCode="0%" sourceLinked="1"/>
        <c:majorTickMark val="out"/>
        <c:minorTickMark val="none"/>
        <c:tickLblPos val="nextTo"/>
        <c:crossAx val="355267120"/>
        <c:crosses val="autoZero"/>
        <c:crossBetween val="between"/>
      </c:valAx>
    </c:plotArea>
    <c:legend>
      <c:legendPos val="r"/>
      <c:layout>
        <c:manualLayout>
          <c:xMode val="edge"/>
          <c:yMode val="edge"/>
          <c:x val="0.79444675318362978"/>
          <c:y val="0.28296464895013124"/>
          <c:w val="0.19629398755711092"/>
          <c:h val="0.33511236876640416"/>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rAngAx val="0"/>
      <c:perspective val="1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SDA Education</c:v>
                </c:pt>
              </c:strCache>
            </c:strRef>
          </c:tx>
          <c:spPr>
            <a:solidFill>
              <a:srgbClr val="50A8AA"/>
            </a:solidFill>
            <a:ln>
              <a:noFill/>
            </a:ln>
            <a:effectLst>
              <a:outerShdw blurRad="50800" dist="38100" dir="2700000" algn="tl" rotWithShape="0">
                <a:prstClr val="black">
                  <a:alpha val="40000"/>
                </a:prstClr>
              </a:outerShdw>
            </a:effectLst>
            <a:sp3d/>
          </c:spPr>
          <c:invertIfNegative val="0"/>
          <c:dLbls>
            <c:dLbl>
              <c:idx val="0"/>
              <c:tx>
                <c:rich>
                  <a:bodyPr/>
                  <a:lstStyle/>
                  <a:p>
                    <a:r>
                      <a:rPr lang="en-US"/>
                      <a:t>17%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F6-4DE6-A67E-7733DC647A20}"/>
                </c:ext>
              </c:extLst>
            </c:dLbl>
            <c:dLbl>
              <c:idx val="1"/>
              <c:tx>
                <c:rich>
                  <a:bodyPr/>
                  <a:lstStyle/>
                  <a:p>
                    <a:r>
                      <a:rPr lang="en-US" dirty="0"/>
                      <a:t>56%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F6-4DE6-A67E-7733DC647A2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Lapsed &amp; Ex-Members</c:v>
                </c:pt>
                <c:pt idx="1">
                  <c:v>Current Members</c:v>
                </c:pt>
              </c:strCache>
            </c:strRef>
          </c:cat>
          <c:val>
            <c:numRef>
              <c:f>Sheet1!$B$2:$B$3</c:f>
              <c:numCache>
                <c:formatCode>0%</c:formatCode>
                <c:ptCount val="2"/>
                <c:pt idx="0">
                  <c:v>0.17</c:v>
                </c:pt>
                <c:pt idx="1">
                  <c:v>0.56000000000000005</c:v>
                </c:pt>
              </c:numCache>
            </c:numRef>
          </c:val>
          <c:extLst>
            <c:ext xmlns:c16="http://schemas.microsoft.com/office/drawing/2014/chart" uri="{C3380CC4-5D6E-409C-BE32-E72D297353CC}">
              <c16:uniqueId val="{00000002-7AF6-4DE6-A67E-7733DC647A20}"/>
            </c:ext>
          </c:extLst>
        </c:ser>
        <c:ser>
          <c:idx val="1"/>
          <c:order val="1"/>
          <c:tx>
            <c:strRef>
              <c:f>Sheet1!$C$1</c:f>
              <c:strCache>
                <c:ptCount val="1"/>
                <c:pt idx="0">
                  <c:v>Other Education</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Lapsed &amp; Ex-Members</c:v>
                </c:pt>
                <c:pt idx="1">
                  <c:v>Current Members</c:v>
                </c:pt>
              </c:strCache>
            </c:strRef>
          </c:cat>
          <c:val>
            <c:numRef>
              <c:f>Sheet1!$C$2:$C$3</c:f>
              <c:numCache>
                <c:formatCode>0%</c:formatCode>
                <c:ptCount val="2"/>
                <c:pt idx="0">
                  <c:v>0.83</c:v>
                </c:pt>
                <c:pt idx="1">
                  <c:v>0.44</c:v>
                </c:pt>
              </c:numCache>
            </c:numRef>
          </c:val>
          <c:extLst>
            <c:ext xmlns:c16="http://schemas.microsoft.com/office/drawing/2014/chart" uri="{C3380CC4-5D6E-409C-BE32-E72D297353CC}">
              <c16:uniqueId val="{00000003-7AF6-4DE6-A67E-7733DC647A20}"/>
            </c:ext>
          </c:extLst>
        </c:ser>
        <c:dLbls>
          <c:showLegendKey val="0"/>
          <c:showVal val="1"/>
          <c:showCatName val="0"/>
          <c:showSerName val="0"/>
          <c:showPercent val="0"/>
          <c:showBubbleSize val="0"/>
        </c:dLbls>
        <c:gapWidth val="50"/>
        <c:shape val="cylinder"/>
        <c:axId val="379510624"/>
        <c:axId val="379514936"/>
        <c:axId val="0"/>
      </c:bar3DChart>
      <c:catAx>
        <c:axId val="379510624"/>
        <c:scaling>
          <c:orientation val="minMax"/>
        </c:scaling>
        <c:delete val="1"/>
        <c:axPos val="b"/>
        <c:numFmt formatCode="General" sourceLinked="1"/>
        <c:majorTickMark val="none"/>
        <c:minorTickMark val="none"/>
        <c:tickLblPos val="nextTo"/>
        <c:crossAx val="379514936"/>
        <c:crosses val="autoZero"/>
        <c:auto val="1"/>
        <c:lblAlgn val="ctr"/>
        <c:lblOffset val="100"/>
        <c:noMultiLvlLbl val="0"/>
      </c:catAx>
      <c:valAx>
        <c:axId val="379514936"/>
        <c:scaling>
          <c:orientation val="minMax"/>
        </c:scaling>
        <c:delete val="1"/>
        <c:axPos val="l"/>
        <c:numFmt formatCode="0%" sourceLinked="0"/>
        <c:majorTickMark val="none"/>
        <c:minorTickMark val="none"/>
        <c:tickLblPos val="nextTo"/>
        <c:crossAx val="379510624"/>
        <c:crosses val="autoZero"/>
        <c:crossBetween val="between"/>
      </c:valAx>
      <c:spPr>
        <a:noFill/>
        <a:ln>
          <a:noFill/>
        </a:ln>
        <a:effectLst/>
      </c:spPr>
    </c:plotArea>
    <c:legend>
      <c:legendPos val="t"/>
      <c:layout>
        <c:manualLayout>
          <c:xMode val="edge"/>
          <c:yMode val="edge"/>
          <c:x val="0.22138418635170604"/>
          <c:y val="4.1002856298825566E-2"/>
          <c:w val="0.56278707349081369"/>
          <c:h val="8.4269492415571939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rAngAx val="0"/>
      <c:perspective val="1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Only SDA Education</c:v>
                </c:pt>
              </c:strCache>
            </c:strRef>
          </c:tx>
          <c:spPr>
            <a:solidFill>
              <a:srgbClr val="50A8AA"/>
            </a:solidFill>
            <a:ln>
              <a:noFill/>
            </a:ln>
            <a:effectLst/>
            <a:sp3d/>
          </c:spPr>
          <c:invertIfNegative val="0"/>
          <c:dLbls>
            <c:dLbl>
              <c:idx val="2"/>
              <c:layout>
                <c:manualLayout>
                  <c:x val="1.2345800524934383E-3"/>
                  <c:y val="-1.0241183477526887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DB-4010-BE61-33944A8B0461}"/>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Ex-Members</c:v>
                </c:pt>
                <c:pt idx="1">
                  <c:v>Current Members</c:v>
                </c:pt>
                <c:pt idx="2">
                  <c:v>Ex-Members</c:v>
                </c:pt>
                <c:pt idx="3">
                  <c:v>Current Members</c:v>
                </c:pt>
                <c:pt idx="4">
                  <c:v>Ex-Members</c:v>
                </c:pt>
                <c:pt idx="5">
                  <c:v>Current Members</c:v>
                </c:pt>
              </c:strCache>
            </c:strRef>
          </c:cat>
          <c:val>
            <c:numRef>
              <c:f>Sheet1!$B$2:$B$7</c:f>
              <c:numCache>
                <c:formatCode>0.0%</c:formatCode>
                <c:ptCount val="6"/>
                <c:pt idx="0">
                  <c:v>0.155</c:v>
                </c:pt>
                <c:pt idx="1">
                  <c:v>0.46100000000000002</c:v>
                </c:pt>
                <c:pt idx="2">
                  <c:v>0.14299999999999999</c:v>
                </c:pt>
                <c:pt idx="3">
                  <c:v>0.35099999999999998</c:v>
                </c:pt>
                <c:pt idx="4">
                  <c:v>6.9000000000000006E-2</c:v>
                </c:pt>
                <c:pt idx="5">
                  <c:v>0.13</c:v>
                </c:pt>
              </c:numCache>
            </c:numRef>
          </c:val>
          <c:extLst>
            <c:ext xmlns:c16="http://schemas.microsoft.com/office/drawing/2014/chart" uri="{C3380CC4-5D6E-409C-BE32-E72D297353CC}">
              <c16:uniqueId val="{00000001-7ADB-4010-BE61-33944A8B0461}"/>
            </c:ext>
          </c:extLst>
        </c:ser>
        <c:ser>
          <c:idx val="1"/>
          <c:order val="1"/>
          <c:tx>
            <c:strRef>
              <c:f>Sheet1!$C$1</c:f>
              <c:strCache>
                <c:ptCount val="1"/>
                <c:pt idx="0">
                  <c:v>Other Education</c:v>
                </c:pt>
              </c:strCache>
            </c:strRef>
          </c:tx>
          <c:spPr>
            <a:solidFill>
              <a:schemeClr val="accent2"/>
            </a:solidFill>
            <a:ln>
              <a:noFill/>
            </a:ln>
            <a:effectLst/>
            <a:sp3d/>
          </c:spPr>
          <c:invertIfNegative val="0"/>
          <c:dLbls>
            <c:dLbl>
              <c:idx val="2"/>
              <c:layout>
                <c:manualLayout>
                  <c:x val="-6.1728395061729528E-3"/>
                  <c:y val="-4.74823991829245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DB-4010-BE61-33944A8B0461}"/>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Ex-Members</c:v>
                </c:pt>
                <c:pt idx="1">
                  <c:v>Current Members</c:v>
                </c:pt>
                <c:pt idx="2">
                  <c:v>Ex-Members</c:v>
                </c:pt>
                <c:pt idx="3">
                  <c:v>Current Members</c:v>
                </c:pt>
                <c:pt idx="4">
                  <c:v>Ex-Members</c:v>
                </c:pt>
                <c:pt idx="5">
                  <c:v>Current Members</c:v>
                </c:pt>
              </c:strCache>
            </c:strRef>
          </c:cat>
          <c:val>
            <c:numRef>
              <c:f>Sheet1!$C$2:$C$7</c:f>
              <c:numCache>
                <c:formatCode>0.0%</c:formatCode>
                <c:ptCount val="6"/>
                <c:pt idx="0">
                  <c:v>0.84499999999999997</c:v>
                </c:pt>
                <c:pt idx="1">
                  <c:v>0.53900000000000003</c:v>
                </c:pt>
                <c:pt idx="2">
                  <c:v>0.85699999999999998</c:v>
                </c:pt>
                <c:pt idx="3">
                  <c:v>0.64900000000000002</c:v>
                </c:pt>
                <c:pt idx="4">
                  <c:v>0.93100000000000005</c:v>
                </c:pt>
                <c:pt idx="5">
                  <c:v>0.87</c:v>
                </c:pt>
              </c:numCache>
            </c:numRef>
          </c:val>
          <c:extLst>
            <c:ext xmlns:c16="http://schemas.microsoft.com/office/drawing/2014/chart" uri="{C3380CC4-5D6E-409C-BE32-E72D297353CC}">
              <c16:uniqueId val="{00000003-7ADB-4010-BE61-33944A8B0461}"/>
            </c:ext>
          </c:extLst>
        </c:ser>
        <c:dLbls>
          <c:showLegendKey val="0"/>
          <c:showVal val="1"/>
          <c:showCatName val="0"/>
          <c:showSerName val="0"/>
          <c:showPercent val="0"/>
          <c:showBubbleSize val="0"/>
        </c:dLbls>
        <c:gapWidth val="50"/>
        <c:shape val="cylinder"/>
        <c:axId val="379513760"/>
        <c:axId val="379516896"/>
        <c:axId val="0"/>
      </c:bar3DChart>
      <c:catAx>
        <c:axId val="379513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1" i="0" u="none" strike="noStrike" kern="1200" baseline="0">
                <a:solidFill>
                  <a:schemeClr val="tx1">
                    <a:lumMod val="65000"/>
                    <a:lumOff val="35000"/>
                  </a:schemeClr>
                </a:solidFill>
                <a:latin typeface="+mn-lt"/>
                <a:ea typeface="+mn-ea"/>
                <a:cs typeface="+mn-cs"/>
              </a:defRPr>
            </a:pPr>
            <a:endParaRPr lang="en-US"/>
          </a:p>
        </c:txPr>
        <c:crossAx val="379516896"/>
        <c:crosses val="autoZero"/>
        <c:auto val="1"/>
        <c:lblAlgn val="ctr"/>
        <c:lblOffset val="100"/>
        <c:noMultiLvlLbl val="0"/>
      </c:catAx>
      <c:valAx>
        <c:axId val="379516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9513760"/>
        <c:crosses val="autoZero"/>
        <c:crossBetween val="between"/>
      </c:valAx>
      <c:spPr>
        <a:noFill/>
        <a:ln>
          <a:noFill/>
        </a:ln>
        <a:effectLst/>
      </c:spPr>
    </c:plotArea>
    <c:legend>
      <c:legendPos val="t"/>
      <c:layout>
        <c:manualLayout>
          <c:xMode val="edge"/>
          <c:yMode val="edge"/>
          <c:x val="0.22138418635170604"/>
          <c:y val="8.379246914633728E-3"/>
          <c:w val="0.56278707349081369"/>
          <c:h val="8.4269492415571939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8E-2"/>
          <c:y val="2.8645833333333332E-2"/>
          <c:w val="0.8270545348498104"/>
          <c:h val="0.81021694553805779"/>
        </c:manualLayout>
      </c:layout>
      <c:bar3DChart>
        <c:barDir val="col"/>
        <c:grouping val="percentStacked"/>
        <c:varyColors val="0"/>
        <c:ser>
          <c:idx val="0"/>
          <c:order val="0"/>
          <c:tx>
            <c:strRef>
              <c:f>Sheet1!$B$1</c:f>
              <c:strCache>
                <c:ptCount val="1"/>
                <c:pt idx="0">
                  <c:v>Joined the church</c:v>
                </c:pt>
              </c:strCache>
            </c:strRef>
          </c:tx>
          <c:spPr>
            <a:solidFill>
              <a:srgbClr val="50A8AA"/>
            </a:solidFill>
          </c:spPr>
          <c:invertIfNegative val="0"/>
          <c:dLbls>
            <c:dLbl>
              <c:idx val="0"/>
              <c:layout>
                <c:manualLayout>
                  <c:x val="1.6975308641975252E-2"/>
                  <c:y val="-9.54850080601499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FFC-4DEA-A7A5-E6FCDC45E6AC}"/>
                </c:ext>
              </c:extLst>
            </c:dLbl>
            <c:dLbl>
              <c:idx val="1"/>
              <c:layout>
                <c:manualLayout>
                  <c:x val="1.8518518518518576E-2"/>
                  <c:y val="-2.60416666666666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FC-4DEA-A7A5-E6FCDC45E6AC}"/>
                </c:ext>
              </c:extLst>
            </c:dLbl>
            <c:dLbl>
              <c:idx val="2"/>
              <c:layout>
                <c:manualLayout>
                  <c:x val="1.6975308641975308E-2"/>
                  <c:y val="-5.208333333333380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FFC-4DEA-A7A5-E6FCDC45E6AC}"/>
                </c:ext>
              </c:extLst>
            </c:dLbl>
            <c:numFmt formatCode="0.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 Adventist Education</c:v>
                </c:pt>
                <c:pt idx="1">
                  <c:v>Some Adventist Education</c:v>
                </c:pt>
                <c:pt idx="2">
                  <c:v>12 Grades Adventist Education</c:v>
                </c:pt>
              </c:strCache>
            </c:strRef>
          </c:cat>
          <c:val>
            <c:numRef>
              <c:f>Sheet1!$B$2:$B$4</c:f>
              <c:numCache>
                <c:formatCode>General</c:formatCode>
                <c:ptCount val="3"/>
                <c:pt idx="0">
                  <c:v>0.61699999999999999</c:v>
                </c:pt>
                <c:pt idx="1">
                  <c:v>0.95399999999999996</c:v>
                </c:pt>
                <c:pt idx="2">
                  <c:v>1</c:v>
                </c:pt>
              </c:numCache>
            </c:numRef>
          </c:val>
          <c:extLst>
            <c:ext xmlns:c16="http://schemas.microsoft.com/office/drawing/2014/chart" uri="{C3380CC4-5D6E-409C-BE32-E72D297353CC}">
              <c16:uniqueId val="{00000003-0FFC-4DEA-A7A5-E6FCDC45E6AC}"/>
            </c:ext>
          </c:extLst>
        </c:ser>
        <c:ser>
          <c:idx val="1"/>
          <c:order val="1"/>
          <c:tx>
            <c:strRef>
              <c:f>Sheet1!$C$1</c:f>
              <c:strCache>
                <c:ptCount val="1"/>
                <c:pt idx="0">
                  <c:v>Never
joined the church</c:v>
                </c:pt>
              </c:strCache>
            </c:strRef>
          </c:tx>
          <c:invertIfNegative val="0"/>
          <c:dLbls>
            <c:dLbl>
              <c:idx val="0"/>
              <c:layout>
                <c:manualLayout>
                  <c:x val="1.6975308641975252E-2"/>
                  <c:y val="-4.7742504030074975E-17"/>
                </c:manualLayout>
              </c:layout>
              <c:numFmt formatCode="0.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FC-4DEA-A7A5-E6FCDC45E6AC}"/>
                </c:ext>
              </c:extLst>
            </c:dLbl>
            <c:dLbl>
              <c:idx val="1"/>
              <c:layout>
                <c:manualLayout>
                  <c:x val="2.0061728395061727E-2"/>
                  <c:y val="-7.8125E-3"/>
                </c:manualLayout>
              </c:layout>
              <c:numFmt formatCode="0.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FFC-4DEA-A7A5-E6FCDC45E6AC}"/>
                </c:ext>
              </c:extLst>
            </c:dLbl>
            <c:dLbl>
              <c:idx val="2"/>
              <c:layout>
                <c:manualLayout>
                  <c:x val="2.3148148148148091E-2"/>
                  <c:y val="-3.3854166666666664E-2"/>
                </c:manualLayout>
              </c:layout>
              <c:numFmt formatCode="0.0%" sourceLinked="0"/>
              <c:spPr>
                <a:noFill/>
                <a:ln>
                  <a:noFill/>
                </a:ln>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FFC-4DEA-A7A5-E6FCDC45E6AC}"/>
                </c:ext>
              </c:extLst>
            </c:dLbl>
            <c:numFmt formatCode="0.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 Adventist Education</c:v>
                </c:pt>
                <c:pt idx="1">
                  <c:v>Some Adventist Education</c:v>
                </c:pt>
                <c:pt idx="2">
                  <c:v>12 Grades Adventist Education</c:v>
                </c:pt>
              </c:strCache>
            </c:strRef>
          </c:cat>
          <c:val>
            <c:numRef>
              <c:f>Sheet1!$C$2:$C$4</c:f>
              <c:numCache>
                <c:formatCode>General</c:formatCode>
                <c:ptCount val="3"/>
                <c:pt idx="0">
                  <c:v>0.38300000000000001</c:v>
                </c:pt>
                <c:pt idx="1">
                  <c:v>4.5999999999999999E-2</c:v>
                </c:pt>
                <c:pt idx="2">
                  <c:v>0</c:v>
                </c:pt>
              </c:numCache>
            </c:numRef>
          </c:val>
          <c:extLst>
            <c:ext xmlns:c16="http://schemas.microsoft.com/office/drawing/2014/chart" uri="{C3380CC4-5D6E-409C-BE32-E72D297353CC}">
              <c16:uniqueId val="{00000007-0FFC-4DEA-A7A5-E6FCDC45E6AC}"/>
            </c:ext>
          </c:extLst>
        </c:ser>
        <c:dLbls>
          <c:showLegendKey val="0"/>
          <c:showVal val="0"/>
          <c:showCatName val="0"/>
          <c:showSerName val="0"/>
          <c:showPercent val="0"/>
          <c:showBubbleSize val="0"/>
        </c:dLbls>
        <c:gapWidth val="50"/>
        <c:shape val="cylinder"/>
        <c:axId val="355267904"/>
        <c:axId val="355264376"/>
        <c:axId val="0"/>
      </c:bar3DChart>
      <c:catAx>
        <c:axId val="355267904"/>
        <c:scaling>
          <c:orientation val="minMax"/>
        </c:scaling>
        <c:delete val="0"/>
        <c:axPos val="b"/>
        <c:numFmt formatCode="General" sourceLinked="0"/>
        <c:majorTickMark val="out"/>
        <c:minorTickMark val="none"/>
        <c:tickLblPos val="nextTo"/>
        <c:txPr>
          <a:bodyPr/>
          <a:lstStyle/>
          <a:p>
            <a:pPr>
              <a:defRPr sz="1400" b="1"/>
            </a:pPr>
            <a:endParaRPr lang="en-US"/>
          </a:p>
        </c:txPr>
        <c:crossAx val="355264376"/>
        <c:crosses val="autoZero"/>
        <c:auto val="1"/>
        <c:lblAlgn val="ctr"/>
        <c:lblOffset val="100"/>
        <c:noMultiLvlLbl val="0"/>
      </c:catAx>
      <c:valAx>
        <c:axId val="355264376"/>
        <c:scaling>
          <c:orientation val="minMax"/>
        </c:scaling>
        <c:delete val="1"/>
        <c:axPos val="l"/>
        <c:numFmt formatCode="0%" sourceLinked="1"/>
        <c:majorTickMark val="out"/>
        <c:minorTickMark val="none"/>
        <c:tickLblPos val="nextTo"/>
        <c:crossAx val="355267904"/>
        <c:crosses val="autoZero"/>
        <c:crossBetween val="between"/>
      </c:valAx>
    </c:plotArea>
    <c:legend>
      <c:legendPos val="r"/>
      <c:layout>
        <c:manualLayout>
          <c:xMode val="edge"/>
          <c:yMode val="edge"/>
          <c:x val="0.80699280645474869"/>
          <c:y val="0.19963131561679789"/>
          <c:w val="0.18374793428599201"/>
          <c:h val="0.4418832020997375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8E-2"/>
          <c:y val="6.6769636585124895E-3"/>
          <c:w val="0.8270545348498104"/>
          <c:h val="0.86880061443672596"/>
        </c:manualLayout>
      </c:layout>
      <c:bar3DChart>
        <c:barDir val="col"/>
        <c:grouping val="stacked"/>
        <c:varyColors val="0"/>
        <c:ser>
          <c:idx val="0"/>
          <c:order val="0"/>
          <c:tx>
            <c:strRef>
              <c:f>Sheet1!$B$1</c:f>
              <c:strCache>
                <c:ptCount val="1"/>
                <c:pt idx="0">
                  <c:v>Joined the church</c:v>
                </c:pt>
              </c:strCache>
            </c:strRef>
          </c:tx>
          <c:spPr>
            <a:solidFill>
              <a:srgbClr val="50A8AA"/>
            </a:solidFill>
          </c:spPr>
          <c:invertIfNegative val="0"/>
          <c:dLbls>
            <c:dLbl>
              <c:idx val="0"/>
              <c:layout>
                <c:manualLayout>
                  <c:x val="1.6975308641975252E-2"/>
                  <c:y val="-9.54850080601499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E7-45EE-9FEE-278968D3DAB9}"/>
                </c:ext>
              </c:extLst>
            </c:dLbl>
            <c:dLbl>
              <c:idx val="1"/>
              <c:layout>
                <c:manualLayout>
                  <c:x val="1.8518518518518576E-2"/>
                  <c:y val="-2.60416666666666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E7-45EE-9FEE-278968D3DAB9}"/>
                </c:ext>
              </c:extLst>
            </c:dLbl>
            <c:numFmt formatCode="#,##0.00" sourceLinked="0"/>
            <c:spPr>
              <a:effectLst>
                <a:glow rad="254000">
                  <a:schemeClr val="bg1"/>
                </a:glow>
              </a:effectLst>
            </c:spPr>
            <c:txPr>
              <a:bodyPr/>
              <a:lstStyle/>
              <a:p>
                <a:pPr>
                  <a:defRPr sz="28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Never Baptized</c:v>
                </c:pt>
                <c:pt idx="1">
                  <c:v>Baptized</c:v>
                </c:pt>
              </c:strCache>
            </c:strRef>
          </c:cat>
          <c:val>
            <c:numRef>
              <c:f>Sheet1!$B$2:$B$3</c:f>
              <c:numCache>
                <c:formatCode>General</c:formatCode>
                <c:ptCount val="2"/>
                <c:pt idx="0">
                  <c:v>2.42</c:v>
                </c:pt>
                <c:pt idx="1">
                  <c:v>8.06</c:v>
                </c:pt>
              </c:numCache>
            </c:numRef>
          </c:val>
          <c:extLst>
            <c:ext xmlns:c16="http://schemas.microsoft.com/office/drawing/2014/chart" uri="{C3380CC4-5D6E-409C-BE32-E72D297353CC}">
              <c16:uniqueId val="{00000002-09E7-45EE-9FEE-278968D3DAB9}"/>
            </c:ext>
          </c:extLst>
        </c:ser>
        <c:dLbls>
          <c:showLegendKey val="0"/>
          <c:showVal val="0"/>
          <c:showCatName val="0"/>
          <c:showSerName val="0"/>
          <c:showPercent val="0"/>
          <c:showBubbleSize val="0"/>
        </c:dLbls>
        <c:gapWidth val="50"/>
        <c:shape val="cylinder"/>
        <c:axId val="355264768"/>
        <c:axId val="355265160"/>
        <c:axId val="0"/>
      </c:bar3DChart>
      <c:catAx>
        <c:axId val="355264768"/>
        <c:scaling>
          <c:orientation val="minMax"/>
        </c:scaling>
        <c:delete val="0"/>
        <c:axPos val="b"/>
        <c:numFmt formatCode="General" sourceLinked="0"/>
        <c:majorTickMark val="out"/>
        <c:minorTickMark val="none"/>
        <c:tickLblPos val="nextTo"/>
        <c:txPr>
          <a:bodyPr/>
          <a:lstStyle/>
          <a:p>
            <a:pPr>
              <a:defRPr sz="2400"/>
            </a:pPr>
            <a:endParaRPr lang="en-US"/>
          </a:p>
        </c:txPr>
        <c:crossAx val="355265160"/>
        <c:crosses val="autoZero"/>
        <c:auto val="1"/>
        <c:lblAlgn val="ctr"/>
        <c:lblOffset val="100"/>
        <c:noMultiLvlLbl val="0"/>
      </c:catAx>
      <c:valAx>
        <c:axId val="355265160"/>
        <c:scaling>
          <c:orientation val="minMax"/>
        </c:scaling>
        <c:delete val="1"/>
        <c:axPos val="l"/>
        <c:numFmt formatCode="General" sourceLinked="1"/>
        <c:majorTickMark val="out"/>
        <c:minorTickMark val="none"/>
        <c:tickLblPos val="nextTo"/>
        <c:crossAx val="3552647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6758766203529319"/>
          <c:y val="8.7484499870745011E-2"/>
          <c:w val="0.60361960136930315"/>
          <c:h val="0.89134909089386183"/>
        </c:manualLayout>
      </c:layout>
      <c:bar3DChart>
        <c:barDir val="bar"/>
        <c:grouping val="clustered"/>
        <c:varyColors val="0"/>
        <c:ser>
          <c:idx val="0"/>
          <c:order val="0"/>
          <c:tx>
            <c:strRef>
              <c:f>Sheet1!$B$1</c:f>
              <c:strCache>
                <c:ptCount val="1"/>
                <c:pt idx="0">
                  <c:v>Very much</c:v>
                </c:pt>
              </c:strCache>
            </c:strRef>
          </c:tx>
          <c:spPr>
            <a:solidFill>
              <a:srgbClr val="50A8AA"/>
            </a:solidFill>
            <a:ln>
              <a:noFill/>
            </a:ln>
            <a:effectLst/>
            <a:sp3d/>
          </c:spPr>
          <c:invertIfNegative val="0"/>
          <c:cat>
            <c:strRef>
              <c:f>Sheet1!$A$2:$A$12</c:f>
              <c:strCache>
                <c:ptCount val="11"/>
                <c:pt idx="0">
                  <c:v>Attending an Adventist School</c:v>
                </c:pt>
                <c:pt idx="1">
                  <c:v>Family I grew up in</c:v>
                </c:pt>
                <c:pt idx="2">
                  <c:v>Mother's faith</c:v>
                </c:pt>
                <c:pt idx="3">
                  <c:v>School weeks of prayer</c:v>
                </c:pt>
                <c:pt idx="4">
                  <c:v>Father's faith</c:v>
                </c:pt>
                <c:pt idx="5">
                  <c:v>Grandparents' faith</c:v>
                </c:pt>
                <c:pt idx="6">
                  <c:v>Adventist summer camps</c:v>
                </c:pt>
                <c:pt idx="7">
                  <c:v>Student weeks of prayer</c:v>
                </c:pt>
                <c:pt idx="8">
                  <c:v>Pathfinders</c:v>
                </c:pt>
                <c:pt idx="9">
                  <c:v>My Bible teacher</c:v>
                </c:pt>
                <c:pt idx="10">
                  <c:v>Bible classes in school</c:v>
                </c:pt>
              </c:strCache>
            </c:strRef>
          </c:cat>
          <c:val>
            <c:numRef>
              <c:f>Sheet1!$B$2:$B$12</c:f>
              <c:numCache>
                <c:formatCode>General</c:formatCode>
                <c:ptCount val="11"/>
                <c:pt idx="0">
                  <c:v>0.49</c:v>
                </c:pt>
                <c:pt idx="1">
                  <c:v>0.48</c:v>
                </c:pt>
                <c:pt idx="2">
                  <c:v>0.43</c:v>
                </c:pt>
                <c:pt idx="3">
                  <c:v>0.38</c:v>
                </c:pt>
                <c:pt idx="4">
                  <c:v>0.36</c:v>
                </c:pt>
                <c:pt idx="5">
                  <c:v>0.34</c:v>
                </c:pt>
                <c:pt idx="6">
                  <c:v>0.34</c:v>
                </c:pt>
                <c:pt idx="7">
                  <c:v>0.32</c:v>
                </c:pt>
                <c:pt idx="8">
                  <c:v>0.31</c:v>
                </c:pt>
                <c:pt idx="9">
                  <c:v>0.31</c:v>
                </c:pt>
                <c:pt idx="10">
                  <c:v>0.31</c:v>
                </c:pt>
              </c:numCache>
            </c:numRef>
          </c:val>
          <c:shape val="cylinder"/>
          <c:extLst>
            <c:ext xmlns:c16="http://schemas.microsoft.com/office/drawing/2014/chart" uri="{C3380CC4-5D6E-409C-BE32-E72D297353CC}">
              <c16:uniqueId val="{00000000-7B94-4C93-8297-5F7FB3F39D96}"/>
            </c:ext>
          </c:extLst>
        </c:ser>
        <c:ser>
          <c:idx val="1"/>
          <c:order val="1"/>
          <c:tx>
            <c:strRef>
              <c:f>Sheet1!$C$1</c:f>
              <c:strCache>
                <c:ptCount val="1"/>
                <c:pt idx="0">
                  <c:v>Not at all</c:v>
                </c:pt>
              </c:strCache>
            </c:strRef>
          </c:tx>
          <c:spPr>
            <a:solidFill>
              <a:schemeClr val="accent2"/>
            </a:solidFill>
            <a:ln>
              <a:noFill/>
            </a:ln>
            <a:effectLst/>
            <a:sp3d/>
          </c:spPr>
          <c:invertIfNegative val="0"/>
          <c:cat>
            <c:strRef>
              <c:f>Sheet1!$A$2:$A$12</c:f>
              <c:strCache>
                <c:ptCount val="11"/>
                <c:pt idx="0">
                  <c:v>Attending an Adventist School</c:v>
                </c:pt>
                <c:pt idx="1">
                  <c:v>Family I grew up in</c:v>
                </c:pt>
                <c:pt idx="2">
                  <c:v>Mother's faith</c:v>
                </c:pt>
                <c:pt idx="3">
                  <c:v>School weeks of prayer</c:v>
                </c:pt>
                <c:pt idx="4">
                  <c:v>Father's faith</c:v>
                </c:pt>
                <c:pt idx="5">
                  <c:v>Grandparents' faith</c:v>
                </c:pt>
                <c:pt idx="6">
                  <c:v>Adventist summer camps</c:v>
                </c:pt>
                <c:pt idx="7">
                  <c:v>Student weeks of prayer</c:v>
                </c:pt>
                <c:pt idx="8">
                  <c:v>Pathfinders</c:v>
                </c:pt>
                <c:pt idx="9">
                  <c:v>My Bible teacher</c:v>
                </c:pt>
                <c:pt idx="10">
                  <c:v>Bible classes in school</c:v>
                </c:pt>
              </c:strCache>
            </c:strRef>
          </c:cat>
          <c:val>
            <c:numRef>
              <c:f>Sheet1!$C$2:$C$12</c:f>
              <c:numCache>
                <c:formatCode>General</c:formatCode>
                <c:ptCount val="11"/>
                <c:pt idx="0">
                  <c:v>0.06</c:v>
                </c:pt>
                <c:pt idx="1">
                  <c:v>7.0000000000000007E-2</c:v>
                </c:pt>
                <c:pt idx="2">
                  <c:v>0.1</c:v>
                </c:pt>
                <c:pt idx="3">
                  <c:v>0.08</c:v>
                </c:pt>
                <c:pt idx="4">
                  <c:v>0.15</c:v>
                </c:pt>
                <c:pt idx="5">
                  <c:v>0.15</c:v>
                </c:pt>
                <c:pt idx="6">
                  <c:v>0.12</c:v>
                </c:pt>
                <c:pt idx="7">
                  <c:v>0.1</c:v>
                </c:pt>
                <c:pt idx="8">
                  <c:v>0.18</c:v>
                </c:pt>
                <c:pt idx="9">
                  <c:v>0.11</c:v>
                </c:pt>
                <c:pt idx="10">
                  <c:v>0.1</c:v>
                </c:pt>
              </c:numCache>
            </c:numRef>
          </c:val>
          <c:shape val="cylinder"/>
          <c:extLst>
            <c:ext xmlns:c16="http://schemas.microsoft.com/office/drawing/2014/chart" uri="{C3380CC4-5D6E-409C-BE32-E72D297353CC}">
              <c16:uniqueId val="{00000001-7B94-4C93-8297-5F7FB3F39D96}"/>
            </c:ext>
          </c:extLst>
        </c:ser>
        <c:dLbls>
          <c:showLegendKey val="0"/>
          <c:showVal val="0"/>
          <c:showCatName val="0"/>
          <c:showSerName val="0"/>
          <c:showPercent val="0"/>
          <c:showBubbleSize val="0"/>
        </c:dLbls>
        <c:gapWidth val="100"/>
        <c:shape val="box"/>
        <c:axId val="376680960"/>
        <c:axId val="376681352"/>
        <c:axId val="0"/>
      </c:bar3DChart>
      <c:catAx>
        <c:axId val="3766809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6681352"/>
        <c:crosses val="autoZero"/>
        <c:auto val="1"/>
        <c:lblAlgn val="ctr"/>
        <c:lblOffset val="100"/>
        <c:noMultiLvlLbl val="0"/>
      </c:catAx>
      <c:valAx>
        <c:axId val="376681352"/>
        <c:scaling>
          <c:orientation val="minMax"/>
          <c:max val="0.5"/>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6680960"/>
        <c:crosses val="autoZero"/>
        <c:crossBetween val="between"/>
      </c:valAx>
      <c:spPr>
        <a:noFill/>
        <a:ln>
          <a:noFill/>
        </a:ln>
        <a:effectLst/>
      </c:spPr>
    </c:plotArea>
    <c:legend>
      <c:legendPos val="b"/>
      <c:layout>
        <c:manualLayout>
          <c:xMode val="edge"/>
          <c:yMode val="edge"/>
          <c:x val="0.77605297359565462"/>
          <c:y val="0.80857117531362066"/>
          <c:w val="0.186169231490176"/>
          <c:h val="0.1389237989470001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8E-2"/>
          <c:y val="2.8645833333333332E-2"/>
          <c:w val="0.77592823466511118"/>
          <c:h val="0.81021694553805779"/>
        </c:manualLayout>
      </c:layout>
      <c:bar3DChart>
        <c:barDir val="col"/>
        <c:grouping val="percentStacked"/>
        <c:varyColors val="0"/>
        <c:ser>
          <c:idx val="0"/>
          <c:order val="0"/>
          <c:tx>
            <c:strRef>
              <c:f>Sheet1!$B$1</c:f>
              <c:strCache>
                <c:ptCount val="1"/>
                <c:pt idx="0">
                  <c:v>Regular church attendance</c:v>
                </c:pt>
              </c:strCache>
            </c:strRef>
          </c:tx>
          <c:spPr>
            <a:solidFill>
              <a:srgbClr val="50A8AA"/>
            </a:solidFill>
          </c:spPr>
          <c:invertIfNegative val="0"/>
          <c:dLbls>
            <c:dLbl>
              <c:idx val="0"/>
              <c:layout>
                <c:manualLayout>
                  <c:x val="2.1520758768790265E-2"/>
                  <c:y val="5.2083333333332376E-3"/>
                </c:manualLayout>
              </c:layout>
              <c:tx>
                <c:rich>
                  <a:bodyPr/>
                  <a:lstStyle/>
                  <a:p>
                    <a:fld id="{51FB8A7D-E6E7-457A-988A-CF34AA74814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A6EA-4828-AA90-06275358450B}"/>
                </c:ext>
              </c:extLst>
            </c:dLbl>
            <c:dLbl>
              <c:idx val="1"/>
              <c:layout>
                <c:manualLayout>
                  <c:x val="2.4579098067286989E-2"/>
                  <c:y val="-2.6041666666666665E-3"/>
                </c:manualLayout>
              </c:layout>
              <c:tx>
                <c:rich>
                  <a:bodyPr/>
                  <a:lstStyle/>
                  <a:p>
                    <a:fld id="{7C42A098-F721-4DD6-83FF-B16F503FDB0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A6EA-4828-AA90-06275358450B}"/>
                </c:ext>
              </c:extLst>
            </c:dLbl>
            <c:dLbl>
              <c:idx val="2"/>
              <c:layout>
                <c:manualLayout>
                  <c:x val="2.2727272727272728E-2"/>
                  <c:y val="-1.8229166666666668E-2"/>
                </c:manualLayout>
              </c:layout>
              <c:tx>
                <c:rich>
                  <a:bodyPr/>
                  <a:lstStyle/>
                  <a:p>
                    <a:fld id="{47EC84A4-0BE7-4F6F-B282-5126C44BAD4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A6EA-4828-AA90-06275358450B}"/>
                </c:ext>
              </c:extLst>
            </c:dLbl>
            <c:numFmt formatCode="0%" sourceLinked="0"/>
            <c:spPr>
              <a:effectLst>
                <a:glow rad="254000">
                  <a:schemeClr val="bg1"/>
                </a:glow>
              </a:effectLst>
            </c:spPr>
            <c:txPr>
              <a:bodyPr/>
              <a:lstStyle/>
              <a:p>
                <a:pPr>
                  <a:defRPr sz="2800" b="1">
                    <a:solidFill>
                      <a:schemeClr val="bg1"/>
                    </a:solidFill>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No Adventist education</c:v>
                </c:pt>
                <c:pt idx="1">
                  <c:v>1+ years Adventist education</c:v>
                </c:pt>
                <c:pt idx="2">
                  <c:v>11+ years Adventist education</c:v>
                </c:pt>
              </c:strCache>
            </c:strRef>
          </c:cat>
          <c:val>
            <c:numRef>
              <c:f>Sheet1!$B$2:$B$4</c:f>
              <c:numCache>
                <c:formatCode>0.0%</c:formatCode>
                <c:ptCount val="3"/>
                <c:pt idx="0">
                  <c:v>0.57999999999999996</c:v>
                </c:pt>
                <c:pt idx="1">
                  <c:v>0.79200000000000004</c:v>
                </c:pt>
                <c:pt idx="2">
                  <c:v>0.90700000000000003</c:v>
                </c:pt>
              </c:numCache>
            </c:numRef>
          </c:val>
          <c:extLst>
            <c:ext xmlns:c15="http://schemas.microsoft.com/office/drawing/2012/chart" uri="{02D57815-91ED-43cb-92C2-25804820EDAC}">
              <c15:datalabelsRange>
                <c15:f>Sheet1!$B$2:$B$4</c15:f>
                <c15:dlblRangeCache>
                  <c:ptCount val="3"/>
                  <c:pt idx="0">
                    <c:v>58.0%</c:v>
                  </c:pt>
                  <c:pt idx="1">
                    <c:v>79.2%</c:v>
                  </c:pt>
                  <c:pt idx="2">
                    <c:v>90.7%</c:v>
                  </c:pt>
                </c15:dlblRangeCache>
              </c15:datalabelsRange>
            </c:ext>
            <c:ext xmlns:c16="http://schemas.microsoft.com/office/drawing/2014/chart" uri="{C3380CC4-5D6E-409C-BE32-E72D297353CC}">
              <c16:uniqueId val="{00000003-A6EA-4828-AA90-06275358450B}"/>
            </c:ext>
          </c:extLst>
        </c:ser>
        <c:ser>
          <c:idx val="1"/>
          <c:order val="1"/>
          <c:tx>
            <c:strRef>
              <c:f>Sheet1!$C$1</c:f>
              <c:strCache>
                <c:ptCount val="1"/>
                <c:pt idx="0">
                  <c:v>Infrequent or no church attendance</c:v>
                </c:pt>
              </c:strCache>
            </c:strRef>
          </c:tx>
          <c:invertIfNegative val="0"/>
          <c:dLbls>
            <c:dLbl>
              <c:idx val="0"/>
              <c:layout>
                <c:manualLayout>
                  <c:x val="2.303591028394178E-2"/>
                  <c:y val="-4.7742504030074975E-17"/>
                </c:manualLayout>
              </c:layout>
              <c:tx>
                <c:rich>
                  <a:bodyPr/>
                  <a:lstStyle/>
                  <a:p>
                    <a:pPr>
                      <a:defRPr sz="2800" b="1">
                        <a:solidFill>
                          <a:schemeClr val="bg1"/>
                        </a:solidFill>
                        <a:effectLst>
                          <a:outerShdw blurRad="50800" dist="38100" dir="2700000" algn="tl" rotWithShape="0">
                            <a:prstClr val="black">
                              <a:alpha val="40000"/>
                            </a:prstClr>
                          </a:outerShdw>
                        </a:effectLst>
                      </a:defRPr>
                    </a:pPr>
                    <a:fld id="{7F0D30F3-DDBD-45D9-BA4B-A2ED71356064}" type="CELLRANGE">
                      <a:rPr lang="en-US"/>
                      <a:pPr>
                        <a:defRPr sz="28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A6EA-4828-AA90-06275358450B}"/>
                </c:ext>
              </c:extLst>
            </c:dLbl>
            <c:dLbl>
              <c:idx val="1"/>
              <c:layout>
                <c:manualLayout>
                  <c:x val="2.4607134335480792E-2"/>
                  <c:y val="-1.041666666666669E-2"/>
                </c:manualLayout>
              </c:layout>
              <c:tx>
                <c:rich>
                  <a:bodyPr/>
                  <a:lstStyle/>
                  <a:p>
                    <a:pPr>
                      <a:defRPr sz="2800" b="1">
                        <a:solidFill>
                          <a:schemeClr val="bg1"/>
                        </a:solidFill>
                        <a:effectLst>
                          <a:outerShdw blurRad="50800" dist="38100" dir="2700000" algn="tl" rotWithShape="0">
                            <a:prstClr val="black">
                              <a:alpha val="40000"/>
                            </a:prstClr>
                          </a:outerShdw>
                        </a:effectLst>
                      </a:defRPr>
                    </a:pPr>
                    <a:fld id="{1E38266B-FB25-4629-AE63-B750B6D6F50D}" type="CELLRANGE">
                      <a:rPr lang="en-US"/>
                      <a:pPr>
                        <a:defRPr sz="28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A6EA-4828-AA90-06275358450B}"/>
                </c:ext>
              </c:extLst>
            </c:dLbl>
            <c:dLbl>
              <c:idx val="2"/>
              <c:layout>
                <c:manualLayout>
                  <c:x val="2.2727272727272617E-2"/>
                  <c:y val="-1.041666666666669E-2"/>
                </c:manualLayout>
              </c:layout>
              <c:tx>
                <c:rich>
                  <a:bodyPr/>
                  <a:lstStyle/>
                  <a:p>
                    <a:pPr>
                      <a:defRPr sz="2800" b="1">
                        <a:solidFill>
                          <a:schemeClr val="bg1"/>
                        </a:solidFill>
                        <a:effectLst>
                          <a:outerShdw blurRad="50800" dist="38100" dir="2700000" algn="tl" rotWithShape="0">
                            <a:prstClr val="black">
                              <a:alpha val="40000"/>
                            </a:prstClr>
                          </a:outerShdw>
                        </a:effectLst>
                      </a:defRPr>
                    </a:pPr>
                    <a:fld id="{F4F2F64F-3FDC-4790-885D-3D8585614F24}" type="CELLRANGE">
                      <a:rPr lang="en-US"/>
                      <a:pPr>
                        <a:defRPr sz="28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A6EA-4828-AA90-06275358450B}"/>
                </c:ext>
              </c:extLst>
            </c:dLbl>
            <c:numFmt formatCode="0%" sourceLinked="0"/>
            <c:spPr>
              <a:noFill/>
              <a:ln>
                <a:noFill/>
              </a:ln>
              <a:effectLst/>
            </c:spPr>
            <c:txPr>
              <a:bodyPr/>
              <a:lstStyle/>
              <a:p>
                <a:pPr>
                  <a:defRPr sz="28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No Adventist education</c:v>
                </c:pt>
                <c:pt idx="1">
                  <c:v>1+ years Adventist education</c:v>
                </c:pt>
                <c:pt idx="2">
                  <c:v>11+ years Adventist education</c:v>
                </c:pt>
              </c:strCache>
            </c:strRef>
          </c:cat>
          <c:val>
            <c:numRef>
              <c:f>Sheet1!$C$2:$C$4</c:f>
              <c:numCache>
                <c:formatCode>0.0%</c:formatCode>
                <c:ptCount val="3"/>
                <c:pt idx="0">
                  <c:v>0.42</c:v>
                </c:pt>
                <c:pt idx="1">
                  <c:v>0.20799999999999999</c:v>
                </c:pt>
                <c:pt idx="2">
                  <c:v>9.2999999999999999E-2</c:v>
                </c:pt>
              </c:numCache>
            </c:numRef>
          </c:val>
          <c:extLst>
            <c:ext xmlns:c15="http://schemas.microsoft.com/office/drawing/2012/chart" uri="{02D57815-91ED-43cb-92C2-25804820EDAC}">
              <c15:datalabelsRange>
                <c15:f>Sheet1!$C$2:$C$4</c15:f>
                <c15:dlblRangeCache>
                  <c:ptCount val="3"/>
                  <c:pt idx="0">
                    <c:v>42.0%</c:v>
                  </c:pt>
                  <c:pt idx="1">
                    <c:v>20.8%</c:v>
                  </c:pt>
                  <c:pt idx="2">
                    <c:v>9.3%</c:v>
                  </c:pt>
                </c15:dlblRangeCache>
              </c15:datalabelsRange>
            </c:ext>
            <c:ext xmlns:c16="http://schemas.microsoft.com/office/drawing/2014/chart" uri="{C3380CC4-5D6E-409C-BE32-E72D297353CC}">
              <c16:uniqueId val="{00000007-A6EA-4828-AA90-06275358450B}"/>
            </c:ext>
          </c:extLst>
        </c:ser>
        <c:dLbls>
          <c:showLegendKey val="0"/>
          <c:showVal val="0"/>
          <c:showCatName val="0"/>
          <c:showSerName val="0"/>
          <c:showPercent val="0"/>
          <c:showBubbleSize val="0"/>
        </c:dLbls>
        <c:gapWidth val="50"/>
        <c:shape val="cylinder"/>
        <c:axId val="375050392"/>
        <c:axId val="375048432"/>
        <c:axId val="0"/>
      </c:bar3DChart>
      <c:catAx>
        <c:axId val="375050392"/>
        <c:scaling>
          <c:orientation val="minMax"/>
        </c:scaling>
        <c:delete val="0"/>
        <c:axPos val="b"/>
        <c:numFmt formatCode="General" sourceLinked="0"/>
        <c:majorTickMark val="out"/>
        <c:minorTickMark val="none"/>
        <c:tickLblPos val="nextTo"/>
        <c:txPr>
          <a:bodyPr/>
          <a:lstStyle/>
          <a:p>
            <a:pPr>
              <a:defRPr sz="1400"/>
            </a:pPr>
            <a:endParaRPr lang="en-US"/>
          </a:p>
        </c:txPr>
        <c:crossAx val="375048432"/>
        <c:crosses val="autoZero"/>
        <c:auto val="1"/>
        <c:lblAlgn val="ctr"/>
        <c:lblOffset val="100"/>
        <c:noMultiLvlLbl val="0"/>
      </c:catAx>
      <c:valAx>
        <c:axId val="375048432"/>
        <c:scaling>
          <c:orientation val="minMax"/>
        </c:scaling>
        <c:delete val="1"/>
        <c:axPos val="l"/>
        <c:numFmt formatCode="0%" sourceLinked="1"/>
        <c:majorTickMark val="out"/>
        <c:minorTickMark val="none"/>
        <c:tickLblPos val="nextTo"/>
        <c:crossAx val="375050392"/>
        <c:crosses val="autoZero"/>
        <c:crossBetween val="between"/>
      </c:valAx>
    </c:plotArea>
    <c:legend>
      <c:legendPos val="r"/>
      <c:layout>
        <c:manualLayout>
          <c:xMode val="edge"/>
          <c:yMode val="edge"/>
          <c:x val="0.79444675318362978"/>
          <c:y val="9.5464648950131251E-2"/>
          <c:w val="0.19629398755711092"/>
          <c:h val="0.54604986876640416"/>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3.0863755666905244E-4"/>
          <c:y val="7.8125E-3"/>
          <c:w val="0.77592823466511118"/>
          <c:h val="0.84407111220472442"/>
        </c:manualLayout>
      </c:layout>
      <c:bar3DChart>
        <c:barDir val="col"/>
        <c:grouping val="percentStacked"/>
        <c:varyColors val="0"/>
        <c:ser>
          <c:idx val="0"/>
          <c:order val="0"/>
          <c:tx>
            <c:strRef>
              <c:f>Sheet1!$B$1</c:f>
              <c:strCache>
                <c:ptCount val="1"/>
                <c:pt idx="0">
                  <c:v>Baptized and Attending</c:v>
                </c:pt>
              </c:strCache>
            </c:strRef>
          </c:tx>
          <c:spPr>
            <a:solidFill>
              <a:srgbClr val="50A8AA"/>
            </a:solidFill>
          </c:spPr>
          <c:invertIfNegative val="0"/>
          <c:dLbls>
            <c:dLbl>
              <c:idx val="0"/>
              <c:layout>
                <c:manualLayout>
                  <c:x val="2.3035910283941752E-2"/>
                  <c:y val="-7.8125E-3"/>
                </c:manualLayout>
              </c:layout>
              <c:tx>
                <c:rich>
                  <a:bodyPr/>
                  <a:lstStyle/>
                  <a:p>
                    <a:fld id="{AD6D89F5-45CC-4FE4-975A-357BB8949ED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40D9-4E93-96FA-47B25449A290}"/>
                </c:ext>
              </c:extLst>
            </c:dLbl>
            <c:dLbl>
              <c:idx val="1"/>
              <c:layout>
                <c:manualLayout>
                  <c:x val="3.8215461703650679E-2"/>
                  <c:y val="-4.9479166666666664E-2"/>
                </c:manualLayout>
              </c:layout>
              <c:tx>
                <c:rich>
                  <a:bodyPr/>
                  <a:lstStyle/>
                  <a:p>
                    <a:fld id="{BA2EE5FC-3FAE-42F4-A910-B546E735C96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40D9-4E93-96FA-47B25449A290}"/>
                </c:ext>
              </c:extLst>
            </c:dLbl>
            <c:numFmt formatCode="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Sheet1!$A$2:$A$3</c:f>
              <c:strCache>
                <c:ptCount val="2"/>
                <c:pt idx="0">
                  <c:v>Public high school graduates</c:v>
                </c:pt>
                <c:pt idx="1">
                  <c:v>Adventist academy graduates</c:v>
                </c:pt>
              </c:strCache>
            </c:strRef>
          </c:cat>
          <c:val>
            <c:numRef>
              <c:f>Sheet1!$B$2:$B$3</c:f>
              <c:numCache>
                <c:formatCode>0%</c:formatCode>
                <c:ptCount val="2"/>
                <c:pt idx="0">
                  <c:v>0.37</c:v>
                </c:pt>
                <c:pt idx="1">
                  <c:v>0.77</c:v>
                </c:pt>
              </c:numCache>
            </c:numRef>
          </c:val>
          <c:extLst>
            <c:ext xmlns:c15="http://schemas.microsoft.com/office/drawing/2012/chart" uri="{02D57815-91ED-43cb-92C2-25804820EDAC}">
              <c15:datalabelsRange>
                <c15:f>Sheet1!$B$2:$B$3</c15:f>
                <c15:dlblRangeCache>
                  <c:ptCount val="2"/>
                  <c:pt idx="0">
                    <c:v>37%</c:v>
                  </c:pt>
                  <c:pt idx="1">
                    <c:v>77%</c:v>
                  </c:pt>
                </c15:dlblRangeCache>
              </c15:datalabelsRange>
            </c:ext>
            <c:ext xmlns:c16="http://schemas.microsoft.com/office/drawing/2014/chart" uri="{C3380CC4-5D6E-409C-BE32-E72D297353CC}">
              <c16:uniqueId val="{00000002-40D9-4E93-96FA-47B25449A290}"/>
            </c:ext>
          </c:extLst>
        </c:ser>
        <c:ser>
          <c:idx val="1"/>
          <c:order val="1"/>
          <c:tx>
            <c:strRef>
              <c:f>Sheet1!$C$1</c:f>
              <c:strCache>
                <c:ptCount val="1"/>
                <c:pt idx="0">
                  <c:v>Member not Attending</c:v>
                </c:pt>
              </c:strCache>
            </c:strRef>
          </c:tx>
          <c:invertIfNegative val="0"/>
          <c:dLbls>
            <c:dLbl>
              <c:idx val="0"/>
              <c:layout>
                <c:manualLayout>
                  <c:x val="3.3641970890002412E-2"/>
                  <c:y val="-9.548500806014995E-17"/>
                </c:manualLayout>
              </c:layout>
              <c:tx>
                <c:rich>
                  <a:bodyPr/>
                  <a:lstStyle/>
                  <a:p>
                    <a:pPr>
                      <a:defRPr sz="2400" b="1">
                        <a:solidFill>
                          <a:schemeClr val="bg1"/>
                        </a:solidFill>
                        <a:effectLst>
                          <a:outerShdw blurRad="50800" dist="38100" dir="2700000" algn="tl" rotWithShape="0">
                            <a:prstClr val="black">
                              <a:alpha val="40000"/>
                            </a:prstClr>
                          </a:outerShdw>
                        </a:effectLst>
                      </a:defRPr>
                    </a:pPr>
                    <a:fld id="{CDF94E02-CF8F-4720-9B15-EC48C47DB0D8}"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40D9-4E93-96FA-47B25449A290}"/>
                </c:ext>
              </c:extLst>
            </c:dLbl>
            <c:dLbl>
              <c:idx val="1"/>
              <c:layout>
                <c:manualLayout>
                  <c:x val="3.2182891911238257E-2"/>
                  <c:y val="-2.6041666666666665E-3"/>
                </c:manualLayout>
              </c:layout>
              <c:tx>
                <c:rich>
                  <a:bodyPr/>
                  <a:lstStyle/>
                  <a:p>
                    <a:pPr>
                      <a:defRPr sz="2400" b="1">
                        <a:solidFill>
                          <a:schemeClr val="bg1"/>
                        </a:solidFill>
                        <a:effectLst>
                          <a:outerShdw blurRad="50800" dist="38100" dir="2700000" algn="tl" rotWithShape="0">
                            <a:prstClr val="black">
                              <a:alpha val="40000"/>
                            </a:prstClr>
                          </a:outerShdw>
                        </a:effectLst>
                      </a:defRPr>
                    </a:pPr>
                    <a:fld id="{BFCBEA34-D7EA-4FF0-8FF1-6AE78EC6680B}"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40D9-4E93-96FA-47B25449A290}"/>
                </c:ext>
              </c:extLst>
            </c:dLbl>
            <c:numFmt formatCode="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Sheet1!$A$2:$A$3</c:f>
              <c:strCache>
                <c:ptCount val="2"/>
                <c:pt idx="0">
                  <c:v>Public high school graduates</c:v>
                </c:pt>
                <c:pt idx="1">
                  <c:v>Adventist academy graduates</c:v>
                </c:pt>
              </c:strCache>
            </c:strRef>
          </c:cat>
          <c:val>
            <c:numRef>
              <c:f>Sheet1!$C$2:$C$3</c:f>
              <c:numCache>
                <c:formatCode>0%</c:formatCode>
                <c:ptCount val="2"/>
                <c:pt idx="0">
                  <c:v>7.0000000000000007E-2</c:v>
                </c:pt>
                <c:pt idx="1">
                  <c:v>0.05</c:v>
                </c:pt>
              </c:numCache>
            </c:numRef>
          </c:val>
          <c:extLst>
            <c:ext xmlns:c15="http://schemas.microsoft.com/office/drawing/2012/chart" uri="{02D57815-91ED-43cb-92C2-25804820EDAC}">
              <c15:datalabelsRange>
                <c15:f>Sheet1!$C$2:$C$3</c15:f>
                <c15:dlblRangeCache>
                  <c:ptCount val="2"/>
                  <c:pt idx="0">
                    <c:v>7%</c:v>
                  </c:pt>
                  <c:pt idx="1">
                    <c:v>5%</c:v>
                  </c:pt>
                </c15:dlblRangeCache>
              </c15:datalabelsRange>
            </c:ext>
            <c:ext xmlns:c16="http://schemas.microsoft.com/office/drawing/2014/chart" uri="{C3380CC4-5D6E-409C-BE32-E72D297353CC}">
              <c16:uniqueId val="{00000005-40D9-4E93-96FA-47B25449A290}"/>
            </c:ext>
          </c:extLst>
        </c:ser>
        <c:ser>
          <c:idx val="2"/>
          <c:order val="2"/>
          <c:tx>
            <c:strRef>
              <c:f>Sheet1!$D$1</c:f>
              <c:strCache>
                <c:ptCount val="1"/>
                <c:pt idx="0">
                  <c:v>No Longer a Member</c:v>
                </c:pt>
              </c:strCache>
            </c:strRef>
          </c:tx>
          <c:spPr>
            <a:solidFill>
              <a:srgbClr val="954ECA"/>
            </a:solidFill>
          </c:spPr>
          <c:invertIfNegative val="0"/>
          <c:dPt>
            <c:idx val="0"/>
            <c:invertIfNegative val="0"/>
            <c:bubble3D val="0"/>
            <c:spPr>
              <a:solidFill>
                <a:srgbClr val="7131A1"/>
              </a:solidFill>
            </c:spPr>
            <c:extLst>
              <c:ext xmlns:c16="http://schemas.microsoft.com/office/drawing/2014/chart" uri="{C3380CC4-5D6E-409C-BE32-E72D297353CC}">
                <c16:uniqueId val="{00000007-40D9-4E93-96FA-47B25449A290}"/>
              </c:ext>
            </c:extLst>
          </c:dPt>
          <c:dPt>
            <c:idx val="1"/>
            <c:invertIfNegative val="0"/>
            <c:bubble3D val="0"/>
            <c:spPr>
              <a:solidFill>
                <a:srgbClr val="7131A1"/>
              </a:solidFill>
            </c:spPr>
            <c:extLst>
              <c:ext xmlns:c16="http://schemas.microsoft.com/office/drawing/2014/chart" uri="{C3380CC4-5D6E-409C-BE32-E72D297353CC}">
                <c16:uniqueId val="{00000009-40D9-4E93-96FA-47B25449A290}"/>
              </c:ext>
            </c:extLst>
          </c:dPt>
          <c:dLbls>
            <c:dLbl>
              <c:idx val="0"/>
              <c:layout>
                <c:manualLayout>
                  <c:x val="2.2727272727272728E-2"/>
                  <c:y val="5.208333333333333E-3"/>
                </c:manualLayout>
              </c:layout>
              <c:tx>
                <c:rich>
                  <a:bodyPr/>
                  <a:lstStyle/>
                  <a:p>
                    <a:fld id="{0D19002D-1E6E-421C-95CA-851FE7AC769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40D9-4E93-96FA-47B25449A290}"/>
                </c:ext>
              </c:extLst>
            </c:dLbl>
            <c:dLbl>
              <c:idx val="1"/>
              <c:layout>
                <c:manualLayout>
                  <c:x val="3.3333333333333333E-2"/>
                  <c:y val="-1.0416666666666666E-2"/>
                </c:manualLayout>
              </c:layout>
              <c:tx>
                <c:rich>
                  <a:bodyPr/>
                  <a:lstStyle/>
                  <a:p>
                    <a:fld id="{26DB9408-75AA-4AA3-82C0-C76F9E94B94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40D9-4E93-96FA-47B25449A290}"/>
                </c:ext>
              </c:extLst>
            </c:dLbl>
            <c:spPr>
              <a:noFill/>
              <a:ln>
                <a:noFill/>
              </a:ln>
              <a:effectLst/>
            </c:spPr>
            <c:txPr>
              <a:bodyPr wrap="square" lIns="38100" tIns="19050" rIns="38100" bIns="19050" anchor="ctr">
                <a:spAutoFit/>
              </a:bodyPr>
              <a:lstStyle/>
              <a:p>
                <a:pPr>
                  <a:defRPr sz="2400" b="1">
                    <a:solidFill>
                      <a:schemeClr val="bg1"/>
                    </a:solidFill>
                    <a:effectLst>
                      <a:outerShdw blurRad="38100" dist="38100" dir="2700000" algn="tl">
                        <a:srgbClr val="000000">
                          <a:alpha val="43137"/>
                        </a:srgb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Sheet1!$A$2:$A$3</c:f>
              <c:strCache>
                <c:ptCount val="2"/>
                <c:pt idx="0">
                  <c:v>Public high school graduates</c:v>
                </c:pt>
                <c:pt idx="1">
                  <c:v>Adventist academy graduates</c:v>
                </c:pt>
              </c:strCache>
            </c:strRef>
          </c:cat>
          <c:val>
            <c:numRef>
              <c:f>Sheet1!$D$2:$D$3</c:f>
              <c:numCache>
                <c:formatCode>0%</c:formatCode>
                <c:ptCount val="2"/>
                <c:pt idx="0">
                  <c:v>0.38</c:v>
                </c:pt>
                <c:pt idx="1">
                  <c:v>0.13</c:v>
                </c:pt>
              </c:numCache>
            </c:numRef>
          </c:val>
          <c:extLst>
            <c:ext xmlns:c15="http://schemas.microsoft.com/office/drawing/2012/chart" uri="{02D57815-91ED-43cb-92C2-25804820EDAC}">
              <c15:datalabelsRange>
                <c15:f>Sheet1!$D$2:$D$3</c15:f>
                <c15:dlblRangeCache>
                  <c:ptCount val="2"/>
                  <c:pt idx="0">
                    <c:v>38%</c:v>
                  </c:pt>
                  <c:pt idx="1">
                    <c:v>13%</c:v>
                  </c:pt>
                </c15:dlblRangeCache>
              </c15:datalabelsRange>
            </c:ext>
            <c:ext xmlns:c16="http://schemas.microsoft.com/office/drawing/2014/chart" uri="{C3380CC4-5D6E-409C-BE32-E72D297353CC}">
              <c16:uniqueId val="{0000000A-40D9-4E93-96FA-47B25449A290}"/>
            </c:ext>
          </c:extLst>
        </c:ser>
        <c:ser>
          <c:idx val="3"/>
          <c:order val="3"/>
          <c:tx>
            <c:strRef>
              <c:f>Sheet1!$E$1</c:f>
              <c:strCache>
                <c:ptCount val="1"/>
                <c:pt idx="0">
                  <c:v>Never Baptized</c:v>
                </c:pt>
              </c:strCache>
            </c:strRef>
          </c:tx>
          <c:spPr>
            <a:solidFill>
              <a:schemeClr val="tx2">
                <a:lumMod val="75000"/>
              </a:schemeClr>
            </a:solidFill>
          </c:spPr>
          <c:invertIfNegative val="0"/>
          <c:dLbls>
            <c:dLbl>
              <c:idx val="0"/>
              <c:layout>
                <c:manualLayout>
                  <c:x val="2.2727272727272728E-2"/>
                  <c:y val="-5.208333333333333E-3"/>
                </c:manualLayout>
              </c:layout>
              <c:tx>
                <c:rich>
                  <a:bodyPr/>
                  <a:lstStyle/>
                  <a:p>
                    <a:fld id="{FFA29007-553E-4B46-92F7-EDCED90F6D0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40D9-4E93-96FA-47B25449A290}"/>
                </c:ext>
              </c:extLst>
            </c:dLbl>
            <c:dLbl>
              <c:idx val="1"/>
              <c:layout>
                <c:manualLayout>
                  <c:x val="3.1818181818181704E-2"/>
                  <c:y val="-2.0833333333333332E-2"/>
                </c:manualLayout>
              </c:layout>
              <c:tx>
                <c:rich>
                  <a:bodyPr/>
                  <a:lstStyle/>
                  <a:p>
                    <a:fld id="{4E465CA6-8D46-4696-BC44-833345FBBC6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40D9-4E93-96FA-47B25449A290}"/>
                </c:ext>
              </c:extLst>
            </c:dLbl>
            <c:spPr>
              <a:noFill/>
              <a:ln>
                <a:noFill/>
              </a:ln>
              <a:effectLst/>
            </c:spPr>
            <c:txPr>
              <a:bodyPr wrap="square" lIns="38100" tIns="19050" rIns="38100" bIns="19050" anchor="ctr">
                <a:spAutoFit/>
              </a:bodyPr>
              <a:lstStyle/>
              <a:p>
                <a:pPr>
                  <a:defRPr sz="2400" b="1">
                    <a:solidFill>
                      <a:schemeClr val="bg1"/>
                    </a:solidFill>
                    <a:effectLst>
                      <a:outerShdw blurRad="38100" dist="38100" dir="2700000" algn="tl">
                        <a:srgbClr val="000000">
                          <a:alpha val="43137"/>
                        </a:srgb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Sheet1!$A$2:$A$3</c:f>
              <c:strCache>
                <c:ptCount val="2"/>
                <c:pt idx="0">
                  <c:v>Public high school graduates</c:v>
                </c:pt>
                <c:pt idx="1">
                  <c:v>Adventist academy graduates</c:v>
                </c:pt>
              </c:strCache>
            </c:strRef>
          </c:cat>
          <c:val>
            <c:numRef>
              <c:f>Sheet1!$E$2:$E$3</c:f>
              <c:numCache>
                <c:formatCode>0%</c:formatCode>
                <c:ptCount val="2"/>
                <c:pt idx="0">
                  <c:v>0.18</c:v>
                </c:pt>
                <c:pt idx="1">
                  <c:v>0.06</c:v>
                </c:pt>
              </c:numCache>
            </c:numRef>
          </c:val>
          <c:extLst>
            <c:ext xmlns:c15="http://schemas.microsoft.com/office/drawing/2012/chart" uri="{02D57815-91ED-43cb-92C2-25804820EDAC}">
              <c15:datalabelsRange>
                <c15:f>Sheet1!$E$2:$E$3</c15:f>
                <c15:dlblRangeCache>
                  <c:ptCount val="2"/>
                  <c:pt idx="0">
                    <c:v>18%</c:v>
                  </c:pt>
                  <c:pt idx="1">
                    <c:v>6%</c:v>
                  </c:pt>
                </c15:dlblRangeCache>
              </c15:datalabelsRange>
            </c:ext>
            <c:ext xmlns:c16="http://schemas.microsoft.com/office/drawing/2014/chart" uri="{C3380CC4-5D6E-409C-BE32-E72D297353CC}">
              <c16:uniqueId val="{0000000D-40D9-4E93-96FA-47B25449A290}"/>
            </c:ext>
          </c:extLst>
        </c:ser>
        <c:dLbls>
          <c:showLegendKey val="0"/>
          <c:showVal val="0"/>
          <c:showCatName val="0"/>
          <c:showSerName val="0"/>
          <c:showPercent val="0"/>
          <c:showBubbleSize val="0"/>
        </c:dLbls>
        <c:gapWidth val="50"/>
        <c:shape val="cylinder"/>
        <c:axId val="375051176"/>
        <c:axId val="375051568"/>
        <c:axId val="0"/>
      </c:bar3DChart>
      <c:catAx>
        <c:axId val="375051176"/>
        <c:scaling>
          <c:orientation val="minMax"/>
        </c:scaling>
        <c:delete val="0"/>
        <c:axPos val="b"/>
        <c:numFmt formatCode="General" sourceLinked="0"/>
        <c:majorTickMark val="out"/>
        <c:minorTickMark val="none"/>
        <c:tickLblPos val="nextTo"/>
        <c:crossAx val="375051568"/>
        <c:crosses val="autoZero"/>
        <c:auto val="1"/>
        <c:lblAlgn val="ctr"/>
        <c:lblOffset val="100"/>
        <c:noMultiLvlLbl val="0"/>
      </c:catAx>
      <c:valAx>
        <c:axId val="375051568"/>
        <c:scaling>
          <c:orientation val="minMax"/>
        </c:scaling>
        <c:delete val="1"/>
        <c:axPos val="l"/>
        <c:numFmt formatCode="0%" sourceLinked="1"/>
        <c:majorTickMark val="out"/>
        <c:minorTickMark val="none"/>
        <c:tickLblPos val="nextTo"/>
        <c:crossAx val="375051176"/>
        <c:crosses val="autoZero"/>
        <c:crossBetween val="between"/>
      </c:valAx>
    </c:plotArea>
    <c:legend>
      <c:legendPos val="r"/>
      <c:layout>
        <c:manualLayout>
          <c:xMode val="edge"/>
          <c:yMode val="edge"/>
          <c:x val="0.68232557862085419"/>
          <c:y val="0.29858964895013124"/>
          <c:w val="0.31079921259842519"/>
          <c:h val="0.26390255905511811"/>
        </c:manualLayout>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8E-2"/>
          <c:y val="2.8645833333333332E-2"/>
          <c:w val="0.77592823466511118"/>
          <c:h val="0.81021694553805779"/>
        </c:manualLayout>
      </c:layout>
      <c:bar3DChart>
        <c:barDir val="col"/>
        <c:grouping val="percentStacked"/>
        <c:varyColors val="0"/>
        <c:ser>
          <c:idx val="0"/>
          <c:order val="0"/>
          <c:tx>
            <c:strRef>
              <c:f>Sheet1!$B$1</c:f>
              <c:strCache>
                <c:ptCount val="1"/>
                <c:pt idx="0">
                  <c:v>Pay tithe</c:v>
                </c:pt>
              </c:strCache>
            </c:strRef>
          </c:tx>
          <c:spPr>
            <a:solidFill>
              <a:srgbClr val="50A8AA"/>
            </a:solidFill>
          </c:spPr>
          <c:invertIfNegative val="0"/>
          <c:dLbls>
            <c:dLbl>
              <c:idx val="0"/>
              <c:layout>
                <c:manualLayout>
                  <c:x val="1.6975308641975252E-2"/>
                  <c:y val="-9.54850080601499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E9-4AF5-8FB4-01F652DBE6D1}"/>
                </c:ext>
              </c:extLst>
            </c:dLbl>
            <c:dLbl>
              <c:idx val="1"/>
              <c:layout>
                <c:manualLayout>
                  <c:x val="1.8518518518518576E-2"/>
                  <c:y val="-2.60416666666666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E9-4AF5-8FB4-01F652DBE6D1}"/>
                </c:ext>
              </c:extLst>
            </c:dLbl>
            <c:numFmt formatCode="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Public high school graduates</c:v>
                </c:pt>
                <c:pt idx="1">
                  <c:v>Adventist academy graduates</c:v>
                </c:pt>
              </c:strCache>
            </c:strRef>
          </c:cat>
          <c:val>
            <c:numRef>
              <c:f>Sheet1!$B$2:$B$3</c:f>
              <c:numCache>
                <c:formatCode>General</c:formatCode>
                <c:ptCount val="2"/>
                <c:pt idx="0">
                  <c:v>0.26</c:v>
                </c:pt>
                <c:pt idx="1">
                  <c:v>0.5</c:v>
                </c:pt>
              </c:numCache>
            </c:numRef>
          </c:val>
          <c:extLst>
            <c:ext xmlns:c16="http://schemas.microsoft.com/office/drawing/2014/chart" uri="{C3380CC4-5D6E-409C-BE32-E72D297353CC}">
              <c16:uniqueId val="{00000002-CAE9-4AF5-8FB4-01F652DBE6D1}"/>
            </c:ext>
          </c:extLst>
        </c:ser>
        <c:ser>
          <c:idx val="1"/>
          <c:order val="1"/>
          <c:tx>
            <c:strRef>
              <c:f>Sheet1!$C$1</c:f>
              <c:strCache>
                <c:ptCount val="1"/>
                <c:pt idx="0">
                  <c:v>Do not pay tithe</c:v>
                </c:pt>
              </c:strCache>
            </c:strRef>
          </c:tx>
          <c:invertIfNegative val="0"/>
          <c:dLbls>
            <c:dLbl>
              <c:idx val="0"/>
              <c:layout>
                <c:manualLayout>
                  <c:x val="1.6975308641975252E-2"/>
                  <c:y val="-4.7742504030074975E-17"/>
                </c:manualLayout>
              </c:layout>
              <c:numFmt formatCode="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AE9-4AF5-8FB4-01F652DBE6D1}"/>
                </c:ext>
              </c:extLst>
            </c:dLbl>
            <c:dLbl>
              <c:idx val="1"/>
              <c:layout>
                <c:manualLayout>
                  <c:x val="2.0061728395061727E-2"/>
                  <c:y val="-7.8125E-3"/>
                </c:manualLayout>
              </c:layout>
              <c:numFmt formatCode="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AE9-4AF5-8FB4-01F652DBE6D1}"/>
                </c:ext>
              </c:extLst>
            </c:dLbl>
            <c:numFmt formatCode="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Public high school graduates</c:v>
                </c:pt>
                <c:pt idx="1">
                  <c:v>Adventist academy graduates</c:v>
                </c:pt>
              </c:strCache>
            </c:strRef>
          </c:cat>
          <c:val>
            <c:numRef>
              <c:f>Sheet1!$C$2:$C$3</c:f>
              <c:numCache>
                <c:formatCode>General</c:formatCode>
                <c:ptCount val="2"/>
                <c:pt idx="0">
                  <c:v>0.74</c:v>
                </c:pt>
                <c:pt idx="1">
                  <c:v>0.5</c:v>
                </c:pt>
              </c:numCache>
            </c:numRef>
          </c:val>
          <c:extLst>
            <c:ext xmlns:c16="http://schemas.microsoft.com/office/drawing/2014/chart" uri="{C3380CC4-5D6E-409C-BE32-E72D297353CC}">
              <c16:uniqueId val="{00000005-CAE9-4AF5-8FB4-01F652DBE6D1}"/>
            </c:ext>
          </c:extLst>
        </c:ser>
        <c:dLbls>
          <c:showLegendKey val="0"/>
          <c:showVal val="0"/>
          <c:showCatName val="0"/>
          <c:showSerName val="0"/>
          <c:showPercent val="0"/>
          <c:showBubbleSize val="0"/>
        </c:dLbls>
        <c:gapWidth val="50"/>
        <c:shape val="cylinder"/>
        <c:axId val="375053136"/>
        <c:axId val="375053920"/>
        <c:axId val="0"/>
      </c:bar3DChart>
      <c:catAx>
        <c:axId val="375053136"/>
        <c:scaling>
          <c:orientation val="minMax"/>
        </c:scaling>
        <c:delete val="0"/>
        <c:axPos val="b"/>
        <c:numFmt formatCode="General" sourceLinked="0"/>
        <c:majorTickMark val="out"/>
        <c:minorTickMark val="none"/>
        <c:tickLblPos val="nextTo"/>
        <c:crossAx val="375053920"/>
        <c:crosses val="autoZero"/>
        <c:auto val="1"/>
        <c:lblAlgn val="ctr"/>
        <c:lblOffset val="100"/>
        <c:noMultiLvlLbl val="0"/>
      </c:catAx>
      <c:valAx>
        <c:axId val="375053920"/>
        <c:scaling>
          <c:orientation val="minMax"/>
        </c:scaling>
        <c:delete val="1"/>
        <c:axPos val="l"/>
        <c:numFmt formatCode="0%" sourceLinked="1"/>
        <c:majorTickMark val="out"/>
        <c:minorTickMark val="none"/>
        <c:tickLblPos val="nextTo"/>
        <c:crossAx val="375053136"/>
        <c:crosses val="autoZero"/>
        <c:crossBetween val="between"/>
      </c:valAx>
    </c:plotArea>
    <c:legend>
      <c:legendPos val="r"/>
      <c:layout>
        <c:manualLayout>
          <c:xMode val="edge"/>
          <c:yMode val="edge"/>
          <c:x val="0.79293163922691479"/>
          <c:y val="0.3584854822834645"/>
          <c:w val="0.19629398755711092"/>
          <c:h val="0.31167486876640421"/>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8E-2"/>
          <c:y val="2.8645833333333332E-2"/>
          <c:w val="0.77592823466511118"/>
          <c:h val="0.81021694553805779"/>
        </c:manualLayout>
      </c:layout>
      <c:bar3DChart>
        <c:barDir val="col"/>
        <c:grouping val="percentStacked"/>
        <c:varyColors val="0"/>
        <c:ser>
          <c:idx val="0"/>
          <c:order val="0"/>
          <c:tx>
            <c:strRef>
              <c:f>Sheet1!$B$1</c:f>
              <c:strCache>
                <c:ptCount val="1"/>
                <c:pt idx="0">
                  <c:v>Married an Adventist</c:v>
                </c:pt>
              </c:strCache>
            </c:strRef>
          </c:tx>
          <c:spPr>
            <a:solidFill>
              <a:srgbClr val="50A8AA"/>
            </a:solidFill>
          </c:spPr>
          <c:invertIfNegative val="0"/>
          <c:dLbls>
            <c:dLbl>
              <c:idx val="0"/>
              <c:layout>
                <c:manualLayout>
                  <c:x val="1.6975308641975252E-2"/>
                  <c:y val="-9.54850080601499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A7E-4F25-9D77-CFE4E95703E3}"/>
                </c:ext>
              </c:extLst>
            </c:dLbl>
            <c:dLbl>
              <c:idx val="1"/>
              <c:layout>
                <c:manualLayout>
                  <c:x val="1.8518518518518576E-2"/>
                  <c:y val="-2.60416666666666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A7E-4F25-9D77-CFE4E95703E3}"/>
                </c:ext>
              </c:extLst>
            </c:dLbl>
            <c:numFmt formatCode="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Public high school graduates</c:v>
                </c:pt>
                <c:pt idx="1">
                  <c:v>Adventist academy graduates</c:v>
                </c:pt>
              </c:strCache>
            </c:strRef>
          </c:cat>
          <c:val>
            <c:numRef>
              <c:f>Sheet1!$B$2:$B$3</c:f>
              <c:numCache>
                <c:formatCode>General</c:formatCode>
                <c:ptCount val="2"/>
                <c:pt idx="0">
                  <c:v>0.27</c:v>
                </c:pt>
                <c:pt idx="1">
                  <c:v>0.78</c:v>
                </c:pt>
              </c:numCache>
            </c:numRef>
          </c:val>
          <c:extLst>
            <c:ext xmlns:c16="http://schemas.microsoft.com/office/drawing/2014/chart" uri="{C3380CC4-5D6E-409C-BE32-E72D297353CC}">
              <c16:uniqueId val="{00000002-DA7E-4F25-9D77-CFE4E95703E3}"/>
            </c:ext>
          </c:extLst>
        </c:ser>
        <c:ser>
          <c:idx val="1"/>
          <c:order val="1"/>
          <c:tx>
            <c:strRef>
              <c:f>Sheet1!$C$1</c:f>
              <c:strCache>
                <c:ptCount val="1"/>
                <c:pt idx="0">
                  <c:v>Married a non-Adventist</c:v>
                </c:pt>
              </c:strCache>
            </c:strRef>
          </c:tx>
          <c:invertIfNegative val="0"/>
          <c:dLbls>
            <c:dLbl>
              <c:idx val="0"/>
              <c:layout>
                <c:manualLayout>
                  <c:x val="1.6975308641975252E-2"/>
                  <c:y val="-4.7742504030074975E-17"/>
                </c:manualLayout>
              </c:layout>
              <c:numFmt formatCode="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A7E-4F25-9D77-CFE4E95703E3}"/>
                </c:ext>
              </c:extLst>
            </c:dLbl>
            <c:dLbl>
              <c:idx val="1"/>
              <c:layout>
                <c:manualLayout>
                  <c:x val="2.0061728395061727E-2"/>
                  <c:y val="-7.8125E-3"/>
                </c:manualLayout>
              </c:layout>
              <c:numFmt formatCode="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A7E-4F25-9D77-CFE4E95703E3}"/>
                </c:ext>
              </c:extLst>
            </c:dLbl>
            <c:numFmt formatCode="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Public high school graduates</c:v>
                </c:pt>
                <c:pt idx="1">
                  <c:v>Adventist academy graduates</c:v>
                </c:pt>
              </c:strCache>
            </c:strRef>
          </c:cat>
          <c:val>
            <c:numRef>
              <c:f>Sheet1!$C$2:$C$3</c:f>
              <c:numCache>
                <c:formatCode>General</c:formatCode>
                <c:ptCount val="2"/>
                <c:pt idx="0">
                  <c:v>0.73</c:v>
                </c:pt>
                <c:pt idx="1">
                  <c:v>0.22</c:v>
                </c:pt>
              </c:numCache>
            </c:numRef>
          </c:val>
          <c:extLst>
            <c:ext xmlns:c16="http://schemas.microsoft.com/office/drawing/2014/chart" uri="{C3380CC4-5D6E-409C-BE32-E72D297353CC}">
              <c16:uniqueId val="{00000005-DA7E-4F25-9D77-CFE4E95703E3}"/>
            </c:ext>
          </c:extLst>
        </c:ser>
        <c:dLbls>
          <c:showLegendKey val="0"/>
          <c:showVal val="0"/>
          <c:showCatName val="0"/>
          <c:showSerName val="0"/>
          <c:showPercent val="0"/>
          <c:showBubbleSize val="0"/>
        </c:dLbls>
        <c:gapWidth val="50"/>
        <c:shape val="cylinder"/>
        <c:axId val="379512584"/>
        <c:axId val="379518072"/>
        <c:axId val="0"/>
      </c:bar3DChart>
      <c:catAx>
        <c:axId val="379512584"/>
        <c:scaling>
          <c:orientation val="minMax"/>
        </c:scaling>
        <c:delete val="0"/>
        <c:axPos val="b"/>
        <c:numFmt formatCode="General" sourceLinked="0"/>
        <c:majorTickMark val="out"/>
        <c:minorTickMark val="none"/>
        <c:tickLblPos val="nextTo"/>
        <c:crossAx val="379518072"/>
        <c:crosses val="autoZero"/>
        <c:auto val="1"/>
        <c:lblAlgn val="ctr"/>
        <c:lblOffset val="100"/>
        <c:noMultiLvlLbl val="0"/>
      </c:catAx>
      <c:valAx>
        <c:axId val="379518072"/>
        <c:scaling>
          <c:orientation val="minMax"/>
        </c:scaling>
        <c:delete val="1"/>
        <c:axPos val="l"/>
        <c:numFmt formatCode="0%" sourceLinked="1"/>
        <c:majorTickMark val="out"/>
        <c:minorTickMark val="none"/>
        <c:tickLblPos val="nextTo"/>
        <c:crossAx val="379512584"/>
        <c:crosses val="autoZero"/>
        <c:crossBetween val="between"/>
      </c:valAx>
    </c:plotArea>
    <c:legend>
      <c:legendPos val="r"/>
      <c:layout>
        <c:manualLayout>
          <c:xMode val="edge"/>
          <c:yMode val="edge"/>
          <c:x val="0.79444675318362978"/>
          <c:y val="7.9839648950131251E-2"/>
          <c:w val="0.19629398755711092"/>
          <c:h val="0.56167486876640416"/>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percentStacked"/>
        <c:varyColors val="0"/>
        <c:ser>
          <c:idx val="0"/>
          <c:order val="0"/>
          <c:tx>
            <c:strRef>
              <c:f>Sheet1!$B$1</c:f>
              <c:strCache>
                <c:ptCount val="1"/>
                <c:pt idx="0">
                  <c:v>Joined and
remained</c:v>
                </c:pt>
              </c:strCache>
            </c:strRef>
          </c:tx>
          <c:spPr>
            <a:solidFill>
              <a:srgbClr val="50A8AA"/>
            </a:solidFill>
          </c:spPr>
          <c:invertIfNegative val="0"/>
          <c:dLbls>
            <c:dLbl>
              <c:idx val="0"/>
              <c:layout>
                <c:manualLayout>
                  <c:x val="1.6975308641975252E-2"/>
                  <c:y val="-9.548500806014995E-17"/>
                </c:manualLayout>
              </c:layout>
              <c:tx>
                <c:rich>
                  <a:bodyPr/>
                  <a:lstStyle/>
                  <a:p>
                    <a:fld id="{7D69876E-D3CB-4895-9F28-30B007052DD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E578-41D0-9330-669740DA8A06}"/>
                </c:ext>
              </c:extLst>
            </c:dLbl>
            <c:dLbl>
              <c:idx val="1"/>
              <c:layout>
                <c:manualLayout>
                  <c:x val="1.8518518518518576E-2"/>
                  <c:y val="-2.6041666666666665E-3"/>
                </c:manualLayout>
              </c:layout>
              <c:tx>
                <c:rich>
                  <a:bodyPr/>
                  <a:lstStyle/>
                  <a:p>
                    <a:fld id="{E76838B6-FEBD-4FCB-BD4D-8A951AF9ABF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E578-41D0-9330-669740DA8A06}"/>
                </c:ext>
              </c:extLst>
            </c:dLbl>
            <c:dLbl>
              <c:idx val="2"/>
              <c:layout>
                <c:manualLayout>
                  <c:x val="1.6975308641975308E-2"/>
                  <c:y val="-3.3854166666666713E-2"/>
                </c:manualLayout>
              </c:layout>
              <c:tx>
                <c:rich>
                  <a:bodyPr/>
                  <a:lstStyle/>
                  <a:p>
                    <a:fld id="{194D9E42-10F7-41E2-9EC8-F3ADC3E5367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E578-41D0-9330-669740DA8A06}"/>
                </c:ext>
              </c:extLst>
            </c:dLbl>
            <c:numFmt formatCode="0.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No Adventist Education</c:v>
                </c:pt>
                <c:pt idx="1">
                  <c:v>Some Adventist Education</c:v>
                </c:pt>
                <c:pt idx="2">
                  <c:v>12 Grades Adventist Education</c:v>
                </c:pt>
              </c:strCache>
            </c:strRef>
          </c:cat>
          <c:val>
            <c:numRef>
              <c:f>Sheet1!$B$2:$B$4</c:f>
              <c:numCache>
                <c:formatCode>0.0%</c:formatCode>
                <c:ptCount val="3"/>
                <c:pt idx="0">
                  <c:v>0.50800000000000001</c:v>
                </c:pt>
                <c:pt idx="1">
                  <c:v>0.78900000000000003</c:v>
                </c:pt>
                <c:pt idx="2">
                  <c:v>0.98199999999999998</c:v>
                </c:pt>
              </c:numCache>
            </c:numRef>
          </c:val>
          <c:extLst>
            <c:ext xmlns:c15="http://schemas.microsoft.com/office/drawing/2012/chart" uri="{02D57815-91ED-43cb-92C2-25804820EDAC}">
              <c15:datalabelsRange>
                <c15:f>Sheet1!$B$2:$B$4</c15:f>
                <c15:dlblRangeCache>
                  <c:ptCount val="3"/>
                  <c:pt idx="0">
                    <c:v>50.8%</c:v>
                  </c:pt>
                  <c:pt idx="1">
                    <c:v>78.9%</c:v>
                  </c:pt>
                  <c:pt idx="2">
                    <c:v>98.2%</c:v>
                  </c:pt>
                </c15:dlblRangeCache>
              </c15:datalabelsRange>
            </c:ext>
            <c:ext xmlns:c16="http://schemas.microsoft.com/office/drawing/2014/chart" uri="{C3380CC4-5D6E-409C-BE32-E72D297353CC}">
              <c16:uniqueId val="{00000003-E578-41D0-9330-669740DA8A06}"/>
            </c:ext>
          </c:extLst>
        </c:ser>
        <c:ser>
          <c:idx val="1"/>
          <c:order val="1"/>
          <c:tx>
            <c:strRef>
              <c:f>Sheet1!$C$1</c:f>
              <c:strCache>
                <c:ptCount val="1"/>
                <c:pt idx="0">
                  <c:v>Joined but 
then left</c:v>
                </c:pt>
              </c:strCache>
            </c:strRef>
          </c:tx>
          <c:invertIfNegative val="0"/>
          <c:dLbls>
            <c:dLbl>
              <c:idx val="0"/>
              <c:layout>
                <c:manualLayout>
                  <c:x val="1.6975308641975252E-2"/>
                  <c:y val="-4.7742504030074975E-17"/>
                </c:manualLayout>
              </c:layout>
              <c:tx>
                <c:rich>
                  <a:bodyPr/>
                  <a:lstStyle/>
                  <a:p>
                    <a:pPr>
                      <a:defRPr sz="2400" b="1">
                        <a:solidFill>
                          <a:schemeClr val="bg1"/>
                        </a:solidFill>
                        <a:effectLst>
                          <a:outerShdw blurRad="50800" dist="38100" dir="2700000" algn="tl" rotWithShape="0">
                            <a:prstClr val="black">
                              <a:alpha val="40000"/>
                            </a:prstClr>
                          </a:outerShdw>
                        </a:effectLst>
                      </a:defRPr>
                    </a:pPr>
                    <a:fld id="{15602277-1648-4624-9D7D-0117FA14FFA4}" type="CELLRANGE">
                      <a:rPr lang="en-US" dirty="0"/>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E578-41D0-9330-669740DA8A06}"/>
                </c:ext>
              </c:extLst>
            </c:dLbl>
            <c:dLbl>
              <c:idx val="1"/>
              <c:layout>
                <c:manualLayout>
                  <c:x val="2.0061728395061727E-2"/>
                  <c:y val="-7.8125E-3"/>
                </c:manualLayout>
              </c:layout>
              <c:tx>
                <c:rich>
                  <a:bodyPr/>
                  <a:lstStyle/>
                  <a:p>
                    <a:pPr>
                      <a:defRPr sz="2400" b="1">
                        <a:solidFill>
                          <a:schemeClr val="bg1"/>
                        </a:solidFill>
                        <a:effectLst>
                          <a:outerShdw blurRad="50800" dist="38100" dir="2700000" algn="tl" rotWithShape="0">
                            <a:prstClr val="black">
                              <a:alpha val="40000"/>
                            </a:prstClr>
                          </a:outerShdw>
                        </a:effectLst>
                      </a:defRPr>
                    </a:pPr>
                    <a:fld id="{6F3AFF81-6CCD-4643-AC98-6C2EBF5D6CE3}"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E578-41D0-9330-669740DA8A06}"/>
                </c:ext>
              </c:extLst>
            </c:dLbl>
            <c:dLbl>
              <c:idx val="2"/>
              <c:layout>
                <c:manualLayout>
                  <c:x val="0.13734567901234579"/>
                  <c:y val="-4.1666666666666664E-2"/>
                </c:manualLayout>
              </c:layout>
              <c:tx>
                <c:rich>
                  <a:bodyPr/>
                  <a:lstStyle/>
                  <a:p>
                    <a:pPr>
                      <a:defRPr sz="2400" b="1">
                        <a:effectLst/>
                      </a:defRPr>
                    </a:pPr>
                    <a:fld id="{BA4A9177-0728-4B0B-A1ED-305B670E4747}" type="CELLRANGE">
                      <a:rPr lang="en-US"/>
                      <a:pPr>
                        <a:defRPr sz="2400" b="1">
                          <a:effectLst/>
                        </a:defRPr>
                      </a:pPr>
                      <a:t>[CELLRANGE]</a:t>
                    </a:fld>
                    <a:endParaRPr lang="en-US"/>
                  </a:p>
                </c:rich>
              </c:tx>
              <c:numFmt formatCode="0.0%" sourceLinked="0"/>
              <c:spPr>
                <a:noFill/>
                <a:ln>
                  <a:noFill/>
                </a:ln>
                <a:effectLst/>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E578-41D0-9330-669740DA8A06}"/>
                </c:ext>
              </c:extLst>
            </c:dLbl>
            <c:numFmt formatCode="0.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No Adventist Education</c:v>
                </c:pt>
                <c:pt idx="1">
                  <c:v>Some Adventist Education</c:v>
                </c:pt>
                <c:pt idx="2">
                  <c:v>12 Grades Adventist Education</c:v>
                </c:pt>
              </c:strCache>
            </c:strRef>
          </c:cat>
          <c:val>
            <c:numRef>
              <c:f>Sheet1!$C$2:$C$4</c:f>
              <c:numCache>
                <c:formatCode>0.0%</c:formatCode>
                <c:ptCount val="3"/>
                <c:pt idx="0">
                  <c:v>0.109</c:v>
                </c:pt>
                <c:pt idx="1">
                  <c:v>0.16400000000000001</c:v>
                </c:pt>
                <c:pt idx="2">
                  <c:v>1.7999999999999999E-2</c:v>
                </c:pt>
              </c:numCache>
            </c:numRef>
          </c:val>
          <c:extLst>
            <c:ext xmlns:c15="http://schemas.microsoft.com/office/drawing/2012/chart" uri="{02D57815-91ED-43cb-92C2-25804820EDAC}">
              <c15:datalabelsRange>
                <c15:f>Sheet1!$C$2:$C$4</c15:f>
                <c15:dlblRangeCache>
                  <c:ptCount val="3"/>
                  <c:pt idx="0">
                    <c:v>10.9%</c:v>
                  </c:pt>
                  <c:pt idx="1">
                    <c:v>16.4%</c:v>
                  </c:pt>
                  <c:pt idx="2">
                    <c:v>1.8%</c:v>
                  </c:pt>
                </c15:dlblRangeCache>
              </c15:datalabelsRange>
            </c:ext>
            <c:ext xmlns:c16="http://schemas.microsoft.com/office/drawing/2014/chart" uri="{C3380CC4-5D6E-409C-BE32-E72D297353CC}">
              <c16:uniqueId val="{00000007-E578-41D0-9330-669740DA8A06}"/>
            </c:ext>
          </c:extLst>
        </c:ser>
        <c:ser>
          <c:idx val="2"/>
          <c:order val="2"/>
          <c:tx>
            <c:strRef>
              <c:f>Sheet1!$D$1</c:f>
              <c:strCache>
                <c:ptCount val="1"/>
                <c:pt idx="0">
                  <c:v>Never
joined</c:v>
                </c:pt>
              </c:strCache>
            </c:strRef>
          </c:tx>
          <c:invertIfNegative val="0"/>
          <c:dLbls>
            <c:dLbl>
              <c:idx val="0"/>
              <c:layout>
                <c:manualLayout>
                  <c:x val="1.6975308641975252E-2"/>
                  <c:y val="0"/>
                </c:manualLayout>
              </c:layout>
              <c:tx>
                <c:rich>
                  <a:bodyPr/>
                  <a:lstStyle/>
                  <a:p>
                    <a:pPr>
                      <a:defRPr sz="2400" b="1">
                        <a:solidFill>
                          <a:schemeClr val="bg1"/>
                        </a:solidFill>
                        <a:effectLst>
                          <a:outerShdw blurRad="50800" dist="38100" dir="2700000" algn="tl" rotWithShape="0">
                            <a:prstClr val="black">
                              <a:alpha val="40000"/>
                            </a:prstClr>
                          </a:outerShdw>
                        </a:effectLst>
                      </a:defRPr>
                    </a:pPr>
                    <a:fld id="{4AECEF67-7458-4A4E-AD9A-78C0A15A81EE}"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E578-41D0-9330-669740DA8A06}"/>
                </c:ext>
              </c:extLst>
            </c:dLbl>
            <c:dLbl>
              <c:idx val="1"/>
              <c:layout>
                <c:manualLayout>
                  <c:x val="2.3148148148148091E-2"/>
                  <c:y val="-4.4271038385826786E-2"/>
                </c:manualLayout>
              </c:layout>
              <c:tx>
                <c:rich>
                  <a:bodyPr/>
                  <a:lstStyle/>
                  <a:p>
                    <a:pPr>
                      <a:defRPr sz="2400" b="1">
                        <a:solidFill>
                          <a:schemeClr val="bg1"/>
                        </a:solidFill>
                        <a:effectLst>
                          <a:outerShdw blurRad="50800" dist="38100" dir="2700000" algn="tl" rotWithShape="0">
                            <a:prstClr val="black">
                              <a:alpha val="40000"/>
                            </a:prstClr>
                          </a:outerShdw>
                        </a:effectLst>
                      </a:defRPr>
                    </a:pPr>
                    <a:fld id="{DD6CF760-8CB0-4CB7-AA97-D468A2B7D26F}"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E578-41D0-9330-669740DA8A06}"/>
                </c:ext>
              </c:extLst>
            </c:dLbl>
            <c:dLbl>
              <c:idx val="2"/>
              <c:layout>
                <c:manualLayout>
                  <c:x val="2.3148148148148147E-2"/>
                  <c:y val="-0.10108103674540682"/>
                </c:manualLayout>
              </c:layout>
              <c:tx>
                <c:rich>
                  <a:bodyPr/>
                  <a:lstStyle/>
                  <a:p>
                    <a:pPr>
                      <a:defRPr sz="2400" b="1">
                        <a:effectLst/>
                      </a:defRPr>
                    </a:pPr>
                    <a:fld id="{8064B97E-72AA-4764-8ADE-21BA6487260D}" type="CELLRANGE">
                      <a:rPr lang="en-US"/>
                      <a:pPr>
                        <a:defRPr sz="2400" b="1">
                          <a:effectLst/>
                        </a:defRPr>
                      </a:pPr>
                      <a:t>[CELLRANGE]</a:t>
                    </a:fld>
                    <a:endParaRPr lang="en-US"/>
                  </a:p>
                </c:rich>
              </c:tx>
              <c:numFmt formatCode="0.0%" sourceLinked="0"/>
              <c:spPr>
                <a:noFill/>
                <a:ln>
                  <a:noFill/>
                </a:ln>
                <a:effectLst/>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E578-41D0-9330-669740DA8A06}"/>
                </c:ext>
              </c:extLst>
            </c:dLbl>
            <c:numFmt formatCode="0.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No Adventist Education</c:v>
                </c:pt>
                <c:pt idx="1">
                  <c:v>Some Adventist Education</c:v>
                </c:pt>
                <c:pt idx="2">
                  <c:v>12 Grades Adventist Education</c:v>
                </c:pt>
              </c:strCache>
            </c:strRef>
          </c:cat>
          <c:val>
            <c:numRef>
              <c:f>Sheet1!$D$2:$D$4</c:f>
              <c:numCache>
                <c:formatCode>0.0%</c:formatCode>
                <c:ptCount val="3"/>
                <c:pt idx="0">
                  <c:v>0.38300000000000001</c:v>
                </c:pt>
                <c:pt idx="1">
                  <c:v>4.5999999999999999E-2</c:v>
                </c:pt>
                <c:pt idx="2">
                  <c:v>0</c:v>
                </c:pt>
              </c:numCache>
            </c:numRef>
          </c:val>
          <c:extLst>
            <c:ext xmlns:c15="http://schemas.microsoft.com/office/drawing/2012/chart" uri="{02D57815-91ED-43cb-92C2-25804820EDAC}">
              <c15:datalabelsRange>
                <c15:f>Sheet1!$D$2:$D$4</c15:f>
                <c15:dlblRangeCache>
                  <c:ptCount val="3"/>
                  <c:pt idx="0">
                    <c:v>38.3%</c:v>
                  </c:pt>
                  <c:pt idx="1">
                    <c:v>4.6%</c:v>
                  </c:pt>
                  <c:pt idx="2">
                    <c:v>0.0%</c:v>
                  </c:pt>
                </c15:dlblRangeCache>
              </c15:datalabelsRange>
            </c:ext>
            <c:ext xmlns:c16="http://schemas.microsoft.com/office/drawing/2014/chart" uri="{C3380CC4-5D6E-409C-BE32-E72D297353CC}">
              <c16:uniqueId val="{0000000B-E578-41D0-9330-669740DA8A06}"/>
            </c:ext>
          </c:extLst>
        </c:ser>
        <c:dLbls>
          <c:showLegendKey val="0"/>
          <c:showVal val="0"/>
          <c:showCatName val="0"/>
          <c:showSerName val="0"/>
          <c:showPercent val="0"/>
          <c:showBubbleSize val="0"/>
        </c:dLbls>
        <c:gapWidth val="50"/>
        <c:shape val="cylinder"/>
        <c:axId val="379511408"/>
        <c:axId val="379511800"/>
        <c:axId val="0"/>
      </c:bar3DChart>
      <c:catAx>
        <c:axId val="379511408"/>
        <c:scaling>
          <c:orientation val="minMax"/>
        </c:scaling>
        <c:delete val="0"/>
        <c:axPos val="b"/>
        <c:numFmt formatCode="General" sourceLinked="0"/>
        <c:majorTickMark val="out"/>
        <c:minorTickMark val="none"/>
        <c:tickLblPos val="nextTo"/>
        <c:txPr>
          <a:bodyPr/>
          <a:lstStyle/>
          <a:p>
            <a:pPr>
              <a:defRPr sz="1400" b="1"/>
            </a:pPr>
            <a:endParaRPr lang="en-US"/>
          </a:p>
        </c:txPr>
        <c:crossAx val="379511800"/>
        <c:crosses val="autoZero"/>
        <c:auto val="1"/>
        <c:lblAlgn val="ctr"/>
        <c:lblOffset val="100"/>
        <c:noMultiLvlLbl val="0"/>
      </c:catAx>
      <c:valAx>
        <c:axId val="379511800"/>
        <c:scaling>
          <c:orientation val="minMax"/>
        </c:scaling>
        <c:delete val="1"/>
        <c:axPos val="l"/>
        <c:numFmt formatCode="0%" sourceLinked="1"/>
        <c:majorTickMark val="out"/>
        <c:minorTickMark val="none"/>
        <c:tickLblPos val="nextTo"/>
        <c:crossAx val="379511408"/>
        <c:crosses val="autoZero"/>
        <c:crossBetween val="between"/>
      </c:valAx>
    </c:plotArea>
    <c:legend>
      <c:legendPos val="r"/>
      <c:layout>
        <c:manualLayout>
          <c:xMode val="edge"/>
          <c:yMode val="edge"/>
          <c:x val="0.81084329736560701"/>
          <c:y val="0.31116572342519683"/>
          <c:w val="0.17835423349859045"/>
          <c:h val="0.42454355314960629"/>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CB060A-3B0D-4B8C-85D0-148F5680E2C2}" type="doc">
      <dgm:prSet loTypeId="urn:microsoft.com/office/officeart/2005/8/layout/chevron1" loCatId="process" qsTypeId="urn:microsoft.com/office/officeart/2005/8/quickstyle/simple1" qsCatId="simple" csTypeId="urn:microsoft.com/office/officeart/2005/8/colors/colorful5" csCatId="colorful" phldr="1"/>
      <dgm:spPr/>
    </dgm:pt>
    <dgm:pt modelId="{F967D9E1-18A8-4ECB-822D-88C55794E8F3}">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lIns="182880" tIns="0" rIns="0" bIns="0"/>
        <a:lstStyle/>
        <a:p>
          <a:endParaRPr lang="en-US" dirty="0"/>
        </a:p>
      </dgm:t>
    </dgm:pt>
    <dgm:pt modelId="{2A5F825B-DC05-4F80-A931-80D3FE6BF517}" type="parTrans" cxnId="{745A5063-DD20-42E2-9438-D4675E0DDD7B}">
      <dgm:prSet/>
      <dgm:spPr/>
      <dgm:t>
        <a:bodyPr/>
        <a:lstStyle/>
        <a:p>
          <a:endParaRPr lang="en-US"/>
        </a:p>
      </dgm:t>
    </dgm:pt>
    <dgm:pt modelId="{17815551-42AB-44F9-ABA1-94F1758EA894}" type="sibTrans" cxnId="{745A5063-DD20-42E2-9438-D4675E0DDD7B}">
      <dgm:prSet/>
      <dgm:spPr/>
      <dgm:t>
        <a:bodyPr/>
        <a:lstStyle/>
        <a:p>
          <a:endParaRPr lang="en-US"/>
        </a:p>
      </dgm:t>
    </dgm:pt>
    <dgm:pt modelId="{7E0679DD-85C0-4A77-85FE-0977C9BD984D}">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lIns="182880" tIns="0" rIns="0" bIns="0"/>
        <a:lstStyle/>
        <a:p>
          <a:endParaRPr lang="en-US" dirty="0"/>
        </a:p>
      </dgm:t>
    </dgm:pt>
    <dgm:pt modelId="{B72B4D07-4D44-46ED-8C10-FB897495C772}" type="parTrans" cxnId="{FE5AA99B-D718-4DEC-BE27-C4DA3DA820C8}">
      <dgm:prSet/>
      <dgm:spPr/>
      <dgm:t>
        <a:bodyPr/>
        <a:lstStyle/>
        <a:p>
          <a:endParaRPr lang="en-US"/>
        </a:p>
      </dgm:t>
    </dgm:pt>
    <dgm:pt modelId="{94FD38E1-D682-494E-AA25-A7FA067C4DBD}" type="sibTrans" cxnId="{FE5AA99B-D718-4DEC-BE27-C4DA3DA820C8}">
      <dgm:prSet/>
      <dgm:spPr/>
      <dgm:t>
        <a:bodyPr/>
        <a:lstStyle/>
        <a:p>
          <a:endParaRPr lang="en-US"/>
        </a:p>
      </dgm:t>
    </dgm:pt>
    <dgm:pt modelId="{ED7061A9-D433-4CB6-B388-2DD9C3A9C653}">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lIns="182880" tIns="0" rIns="0" bIns="0"/>
        <a:lstStyle/>
        <a:p>
          <a:endParaRPr lang="en-US" dirty="0"/>
        </a:p>
      </dgm:t>
    </dgm:pt>
    <dgm:pt modelId="{1857E9D2-9179-4AE2-B86F-671D285701AC}" type="parTrans" cxnId="{02840922-30FC-47C5-9952-084CA0D11C4C}">
      <dgm:prSet/>
      <dgm:spPr/>
      <dgm:t>
        <a:bodyPr/>
        <a:lstStyle/>
        <a:p>
          <a:endParaRPr lang="en-US"/>
        </a:p>
      </dgm:t>
    </dgm:pt>
    <dgm:pt modelId="{13D2D978-FD95-4266-8176-24F9A307C661}" type="sibTrans" cxnId="{02840922-30FC-47C5-9952-084CA0D11C4C}">
      <dgm:prSet/>
      <dgm:spPr/>
      <dgm:t>
        <a:bodyPr/>
        <a:lstStyle/>
        <a:p>
          <a:endParaRPr lang="en-US"/>
        </a:p>
      </dgm:t>
    </dgm:pt>
    <dgm:pt modelId="{0DD9E379-2BFF-48CB-95E5-F8C1F519C681}" type="pres">
      <dgm:prSet presAssocID="{48CB060A-3B0D-4B8C-85D0-148F5680E2C2}" presName="Name0" presStyleCnt="0">
        <dgm:presLayoutVars>
          <dgm:dir/>
          <dgm:animLvl val="lvl"/>
          <dgm:resizeHandles val="exact"/>
        </dgm:presLayoutVars>
      </dgm:prSet>
      <dgm:spPr/>
    </dgm:pt>
    <dgm:pt modelId="{B581C1E7-9995-4194-AC66-5699B63BE493}" type="pres">
      <dgm:prSet presAssocID="{F967D9E1-18A8-4ECB-822D-88C55794E8F3}" presName="parTxOnly" presStyleLbl="node1" presStyleIdx="0" presStyleCnt="3">
        <dgm:presLayoutVars>
          <dgm:chMax val="0"/>
          <dgm:chPref val="0"/>
          <dgm:bulletEnabled val="1"/>
        </dgm:presLayoutVars>
      </dgm:prSet>
      <dgm:spPr/>
    </dgm:pt>
    <dgm:pt modelId="{4F1C9451-5B4A-4DE6-B4C1-5C89E018CA0A}" type="pres">
      <dgm:prSet presAssocID="{17815551-42AB-44F9-ABA1-94F1758EA894}" presName="parTxOnlySpace" presStyleCnt="0"/>
      <dgm:spPr/>
    </dgm:pt>
    <dgm:pt modelId="{95311FE4-1A55-472B-94B4-50B52D5E0E63}" type="pres">
      <dgm:prSet presAssocID="{7E0679DD-85C0-4A77-85FE-0977C9BD984D}" presName="parTxOnly" presStyleLbl="node1" presStyleIdx="1" presStyleCnt="3">
        <dgm:presLayoutVars>
          <dgm:chMax val="0"/>
          <dgm:chPref val="0"/>
          <dgm:bulletEnabled val="1"/>
        </dgm:presLayoutVars>
      </dgm:prSet>
      <dgm:spPr/>
    </dgm:pt>
    <dgm:pt modelId="{D2F4A8E1-A412-48A9-BD30-554E0D1D357C}" type="pres">
      <dgm:prSet presAssocID="{94FD38E1-D682-494E-AA25-A7FA067C4DBD}" presName="parTxOnlySpace" presStyleCnt="0"/>
      <dgm:spPr/>
    </dgm:pt>
    <dgm:pt modelId="{625431E6-F8FE-4C64-A365-1F86BEBDEE94}" type="pres">
      <dgm:prSet presAssocID="{ED7061A9-D433-4CB6-B388-2DD9C3A9C653}" presName="parTxOnly" presStyleLbl="node1" presStyleIdx="2" presStyleCnt="3">
        <dgm:presLayoutVars>
          <dgm:chMax val="0"/>
          <dgm:chPref val="0"/>
          <dgm:bulletEnabled val="1"/>
        </dgm:presLayoutVars>
      </dgm:prSet>
      <dgm:spPr/>
    </dgm:pt>
  </dgm:ptLst>
  <dgm:cxnLst>
    <dgm:cxn modelId="{02840922-30FC-47C5-9952-084CA0D11C4C}" srcId="{48CB060A-3B0D-4B8C-85D0-148F5680E2C2}" destId="{ED7061A9-D433-4CB6-B388-2DD9C3A9C653}" srcOrd="2" destOrd="0" parTransId="{1857E9D2-9179-4AE2-B86F-671D285701AC}" sibTransId="{13D2D978-FD95-4266-8176-24F9A307C661}"/>
    <dgm:cxn modelId="{3D8E7B35-FA0E-4203-9117-0E1C399CAB74}" type="presOf" srcId="{7E0679DD-85C0-4A77-85FE-0977C9BD984D}" destId="{95311FE4-1A55-472B-94B4-50B52D5E0E63}" srcOrd="0" destOrd="0" presId="urn:microsoft.com/office/officeart/2005/8/layout/chevron1"/>
    <dgm:cxn modelId="{745A5063-DD20-42E2-9438-D4675E0DDD7B}" srcId="{48CB060A-3B0D-4B8C-85D0-148F5680E2C2}" destId="{F967D9E1-18A8-4ECB-822D-88C55794E8F3}" srcOrd="0" destOrd="0" parTransId="{2A5F825B-DC05-4F80-A931-80D3FE6BF517}" sibTransId="{17815551-42AB-44F9-ABA1-94F1758EA894}"/>
    <dgm:cxn modelId="{DD654150-2BEB-4186-9D2C-B81A083E6E08}" type="presOf" srcId="{48CB060A-3B0D-4B8C-85D0-148F5680E2C2}" destId="{0DD9E379-2BFF-48CB-95E5-F8C1F519C681}" srcOrd="0" destOrd="0" presId="urn:microsoft.com/office/officeart/2005/8/layout/chevron1"/>
    <dgm:cxn modelId="{FE5AA99B-D718-4DEC-BE27-C4DA3DA820C8}" srcId="{48CB060A-3B0D-4B8C-85D0-148F5680E2C2}" destId="{7E0679DD-85C0-4A77-85FE-0977C9BD984D}" srcOrd="1" destOrd="0" parTransId="{B72B4D07-4D44-46ED-8C10-FB897495C772}" sibTransId="{94FD38E1-D682-494E-AA25-A7FA067C4DBD}"/>
    <dgm:cxn modelId="{E5793CBC-F209-4AF0-9476-11DC52217C6D}" type="presOf" srcId="{F967D9E1-18A8-4ECB-822D-88C55794E8F3}" destId="{B581C1E7-9995-4194-AC66-5699B63BE493}" srcOrd="0" destOrd="0" presId="urn:microsoft.com/office/officeart/2005/8/layout/chevron1"/>
    <dgm:cxn modelId="{30A754D0-F810-4612-B3A8-6E7B1ED1B3FB}" type="presOf" srcId="{ED7061A9-D433-4CB6-B388-2DD9C3A9C653}" destId="{625431E6-F8FE-4C64-A365-1F86BEBDEE94}" srcOrd="0" destOrd="0" presId="urn:microsoft.com/office/officeart/2005/8/layout/chevron1"/>
    <dgm:cxn modelId="{70D3A285-1CB6-40D1-9758-4DF7BF76A913}" type="presParOf" srcId="{0DD9E379-2BFF-48CB-95E5-F8C1F519C681}" destId="{B581C1E7-9995-4194-AC66-5699B63BE493}" srcOrd="0" destOrd="0" presId="urn:microsoft.com/office/officeart/2005/8/layout/chevron1"/>
    <dgm:cxn modelId="{F2C1E7B6-9A27-4CA9-A6BE-C4EBD181E23D}" type="presParOf" srcId="{0DD9E379-2BFF-48CB-95E5-F8C1F519C681}" destId="{4F1C9451-5B4A-4DE6-B4C1-5C89E018CA0A}" srcOrd="1" destOrd="0" presId="urn:microsoft.com/office/officeart/2005/8/layout/chevron1"/>
    <dgm:cxn modelId="{77AFE66A-F7F8-4FDA-A416-8436AD29EE50}" type="presParOf" srcId="{0DD9E379-2BFF-48CB-95E5-F8C1F519C681}" destId="{95311FE4-1A55-472B-94B4-50B52D5E0E63}" srcOrd="2" destOrd="0" presId="urn:microsoft.com/office/officeart/2005/8/layout/chevron1"/>
    <dgm:cxn modelId="{6D6B920A-0A6F-41B6-A062-C97827DF7E59}" type="presParOf" srcId="{0DD9E379-2BFF-48CB-95E5-F8C1F519C681}" destId="{D2F4A8E1-A412-48A9-BD30-554E0D1D357C}" srcOrd="3" destOrd="0" presId="urn:microsoft.com/office/officeart/2005/8/layout/chevron1"/>
    <dgm:cxn modelId="{1AF91EE9-A3F8-4D19-8547-4E7EC3D6A475}" type="presParOf" srcId="{0DD9E379-2BFF-48CB-95E5-F8C1F519C681}" destId="{625431E6-F8FE-4C64-A365-1F86BEBDEE94}"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1C1E7-9995-4194-AC66-5699B63BE493}">
      <dsp:nvSpPr>
        <dsp:cNvPr id="0" name=""/>
        <dsp:cNvSpPr/>
      </dsp:nvSpPr>
      <dsp:spPr>
        <a:xfrm>
          <a:off x="2411" y="492762"/>
          <a:ext cx="2937420" cy="1174968"/>
        </a:xfrm>
        <a:prstGeom prst="chevron">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2880" tIns="0" rIns="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589895" y="492762"/>
        <a:ext cx="1762452" cy="1174968"/>
      </dsp:txXfrm>
    </dsp:sp>
    <dsp:sp modelId="{95311FE4-1A55-472B-94B4-50B52D5E0E63}">
      <dsp:nvSpPr>
        <dsp:cNvPr id="0" name=""/>
        <dsp:cNvSpPr/>
      </dsp:nvSpPr>
      <dsp:spPr>
        <a:xfrm>
          <a:off x="2646089" y="492762"/>
          <a:ext cx="2937420" cy="1174968"/>
        </a:xfrm>
        <a:prstGeom prst="chevron">
          <a:avLst/>
        </a:prstGeom>
        <a:solidFill>
          <a:schemeClr val="accent5">
            <a:hueOff val="-6198687"/>
            <a:satOff val="9275"/>
            <a:lumOff val="-10392"/>
            <a:alphaOff val="0"/>
          </a:schemeClr>
        </a:solidFill>
        <a:ln w="2642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2880" tIns="0" rIns="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3233573" y="492762"/>
        <a:ext cx="1762452" cy="1174968"/>
      </dsp:txXfrm>
    </dsp:sp>
    <dsp:sp modelId="{625431E6-F8FE-4C64-A365-1F86BEBDEE94}">
      <dsp:nvSpPr>
        <dsp:cNvPr id="0" name=""/>
        <dsp:cNvSpPr/>
      </dsp:nvSpPr>
      <dsp:spPr>
        <a:xfrm>
          <a:off x="5289768" y="492762"/>
          <a:ext cx="2937420" cy="1174968"/>
        </a:xfrm>
        <a:prstGeom prst="chevron">
          <a:avLst/>
        </a:prstGeom>
        <a:solidFill>
          <a:schemeClr val="accent5">
            <a:hueOff val="-12397374"/>
            <a:satOff val="18550"/>
            <a:lumOff val="-20783"/>
            <a:alphaOff val="0"/>
          </a:schemeClr>
        </a:solidFill>
        <a:ln w="2642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2880" tIns="0" rIns="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5877252" y="492762"/>
        <a:ext cx="1762452" cy="11749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5736921" cy="344488"/>
          </a:xfrm>
          <a:prstGeom prst="rect">
            <a:avLst/>
          </a:prstGeom>
        </p:spPr>
        <p:txBody>
          <a:bodyPr vert="horz" lIns="91440" tIns="45720" rIns="91440" bIns="45720" rtlCol="0"/>
          <a:lstStyle>
            <a:lvl1pPr algn="l">
              <a:defRPr sz="1200"/>
            </a:lvl1pPr>
          </a:lstStyle>
          <a:p>
            <a:r>
              <a:rPr lang="en-US"/>
              <a:t>Joining and Remaining: A Look at the Data on the Role of Adventist Education</a:t>
            </a:r>
          </a:p>
        </p:txBody>
      </p:sp>
      <p:sp>
        <p:nvSpPr>
          <p:cNvPr id="3" name="Date Placeholder 2"/>
          <p:cNvSpPr>
            <a:spLocks noGrp="1"/>
          </p:cNvSpPr>
          <p:nvPr>
            <p:ph type="dt" sz="quarter" idx="1"/>
          </p:nvPr>
        </p:nvSpPr>
        <p:spPr>
          <a:xfrm>
            <a:off x="7503089" y="0"/>
            <a:ext cx="1639323" cy="3444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r>
              <a:rPr lang="en-US"/>
              <a:t>John Wesley Taylor V (taylorjw@gc.adventist.org)</a:t>
            </a:r>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E21BB23A-5CA0-4E1C-8762-9E0E56FB66BA}" type="slidenum">
              <a:rPr lang="en-US" smtClean="0"/>
              <a:t>‹#›</a:t>
            </a:fld>
            <a:endParaRPr lang="en-US"/>
          </a:p>
        </p:txBody>
      </p:sp>
    </p:spTree>
    <p:extLst>
      <p:ext uri="{BB962C8B-B14F-4D97-AF65-F5344CB8AC3E}">
        <p14:creationId xmlns:p14="http://schemas.microsoft.com/office/powerpoint/2010/main" val="33082604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r>
              <a:rPr lang="en-US"/>
              <a:t>Joining and Remaining: A Look at the Data on the Role of Adventist Education</a:t>
            </a:r>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r>
              <a:rPr lang="en-US"/>
              <a:t>John Wesley Taylor V (taylorjw@gc.adventist.org)</a:t>
            </a:r>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13A8FC0-67A0-4E6D-8EEF-251A8DF0E339}" type="slidenum">
              <a:rPr lang="en-US" smtClean="0"/>
              <a:t>‹#›</a:t>
            </a:fld>
            <a:endParaRPr lang="en-US"/>
          </a:p>
        </p:txBody>
      </p:sp>
    </p:spTree>
    <p:extLst>
      <p:ext uri="{BB962C8B-B14F-4D97-AF65-F5344CB8AC3E}">
        <p14:creationId xmlns:p14="http://schemas.microsoft.com/office/powerpoint/2010/main" val="297495876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Adventist education is the longest and largest evangelistic event held by the Seventh-day Adventist church. Is it effective? This presentation examines findings from a set of research studies spanning the past three decades that have explored the relationship between Adventist education and young people joining and remaining in the Adventist church. Implications will be discussed and specific actions proposed to reinforce the redemptive purpose of Adventist education.</a:t>
            </a:r>
          </a:p>
        </p:txBody>
      </p:sp>
      <p:sp>
        <p:nvSpPr>
          <p:cNvPr id="4" name="Slide Number Placeholder 3"/>
          <p:cNvSpPr>
            <a:spLocks noGrp="1"/>
          </p:cNvSpPr>
          <p:nvPr>
            <p:ph type="sldNum" sz="quarter" idx="10"/>
          </p:nvPr>
        </p:nvSpPr>
        <p:spPr/>
        <p:txBody>
          <a:bodyPr/>
          <a:lstStyle/>
          <a:p>
            <a:fld id="{413A8FC0-67A0-4E6D-8EEF-251A8DF0E339}" type="slidenum">
              <a:rPr lang="en-US" smtClean="0"/>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2060094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MX" sz="1200" dirty="0">
                <a:latin typeface="FrizQuadrata BT" pitchFamily="34" charset="0"/>
              </a:rPr>
              <a:t>Warren E. </a:t>
            </a:r>
            <a:r>
              <a:rPr lang="es-MX" sz="1200" dirty="0" err="1">
                <a:latin typeface="FrizQuadrata BT" pitchFamily="34" charset="0"/>
              </a:rPr>
              <a:t>Minder</a:t>
            </a:r>
            <a:r>
              <a:rPr lang="es-MX" sz="1200" baseline="0" dirty="0">
                <a:latin typeface="FrizQuadrata BT" pitchFamily="34" charset="0"/>
              </a:rPr>
              <a:t> (1985). </a:t>
            </a:r>
            <a:r>
              <a:rPr lang="en-US" sz="1200" b="0" i="1" kern="1200" dirty="0">
                <a:solidFill>
                  <a:schemeClr val="tx1"/>
                </a:solidFill>
                <a:effectLst/>
                <a:latin typeface="+mn-lt"/>
                <a:ea typeface="+mn-ea"/>
                <a:cs typeface="+mn-cs"/>
              </a:rPr>
              <a:t>A study of the relationship between church sponsored K-12 education and church membership in the Seventh-day Adventist Church. </a:t>
            </a:r>
            <a:r>
              <a:rPr lang="en-US" sz="1200" b="0" i="0" kern="1200" dirty="0" err="1">
                <a:solidFill>
                  <a:schemeClr val="tx1"/>
                </a:solidFill>
                <a:effectLst/>
                <a:latin typeface="+mn-lt"/>
                <a:ea typeface="+mn-ea"/>
                <a:cs typeface="+mn-cs"/>
              </a:rPr>
              <a:t>Ed.D</a:t>
            </a:r>
            <a:r>
              <a:rPr lang="en-US" sz="1200" b="0" i="0" kern="1200" dirty="0">
                <a:solidFill>
                  <a:schemeClr val="tx1"/>
                </a:solidFill>
                <a:effectLst/>
                <a:latin typeface="+mn-lt"/>
                <a:ea typeface="+mn-ea"/>
                <a:cs typeface="+mn-cs"/>
              </a:rPr>
              <a:t>. dissertation, Western Michigan University.</a:t>
            </a:r>
          </a:p>
          <a:p>
            <a:r>
              <a:rPr lang="en-US" sz="1200" kern="1200" dirty="0">
                <a:solidFill>
                  <a:schemeClr val="tx1"/>
                </a:solidFill>
                <a:effectLst/>
                <a:latin typeface="+mn-lt"/>
                <a:ea typeface="+mn-ea"/>
                <a:cs typeface="+mn-cs"/>
              </a:rPr>
              <a:t>Sample: 400 family units were randomly selected from the Lake Union and 287 families responded. N = 993.</a:t>
            </a:r>
          </a:p>
          <a:p>
            <a:r>
              <a:rPr lang="en-US" sz="1200" kern="1200" dirty="0">
                <a:solidFill>
                  <a:schemeClr val="tx1"/>
                </a:solidFill>
                <a:effectLst/>
                <a:latin typeface="+mn-lt"/>
                <a:ea typeface="+mn-ea"/>
                <a:cs typeface="+mn-cs"/>
              </a:rPr>
              <a:t>Procedure: Compared Adventist youth with no Adventist education, some Adventist education, and those with only Adventist education on whether they joined and stayed in the Adventist church.</a:t>
            </a:r>
            <a:endParaRPr lang="es-MX" sz="1200" dirty="0">
              <a:latin typeface="FrizQuadrata BT"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10</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1859650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MX" sz="1200" dirty="0">
                <a:latin typeface="FrizQuadrata BT" pitchFamily="34" charset="0"/>
              </a:rPr>
              <a:t>Warren E. </a:t>
            </a:r>
            <a:r>
              <a:rPr lang="es-MX" sz="1200" dirty="0" err="1">
                <a:latin typeface="FrizQuadrata BT" pitchFamily="34" charset="0"/>
              </a:rPr>
              <a:t>Minder</a:t>
            </a:r>
            <a:r>
              <a:rPr lang="es-MX" sz="1200" baseline="0" dirty="0">
                <a:latin typeface="FrizQuadrata BT" pitchFamily="34" charset="0"/>
              </a:rPr>
              <a:t> (1985). </a:t>
            </a:r>
            <a:r>
              <a:rPr lang="en-US" sz="1200" b="0" i="1" kern="1200" dirty="0">
                <a:solidFill>
                  <a:schemeClr val="tx1"/>
                </a:solidFill>
                <a:effectLst/>
                <a:latin typeface="+mn-lt"/>
                <a:ea typeface="+mn-ea"/>
                <a:cs typeface="+mn-cs"/>
              </a:rPr>
              <a:t>A study of the relationship between church sponsored K-12 education and church membership in the Seventh-day Adventist Church. </a:t>
            </a:r>
            <a:r>
              <a:rPr lang="en-US" sz="1200" b="0" i="0" kern="1200" dirty="0" err="1">
                <a:solidFill>
                  <a:schemeClr val="tx1"/>
                </a:solidFill>
                <a:effectLst/>
                <a:latin typeface="+mn-lt"/>
                <a:ea typeface="+mn-ea"/>
                <a:cs typeface="+mn-cs"/>
              </a:rPr>
              <a:t>Ed.D</a:t>
            </a:r>
            <a:r>
              <a:rPr lang="en-US" sz="1200" b="0" i="0" kern="1200" dirty="0">
                <a:solidFill>
                  <a:schemeClr val="tx1"/>
                </a:solidFill>
                <a:effectLst/>
                <a:latin typeface="+mn-lt"/>
                <a:ea typeface="+mn-ea"/>
                <a:cs typeface="+mn-cs"/>
              </a:rPr>
              <a:t>. dissertation, Western Michigan University.</a:t>
            </a:r>
          </a:p>
          <a:p>
            <a:r>
              <a:rPr lang="en-US" sz="1200" kern="1200" dirty="0">
                <a:solidFill>
                  <a:schemeClr val="tx1"/>
                </a:solidFill>
                <a:effectLst/>
                <a:latin typeface="+mn-lt"/>
                <a:ea typeface="+mn-ea"/>
                <a:cs typeface="+mn-cs"/>
              </a:rPr>
              <a:t>Sample: 400 family units were randomly selected from the Lake Union and 287 families responded. N = 993.</a:t>
            </a:r>
          </a:p>
          <a:p>
            <a:r>
              <a:rPr lang="en-US" sz="1200" kern="1200" dirty="0">
                <a:solidFill>
                  <a:schemeClr val="tx1"/>
                </a:solidFill>
                <a:effectLst/>
                <a:latin typeface="+mn-lt"/>
                <a:ea typeface="+mn-ea"/>
                <a:cs typeface="+mn-cs"/>
              </a:rPr>
              <a:t>Procedure: Compared Adventist youth with no Adventist education, some Adventist education, and those with only Adventist education on whether they joined and stayed in the Adventist church.</a:t>
            </a:r>
            <a:endParaRPr lang="es-MX" sz="1200" dirty="0">
              <a:latin typeface="FrizQuadrata BT"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11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61800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should be schools established wherever there is a church or company of believers. Teachers should be employed to educate children of Sabbath-keepers.” </a:t>
            </a:r>
            <a:r>
              <a:rPr lang="en-US" sz="1200" dirty="0">
                <a:ea typeface="MS PGothic" charset="0"/>
                <a:cs typeface="MS PGothic" charset="0"/>
              </a:rPr>
              <a:t>Ellen G. White. 1898. </a:t>
            </a:r>
            <a:r>
              <a:rPr lang="en-US" sz="1200" i="1" dirty="0">
                <a:ea typeface="MS PGothic" charset="0"/>
                <a:cs typeface="MS PGothic" charset="0"/>
              </a:rPr>
              <a:t>Special Testimony to Battle Creek Church</a:t>
            </a:r>
            <a:r>
              <a:rPr lang="en-US" sz="1200" dirty="0">
                <a:ea typeface="MS PGothic" charset="0"/>
                <a:cs typeface="MS PGothic" charset="0"/>
              </a:rPr>
              <a:t>, p. 40. </a:t>
            </a:r>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12</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1254381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should be schools established wherever there is a church or company of believers. Teachers should be employed to educate children of Sabbath-keepers.” </a:t>
            </a:r>
            <a:r>
              <a:rPr lang="en-US" sz="1200" dirty="0">
                <a:ea typeface="MS PGothic" charset="0"/>
                <a:cs typeface="MS PGothic" charset="0"/>
              </a:rPr>
              <a:t>Ellen G. White. 1898. </a:t>
            </a:r>
            <a:r>
              <a:rPr lang="en-US" sz="1200" i="1" dirty="0">
                <a:ea typeface="MS PGothic" charset="0"/>
                <a:cs typeface="MS PGothic" charset="0"/>
              </a:rPr>
              <a:t>Special Testimony to Battle Creek Church</a:t>
            </a:r>
            <a:r>
              <a:rPr lang="en-US" sz="1200" dirty="0">
                <a:ea typeface="MS PGothic" charset="0"/>
                <a:cs typeface="MS PGothic" charset="0"/>
              </a:rPr>
              <a:t>, p. 40. </a:t>
            </a:r>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13</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812187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Perhaps even more important, however, than accession—joining the Church,</a:t>
            </a:r>
            <a:r>
              <a:rPr lang="en-US" baseline="0" dirty="0"/>
              <a:t> is retention—remaining in the Church. </a:t>
            </a:r>
          </a:p>
          <a:p>
            <a:r>
              <a:rPr lang="en-US" baseline="0" dirty="0"/>
              <a:t>Adventist education has a vital role here, as well.</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14</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4120653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the problem.</a:t>
            </a:r>
          </a:p>
          <a:p>
            <a:r>
              <a:rPr lang="en-US" dirty="0"/>
              <a:t>Out</a:t>
            </a:r>
            <a:r>
              <a:rPr lang="en-US" baseline="0" dirty="0"/>
              <a:t> of every 10 members, 6 remained, and 4 slipped away.</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628252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2012</a:t>
            </a:r>
          </a:p>
        </p:txBody>
      </p:sp>
      <p:sp>
        <p:nvSpPr>
          <p:cNvPr id="4" name="Slide Number Placeholder 3"/>
          <p:cNvSpPr>
            <a:spLocks noGrp="1"/>
          </p:cNvSpPr>
          <p:nvPr>
            <p:ph type="sldNum" sz="quarter" idx="10"/>
          </p:nvPr>
        </p:nvSpPr>
        <p:spPr/>
        <p:txBody>
          <a:bodyPr/>
          <a:lstStyle/>
          <a:p>
            <a:fld id="{413A8FC0-67A0-4E6D-8EEF-251A8DF0E339}" type="slidenum">
              <a:rPr lang="en-US" smtClean="0"/>
              <a:t>16</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2309431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Began in 1987. </a:t>
            </a:r>
            <a:r>
              <a:rPr lang="en-US" sz="1200" dirty="0">
                <a:solidFill>
                  <a:srgbClr val="FFFF00"/>
                </a:solidFill>
                <a:ea typeface="MS PGothic" charset="0"/>
                <a:cs typeface="MS PGothic" charset="0"/>
              </a:rPr>
              <a:t>Roger </a:t>
            </a:r>
            <a:r>
              <a:rPr lang="en-US" dirty="0"/>
              <a:t>Dudley</a:t>
            </a:r>
            <a:endParaRPr lang="en-US" sz="1200" dirty="0">
              <a:solidFill>
                <a:srgbClr val="FFFF00"/>
              </a:solidFill>
              <a:ea typeface="MS PGothic" charset="0"/>
              <a:cs typeface="MS PGothic"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losing one half of our youth. Not one lost coin, but half of the coins!</a:t>
            </a:r>
          </a:p>
          <a:p>
            <a:r>
              <a:rPr lang="en-US" dirty="0"/>
              <a:t>In his landmark 10-year longitudinal study, Roger Dudley (2000) began in 1988 with 1,523 Adventist youth ages 15 and 16.  When the study ended 10 years later, 578 (about 1/3) of the original group, now young adults, completed the form.  Did the type of college the students attended make any difference in retaining their membership in the Adventist Church?  Of the responding young adults who attended all or mostly all Adventist schools during high school and college, 92% were members at age 25.  If they had attended part Adventist schools and part non-Adventist schools, 79% remained members at age 25.  If all or most of their schooling was in non-Adventist schools, 72% remained members at age 25 (Thayer, 2008b).   Dudley speculates that many of the young people who dropped out of the study are no longer church members, which would lower the percentages in all categories if all original subjects had completed the final survey. Dudley (2000) estimates that “at least 40 percent to 50 percent of Seventh-day Adventist teenagers in North America are essentially leaving the church by their middle 20s” (p. 35).</a:t>
            </a:r>
          </a:p>
          <a:p>
            <a:r>
              <a:rPr lang="en-US" dirty="0"/>
              <a:t>Dudley, R. L. (2000). Why our teenagers leave the church: Personal stories from a 10-year study. Hagerstown, MD: Review and Herald.</a:t>
            </a:r>
          </a:p>
          <a:p>
            <a:r>
              <a:rPr lang="en-US" dirty="0"/>
              <a:t>Thayer, J. D. (2008b). Dudley’s Youth Retention Study, additional analysis. </a:t>
            </a:r>
          </a:p>
        </p:txBody>
      </p:sp>
      <p:sp>
        <p:nvSpPr>
          <p:cNvPr id="4" name="Slide Number Placeholder 3"/>
          <p:cNvSpPr>
            <a:spLocks noGrp="1"/>
          </p:cNvSpPr>
          <p:nvPr>
            <p:ph type="sldNum" sz="quarter" idx="10"/>
          </p:nvPr>
        </p:nvSpPr>
        <p:spPr/>
        <p:txBody>
          <a:bodyPr/>
          <a:lstStyle/>
          <a:p>
            <a:fld id="{413A8FC0-67A0-4E6D-8EEF-251A8DF0E339}" type="slidenum">
              <a:rPr lang="en-US" smtClean="0"/>
              <a:t>17</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2500057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solidFill>
                  <a:prstClr val="black"/>
                </a:solidFill>
              </a:rPr>
              <a:t>Joining and Remaining: A Look at the Data on the Role of Adventist Education</a:t>
            </a:r>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John Wesley Taylor V (taylorjw@gc.adventist.org)</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260800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Youth Retention Study was a longitudinal study emerged from the Valuegenesis Study. </a:t>
            </a:r>
          </a:p>
          <a:p>
            <a:r>
              <a:rPr lang="en-US" sz="1200" dirty="0"/>
              <a:t>Center</a:t>
            </a:r>
            <a:r>
              <a:rPr lang="en-US" sz="1200" baseline="0" dirty="0"/>
              <a:t> for Creative Ministry Study, also known as the </a:t>
            </a:r>
            <a:r>
              <a:rPr lang="en-US" sz="1200" dirty="0"/>
              <a:t>Richardson Study</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20</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200173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Adventist education, there is a matter of highest</a:t>
            </a:r>
            <a:r>
              <a:rPr lang="en-US" baseline="0" dirty="0"/>
              <a:t> importance. Writing to church leaders and educators, Ellen White declared that:</a:t>
            </a:r>
          </a:p>
          <a:p>
            <a:r>
              <a:rPr lang="en-US" baseline="0" dirty="0"/>
              <a:t>According to the biblical model, conversion is expressed in baptism, through formally joining the Church. And that takes us to accession.</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2</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4006001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dirty="0"/>
              <a:t>Actually 5 studies: </a:t>
            </a:r>
            <a:r>
              <a:rPr lang="en-US" altLang="en-US" sz="1200" dirty="0"/>
              <a:t>Valuegenesis I – 1990, </a:t>
            </a:r>
            <a:r>
              <a:rPr lang="en-US" altLang="en-US" sz="1200" dirty="0" err="1"/>
              <a:t>Avance</a:t>
            </a:r>
            <a:r>
              <a:rPr lang="en-US" altLang="en-US" sz="1200" dirty="0"/>
              <a:t> (NAD) – 1994, </a:t>
            </a:r>
            <a:r>
              <a:rPr lang="en-US" altLang="en-US" sz="1200" dirty="0" err="1"/>
              <a:t>Avance</a:t>
            </a:r>
            <a:r>
              <a:rPr lang="en-US" altLang="en-US" sz="1200" dirty="0"/>
              <a:t> (Puerto Rico) – 1995, Valuegenesis II – 2000, Valuegenesis3 – 2010 </a:t>
            </a:r>
          </a:p>
          <a:p>
            <a:r>
              <a:rPr lang="en-US" sz="1200" kern="1200" dirty="0">
                <a:solidFill>
                  <a:schemeClr val="tx1"/>
                </a:solidFill>
                <a:effectLst/>
                <a:latin typeface="+mn-lt"/>
                <a:ea typeface="+mn-ea"/>
                <a:cs typeface="+mn-cs"/>
              </a:rPr>
              <a:t>The Valuegenesis study. 10,641 Adventist students in Adventist schools and 457 Adventist students in non-Adventist schools were studied. Non-Adventist students in Adventist schools and Adventist students in public schools were excluded from most analyses reported in this paper.  For this paper, Thayer studied two sub-samples from the Valuegenesis study: 2,267 12-grade Adventist students in Adventist schools and 683 of these students who reported that they had a good home, religious parents, a good church, and a good school.</a:t>
            </a:r>
          </a:p>
          <a:p>
            <a:r>
              <a:rPr lang="en-US" sz="1200" kern="1200" dirty="0">
                <a:solidFill>
                  <a:schemeClr val="tx1"/>
                </a:solidFill>
                <a:effectLst/>
                <a:latin typeface="+mn-lt"/>
                <a:ea typeface="+mn-ea"/>
                <a:cs typeface="+mn-cs"/>
              </a:rPr>
              <a:t>Procedure: 	The Valuegenesis study gathered a wealth of data related to the influence of family, school, and church on the formation of faith. Two types of comparisons were made that are related to this paper. First, Adventist students in public schools were compared to Adventist students in Adventist schools. Also Adventist students in Adventist schools with fewer years in Adventist schools were compared to those with more years in Adventist schools. Dudley authored the book on the original analysis of the Valuegenesis data and Thayer reanalyzed the data for this paper. Thayer studied two sub-samples of the complete Valuegenesis dataset to partially control for church membership and age of the student, and school, home and church characteristics. Eliminated in this analysis were students in grades 6-11, students not a member of the Adventist church, and students not in Adventist schools.</a:t>
            </a:r>
            <a:endParaRPr lang="en-US" altLang="en-US" sz="2400" dirty="0"/>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21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4289051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Dudley and </a:t>
            </a:r>
            <a:r>
              <a:rPr lang="en-US" dirty="0" err="1"/>
              <a:t>Kangas</a:t>
            </a:r>
            <a:r>
              <a:rPr lang="en-US" dirty="0"/>
              <a:t> (1990) reported on results for years 1 and 2, Dudley (2000) reported on all 10 years, and Thayer (2008) reanalyzed data for all 10 years.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 =783</a:t>
            </a:r>
            <a:r>
              <a:rPr lang="en-US" baseline="0" dirty="0"/>
              <a:t> in year 10. </a:t>
            </a:r>
            <a:r>
              <a:rPr lang="en-US" dirty="0"/>
              <a:t>Thayer (2008c) checked the characteristics of the 1,526 subjects from whom data was collected in year one with the 769 subjects who responded in year 10. He found that on two religious characteristics, the groups were relatively similar, indicating that the subjects who dropped out of the study were not noticeably different in these initial characteristics. The percentage of subjects who attended church weekly in year one was 88% for the complete year one sample and 90% for the year ten sample. The percentage of subjects who said they intended to remain an active Adventist at age 40 in year one was 56% for the complete year one sample and 62% for the year ten sample. The ten-year sample was almost identical in beginning characteristics on these two items.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34% of youth in Adventist schools in year 5 scored high on the Thayer Faith Maturity Scale compared to 20% of those in public schools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reanalysis of the Youth Retention Study (Thayer, 2008c) found a positive relationship between attendance at an Adventist academy and personal Bible study (years 6 and 10).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Dudley, R. L. (1999). Understanding the spiritual development and the faith experience of college and university students on Christian campuses. Journal of Research on Christian Education, 8(1), 5-28. In 1987, the Seventh-day Adventist Church in the Unites States and Canada began a ten-year study of youth retention and dropout. The aim of the project was to select a group of middle-teenagers who were already members of the church and to survey them each year for ten years in order to determine what factors were related to staying or leaving the church. This article explores data to understand how faith develops and matures among young people of college and university age, including a look at those attending Adventist Christian colleges and universities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24</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752931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Kenneth James Epperson. (1990). “The relationship of Seventh-day Adventist school attendance to Seventh-day Adventist church membership in the Southern Union Conference." EdD dissertation, Loma Linda University.</a:t>
            </a:r>
            <a:endParaRPr lang="en-US" altLang="en-US" dirty="0"/>
          </a:p>
          <a:p>
            <a:r>
              <a:rPr lang="en-US" altLang="en-US" dirty="0"/>
              <a:t>No Adventist education:  58% stayed in the church;</a:t>
            </a:r>
            <a:r>
              <a:rPr lang="en-US" altLang="en-US" baseline="0" dirty="0"/>
              <a:t> </a:t>
            </a:r>
            <a:r>
              <a:rPr lang="en-US" altLang="en-US" dirty="0"/>
              <a:t>Some Adventist education:  79% stayed in the church</a:t>
            </a:r>
          </a:p>
          <a:p>
            <a:r>
              <a:rPr lang="en-US" altLang="en-US" dirty="0"/>
              <a:t>Rock JAE articles say 89% vs. 53%</a:t>
            </a:r>
          </a:p>
          <a:p>
            <a:r>
              <a:rPr lang="en-US" altLang="en-US" dirty="0"/>
              <a:t>Sample: 300 family units were randomly selected from the Southern Union and 210 families responded. N = 844</a:t>
            </a:r>
          </a:p>
          <a:p>
            <a:r>
              <a:rPr lang="en-US" altLang="en-US" dirty="0"/>
              <a:t>Procedure:  Compared Adventist youth with no Adventist education and those with some Adventist education on whether they stayed in the church.</a:t>
            </a:r>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16680154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Robert W. Rice. (1990). "A survey of the relationship between attending Seventh-day Adventist academies 9-12 and subsequent commitment to the Seventh-day Adventist Church," PhD dissertation, University of Denver.</a:t>
            </a:r>
          </a:p>
          <a:p>
            <a:r>
              <a:rPr lang="en-US" altLang="en-US" dirty="0"/>
              <a:t>13-year longitudinal study</a:t>
            </a:r>
          </a:p>
          <a:p>
            <a:r>
              <a:rPr lang="en-US" altLang="en-US" dirty="0"/>
              <a:t>Public high school graduates:  37% stayed in the church;</a:t>
            </a:r>
            <a:r>
              <a:rPr lang="en-US" altLang="en-US" baseline="0" dirty="0"/>
              <a:t> </a:t>
            </a:r>
            <a:r>
              <a:rPr lang="en-US" altLang="en-US" dirty="0"/>
              <a:t>SDA academy graduates:  77% stayed in the church</a:t>
            </a:r>
          </a:p>
          <a:p>
            <a:r>
              <a:rPr lang="en-US" altLang="en-US" dirty="0"/>
              <a:t>Sample: Adventist academy and public high school graduates from Southern California. N = 264.</a:t>
            </a:r>
          </a:p>
          <a:p>
            <a:r>
              <a:rPr lang="en-US" altLang="en-US" dirty="0"/>
              <a:t>Procedure: The class of 1976 was studied 13 years later. Compared Adventist public high school graduates and Adventist academy graduates on whether they stayed in the church.</a:t>
            </a:r>
          </a:p>
          <a:p>
            <a:r>
              <a:rPr lang="en-US" altLang="en-US" dirty="0"/>
              <a:t>Rice study utilized two California groups of 1976 graduates:</a:t>
            </a:r>
            <a:r>
              <a:rPr lang="en-US" altLang="en-US" baseline="0" dirty="0"/>
              <a:t> a public school group and an academy group</a:t>
            </a:r>
            <a:endParaRPr lang="en-US" altLang="en-US" dirty="0"/>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26</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2730585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Robert Rice – 1990; 13-year longitudinal study</a:t>
            </a:r>
          </a:p>
          <a:p>
            <a:r>
              <a:rPr lang="en-US" dirty="0"/>
              <a:t>Three studies examined the relationship between paying tithe and Adventist schooling. Data from Valuegenesis (Dudley, 1992) showed a positive relationship between Adventist schooling and paying tithe. Rice found that 50% of graduates from an Adventist academy pay tithe compared to 26% of graduates from a non-Adventist high school. The reanalysis of the Youth Retention Study (Thayer, 2008c) showed a positive relationship between attending an Adventist academy and paying tithe (year 6).</a:t>
            </a:r>
          </a:p>
          <a:p>
            <a:r>
              <a:rPr lang="en-US" altLang="en-US" dirty="0"/>
              <a:t>Procedure: The class of 1976 was studied 13 years later. Compared Adventist public high school graduates and Adventist academy graduates on whether they stayed in the church.</a:t>
            </a:r>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27</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3327112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Robert Rice – 1990; 13-year longitudinal study</a:t>
            </a:r>
          </a:p>
          <a:p>
            <a:r>
              <a:rPr lang="en-US" dirty="0"/>
              <a:t>Found that 78% of graduates from an Adventist academy were married to an Adventist compared to 27% of graduates from a non-Adventist high school.</a:t>
            </a:r>
          </a:p>
          <a:p>
            <a:r>
              <a:rPr lang="en-US" altLang="en-US" dirty="0"/>
              <a:t>Sample: Adventist academy and public high school graduates from Southern California. N = 264.</a:t>
            </a:r>
          </a:p>
          <a:p>
            <a:r>
              <a:rPr lang="en-US" altLang="en-US" dirty="0"/>
              <a:t>Procedure: The class of 1976 was studied 13 years later. Compared Adventist public high school graduates and Adventist academy graduates on whether they stayed in the church.</a:t>
            </a:r>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28</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1385965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Note: Those who joined but then left represent 17.6%, 17.2%, and 1.8% respectively of those who joined</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noProof="0" dirty="0">
                <a:latin typeface="FrizQuadrata BT" pitchFamily="34" charset="0"/>
              </a:rPr>
              <a:t>Rock JAE article says 98% vs. 51% (but</a:t>
            </a:r>
            <a:r>
              <a:rPr lang="en-US" sz="1200" baseline="0" noProof="0" dirty="0">
                <a:latin typeface="FrizQuadrata BT" pitchFamily="34" charset="0"/>
              </a:rPr>
              <a:t> could be combining groups 1 &amp; 2)</a:t>
            </a:r>
          </a:p>
          <a:p>
            <a:pPr marL="0" marR="0" indent="0" algn="l" defTabSz="914400" rtl="0" eaLnBrk="0" fontAlgn="base" latinLnBrk="0" hangingPunct="0">
              <a:lnSpc>
                <a:spcPct val="100000"/>
              </a:lnSpc>
              <a:spcBef>
                <a:spcPct val="30000"/>
              </a:spcBef>
              <a:spcAft>
                <a:spcPct val="0"/>
              </a:spcAft>
              <a:buClrTx/>
              <a:buSzTx/>
              <a:buFontTx/>
              <a:buNone/>
              <a:tabLst/>
              <a:defRPr/>
            </a:pPr>
            <a:r>
              <a:rPr lang="es-MX" sz="1200" dirty="0">
                <a:latin typeface="FrizQuadrata BT" pitchFamily="34" charset="0"/>
              </a:rPr>
              <a:t>Warren </a:t>
            </a:r>
            <a:r>
              <a:rPr lang="es-MX" sz="1200" dirty="0" err="1">
                <a:latin typeface="FrizQuadrata BT" pitchFamily="34" charset="0"/>
              </a:rPr>
              <a:t>Earl</a:t>
            </a:r>
            <a:r>
              <a:rPr lang="es-MX" sz="1200" dirty="0">
                <a:latin typeface="FrizQuadrata BT" pitchFamily="34" charset="0"/>
              </a:rPr>
              <a:t> </a:t>
            </a:r>
            <a:r>
              <a:rPr lang="es-MX" sz="1200" dirty="0" err="1">
                <a:latin typeface="FrizQuadrata BT" pitchFamily="34" charset="0"/>
              </a:rPr>
              <a:t>Minder</a:t>
            </a:r>
            <a:r>
              <a:rPr lang="es-MX" sz="1200" dirty="0">
                <a:latin typeface="FrizQuadrata BT" pitchFamily="34" charset="0"/>
              </a:rPr>
              <a:t>.</a:t>
            </a:r>
            <a:r>
              <a:rPr lang="es-MX" sz="1200" baseline="0" dirty="0">
                <a:latin typeface="FrizQuadrata BT" pitchFamily="34" charset="0"/>
              </a:rPr>
              <a:t> (1985). </a:t>
            </a:r>
            <a:r>
              <a:rPr lang="en-US" sz="1200" b="0" i="1" kern="1200" dirty="0">
                <a:solidFill>
                  <a:schemeClr val="tx1"/>
                </a:solidFill>
                <a:effectLst/>
                <a:latin typeface="+mn-lt"/>
                <a:ea typeface="+mn-ea"/>
                <a:cs typeface="+mn-cs"/>
              </a:rPr>
              <a:t>A study of the relationship between church sponsored K-12 education and church membership in the Seventh-day Adventist Church. </a:t>
            </a:r>
            <a:r>
              <a:rPr lang="en-US" sz="1200" b="0" i="0" kern="1200" dirty="0" err="1">
                <a:solidFill>
                  <a:schemeClr val="tx1"/>
                </a:solidFill>
                <a:effectLst/>
                <a:latin typeface="+mn-lt"/>
                <a:ea typeface="+mn-ea"/>
                <a:cs typeface="+mn-cs"/>
              </a:rPr>
              <a:t>Ed.D</a:t>
            </a:r>
            <a:r>
              <a:rPr lang="en-US" sz="1200" b="0" i="0" kern="1200" dirty="0">
                <a:solidFill>
                  <a:schemeClr val="tx1"/>
                </a:solidFill>
                <a:effectLst/>
                <a:latin typeface="+mn-lt"/>
                <a:ea typeface="+mn-ea"/>
                <a:cs typeface="+mn-cs"/>
              </a:rPr>
              <a:t>. dissertation, Western Michigan University.</a:t>
            </a:r>
          </a:p>
          <a:p>
            <a:r>
              <a:rPr lang="en-US" sz="1200" kern="1200" dirty="0">
                <a:solidFill>
                  <a:schemeClr val="tx1"/>
                </a:solidFill>
                <a:effectLst/>
                <a:latin typeface="+mn-lt"/>
                <a:ea typeface="+mn-ea"/>
                <a:cs typeface="+mn-cs"/>
              </a:rPr>
              <a:t>Sample: 400 family units were randomly selected from the Lake Union and 287 families responded. N = 993.</a:t>
            </a:r>
          </a:p>
          <a:p>
            <a:r>
              <a:rPr lang="en-US" sz="1200" kern="1200" dirty="0">
                <a:solidFill>
                  <a:schemeClr val="tx1"/>
                </a:solidFill>
                <a:effectLst/>
                <a:latin typeface="+mn-lt"/>
                <a:ea typeface="+mn-ea"/>
                <a:cs typeface="+mn-cs"/>
              </a:rPr>
              <a:t>Procedure: Compared Adventist youth with no Adventist education, some Adventist education, and those with only Adventist education on whether they joined and stayed in the Adventist church.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Thayer states: </a:t>
            </a:r>
            <a:r>
              <a:rPr lang="en-US" dirty="0"/>
              <a:t>Minder (1985) found that close to 100% of those with all Adventist education joined the church compared to slightly less than 70% of those with no Adventist education. Of those with all Adventist education, 98% joined and stayed in the church, compared to 79% of those with some Adventist education and 51% of those with no Adventist education. </a:t>
            </a:r>
            <a:endParaRPr lang="es-MX" sz="1200" dirty="0">
              <a:latin typeface="FrizQuadrata BT"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29</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37567286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Richardson, 2013, “Survey of Former &amp; Inactive Adventist Church Members,” </a:t>
            </a:r>
            <a:r>
              <a:rPr lang="en-US" dirty="0" err="1"/>
              <a:t>ASTR</a:t>
            </a:r>
            <a:r>
              <a:rPr lang="en-US" dirty="0"/>
              <a:t> Publication produced by the Center for Creative Ministry, p. 13. [global study on Retention, it was qualitative, n=925]</a:t>
            </a:r>
          </a:p>
          <a:p>
            <a:r>
              <a:rPr lang="en-US" dirty="0"/>
              <a:t>In the survey of lapsed and ex-Adventists, 17% had attended Adventist schools (About six percent had attended an Adventist primary or elementary school at some point in their life. About seven percent had attended an Adventist secondary school and eight percent had attended an Adventist college or university), while 83% reported </a:t>
            </a:r>
            <a:r>
              <a:rPr lang="en-US" i="1" dirty="0"/>
              <a:t>no</a:t>
            </a:r>
            <a:r>
              <a:rPr lang="en-US" dirty="0"/>
              <a:t> experience of Adventist education, but the equivalent figure for all church–members is 56%; thus, there is clear evidence that those who have not gone through denominational education are disproportionately more likely to become inactive or leave.</a:t>
            </a:r>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30</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24897690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Education for Ex-Members includes attendance to both SDA and Non-SDA, but these percentages were low: 7% primary, 7% secondary, and 5% tertiary. Based on data presented by D. Trim at 2016 LEAD Conference.</a:t>
            </a:r>
          </a:p>
          <a:p>
            <a:r>
              <a:rPr lang="en-US" sz="1200" kern="1200" dirty="0">
                <a:solidFill>
                  <a:schemeClr val="tx1"/>
                </a:solidFill>
                <a:effectLst/>
                <a:latin typeface="+mn-lt"/>
                <a:ea typeface="+mn-ea"/>
                <a:cs typeface="+mn-cs"/>
              </a:rPr>
              <a:t>The data for ex-members’ school attendance came from the report titled </a:t>
            </a:r>
            <a:r>
              <a:rPr lang="en-US" sz="1200" i="1" kern="1200" dirty="0">
                <a:solidFill>
                  <a:schemeClr val="tx1"/>
                </a:solidFill>
                <a:effectLst/>
                <a:latin typeface="+mn-lt"/>
                <a:ea typeface="+mn-ea"/>
                <a:cs typeface="+mn-cs"/>
              </a:rPr>
              <a:t>Leaving the Church: Why some Seventh-day Adventist members leave the church, and why some come back</a:t>
            </a:r>
            <a:r>
              <a:rPr lang="en-US" sz="1200" kern="1200" dirty="0">
                <a:solidFill>
                  <a:schemeClr val="tx1"/>
                </a:solidFill>
                <a:effectLst/>
                <a:latin typeface="+mn-lt"/>
                <a:ea typeface="+mn-ea"/>
                <a:cs typeface="+mn-cs"/>
              </a:rPr>
              <a:t> (April 14, 2014), it was conducted by </a:t>
            </a:r>
            <a:r>
              <a:rPr lang="en-US" sz="1200" kern="1200" dirty="0" err="1">
                <a:solidFill>
                  <a:schemeClr val="tx1"/>
                </a:solidFill>
                <a:effectLst/>
                <a:latin typeface="+mn-lt"/>
                <a:ea typeface="+mn-ea"/>
                <a:cs typeface="+mn-cs"/>
              </a:rPr>
              <a:t>ASTR</a:t>
            </a:r>
            <a:r>
              <a:rPr lang="en-US" sz="1200" kern="1200" dirty="0">
                <a:solidFill>
                  <a:schemeClr val="tx1"/>
                </a:solidFill>
                <a:effectLst/>
                <a:latin typeface="+mn-lt"/>
                <a:ea typeface="+mn-ea"/>
                <a:cs typeface="+mn-cs"/>
              </a:rPr>
              <a:t> in all divisions.</a:t>
            </a:r>
          </a:p>
          <a:p>
            <a:r>
              <a:rPr lang="en-US" sz="1200" kern="1200" dirty="0">
                <a:solidFill>
                  <a:schemeClr val="tx1"/>
                </a:solidFill>
                <a:effectLst/>
                <a:latin typeface="+mn-lt"/>
                <a:ea typeface="+mn-ea"/>
                <a:cs typeface="+mn-cs"/>
              </a:rPr>
              <a:t>The data for current members came from the Church Member Global Survey, conducted in 2013 in nine divisions. The question in this survey asked only about Adventist schools attendance. </a:t>
            </a:r>
            <a:endParaRPr lang="en-US" dirty="0"/>
          </a:p>
          <a:p>
            <a:r>
              <a:rPr lang="en-US" sz="1200" b="0" i="0" kern="1200" dirty="0">
                <a:solidFill>
                  <a:schemeClr val="tx1"/>
                </a:solidFill>
                <a:effectLst/>
                <a:latin typeface="+mn-lt"/>
                <a:ea typeface="+mn-ea"/>
                <a:cs typeface="+mn-cs"/>
              </a:rPr>
              <a:t>To create a cylinder chart, insert a 3D rectangle and then change the shape type after it is inserted. Double click the bars in a clustered bar chart, and select the Series menu in the panel on the right, then select Cylinder.</a:t>
            </a:r>
            <a:endParaRPr lang="en-US" dirty="0"/>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31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1697598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Accession—persons</a:t>
            </a:r>
            <a:r>
              <a:rPr lang="en-US" baseline="0" dirty="0"/>
              <a:t> joining the Church. Adventist education has a key role to play.</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35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1809922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Accession—persons</a:t>
            </a:r>
            <a:r>
              <a:rPr lang="en-US" baseline="0" dirty="0"/>
              <a:t> joining the Church. Adventist education has a key role to play.</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3</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3535870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300" dirty="0"/>
              <a:t>shâlôm = peace, well-being, happiness, prosperity, safety, security</a:t>
            </a:r>
            <a:endParaRPr lang="en-US" dirty="0"/>
          </a:p>
        </p:txBody>
      </p:sp>
      <p:sp>
        <p:nvSpPr>
          <p:cNvPr id="4" name="Header Placeholder 3"/>
          <p:cNvSpPr>
            <a:spLocks noGrp="1"/>
          </p:cNvSpPr>
          <p:nvPr>
            <p:ph type="hdr" sz="quarter" idx="10"/>
          </p:nvPr>
        </p:nvSpPr>
        <p:spPr/>
        <p:txBody>
          <a:bodyPr/>
          <a:lstStyle/>
          <a:p>
            <a:r>
              <a:rPr lang="en-US"/>
              <a:t>Joining and Remaining: A Look at the Data on the Role of Adventist Education</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solidFill>
                  <a:srgbClr val="000000"/>
                </a:solidFill>
              </a:rPr>
              <a:t>John Wesley Taylor V (taylorjw@gc.adventist.org)</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37</a:t>
            </a:fld>
            <a:endParaRPr lang="en-US" dirty="0"/>
          </a:p>
        </p:txBody>
      </p:sp>
    </p:spTree>
    <p:extLst>
      <p:ext uri="{BB962C8B-B14F-4D97-AF65-F5344CB8AC3E}">
        <p14:creationId xmlns:p14="http://schemas.microsoft.com/office/powerpoint/2010/main" val="3192968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Taught by God… through Seventh-day Adventist education.</a:t>
            </a:r>
          </a:p>
        </p:txBody>
      </p:sp>
      <p:sp>
        <p:nvSpPr>
          <p:cNvPr id="4" name="Slide Number Placeholder 3"/>
          <p:cNvSpPr>
            <a:spLocks noGrp="1"/>
          </p:cNvSpPr>
          <p:nvPr>
            <p:ph type="sldNum" sz="quarter" idx="10"/>
          </p:nvPr>
        </p:nvSpPr>
        <p:spPr/>
        <p:txBody>
          <a:bodyPr/>
          <a:lstStyle/>
          <a:p>
            <a:fld id="{413A8FC0-67A0-4E6D-8EEF-251A8DF0E339}" type="slidenum">
              <a:rPr lang="en-US" smtClean="0"/>
              <a:t>38</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1205262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Adventist education is the longest and largest means of evangelism carried</a:t>
            </a:r>
            <a:r>
              <a:rPr lang="en-US" baseline="0" dirty="0"/>
              <a:t> out by the Adventist Church.</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4</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969161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https://norberthaupt.com/2012/04/20/school-days-around-the-world/</a:t>
            </a:r>
          </a:p>
          <a:p>
            <a:r>
              <a:rPr lang="en-US" dirty="0"/>
              <a:t>http://elearninginfographics.com/school-days-around-world-infographic/</a:t>
            </a:r>
          </a:p>
          <a:p>
            <a:r>
              <a:rPr lang="en-US" dirty="0"/>
              <a:t>China holds both highest</a:t>
            </a:r>
            <a:r>
              <a:rPr lang="en-US" baseline="0" dirty="0"/>
              <a:t> hours/day and highest days/year (9 &amp; 260 respectively)</a:t>
            </a:r>
            <a:endParaRPr lang="en-US" dirty="0"/>
          </a:p>
          <a:p>
            <a:r>
              <a:rPr lang="en-US" dirty="0"/>
              <a:t>Total hours: 15,200 (Finland) to 37,400 (China)</a:t>
            </a:r>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1947433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Schools = evangelistic</a:t>
            </a:r>
            <a:r>
              <a:rPr lang="en-US" baseline="0" dirty="0"/>
              <a:t> sites; teachers = evangelists; students = attendees</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6</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757134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Adventist education is the longest and largest means of evangelism carried</a:t>
            </a:r>
            <a:r>
              <a:rPr lang="en-US" baseline="0" dirty="0"/>
              <a:t> out by the Adventist Church.</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7</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4161792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Baptisms of students during the school year.</a:t>
            </a:r>
          </a:p>
          <a:p>
            <a:r>
              <a:rPr lang="en-US" dirty="0"/>
              <a:t>Note: Report</a:t>
            </a:r>
            <a:r>
              <a:rPr lang="en-US" baseline="0" dirty="0"/>
              <a:t> figures for 2013 is </a:t>
            </a:r>
            <a:r>
              <a:rPr lang="en-US" sz="1200" noProof="0" dirty="0"/>
              <a:t>31,824. Given that a number of fields did not report that year in the switch from paper to electronic reporting, the figure appearing in</a:t>
            </a:r>
            <a:r>
              <a:rPr lang="en-US" sz="1200" baseline="0" noProof="0" dirty="0"/>
              <a:t> the table is extrapolated based on trend.</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8</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2380987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Jim Epperson – 1990</a:t>
            </a:r>
          </a:p>
          <a:p>
            <a:r>
              <a:rPr lang="en-US" altLang="en-US" dirty="0"/>
              <a:t>No Adventist education:  58% stayed in the church;</a:t>
            </a:r>
            <a:r>
              <a:rPr lang="en-US" altLang="en-US" baseline="0" dirty="0"/>
              <a:t> </a:t>
            </a:r>
            <a:r>
              <a:rPr lang="en-US" altLang="en-US" dirty="0"/>
              <a:t>Some Adventist education:  79% stayed in the church</a:t>
            </a:r>
          </a:p>
          <a:p>
            <a:r>
              <a:rPr lang="en-US" altLang="en-US" dirty="0"/>
              <a:t>Sample: 300 family units were randomly selected from the Southern Union and 210 families responded. N = 844</a:t>
            </a:r>
          </a:p>
          <a:p>
            <a:r>
              <a:rPr lang="en-US" altLang="en-US" dirty="0"/>
              <a:t>Procedure:  Compared Adventist youth with no Adventist education and those with some Adventist education on whether they stayed in the church.</a:t>
            </a:r>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9</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n-US"/>
              <a:t>Joining and Remaining: A Look at the Data on the Role of Adventist Education</a:t>
            </a:r>
          </a:p>
        </p:txBody>
      </p:sp>
    </p:spTree>
    <p:extLst>
      <p:ext uri="{BB962C8B-B14F-4D97-AF65-F5344CB8AC3E}">
        <p14:creationId xmlns:p14="http://schemas.microsoft.com/office/powerpoint/2010/main" val="195222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bIns="0" anchor="b">
            <a:noAutofit/>
          </a:bodyPr>
          <a:lstStyle>
            <a:lvl1pPr>
              <a:lnSpc>
                <a:spcPct val="90000"/>
              </a:lnSpc>
              <a:defRPr sz="7200" cap="all" baseline="0"/>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tIns="91440">
            <a:normAutofit/>
          </a:bodyPr>
          <a:lstStyle>
            <a:lvl1pPr marL="0" indent="0" algn="l">
              <a:lnSpc>
                <a:spcPct val="90000"/>
              </a:lnSpc>
              <a:spcBef>
                <a:spcPts val="0"/>
              </a:spcBef>
              <a:buNone/>
              <a:defRPr sz="4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8A432C8-69A7-458B-9684-2BFA64B31948}"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5400" b="0" cap="all"/>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3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September 17,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September 17,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Tuesday, September 17,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September 17,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September 17,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September 17,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4504" y="75399"/>
            <a:ext cx="9144000" cy="3657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September 17,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54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Joining &amp;</a:t>
            </a:r>
            <a:br>
              <a:rPr lang="en-US" dirty="0"/>
            </a:br>
            <a:r>
              <a:rPr lang="en-US" dirty="0"/>
              <a:t>Remaining</a:t>
            </a:r>
          </a:p>
        </p:txBody>
      </p:sp>
      <p:sp>
        <p:nvSpPr>
          <p:cNvPr id="3" name="Subtitle 2"/>
          <p:cNvSpPr>
            <a:spLocks noGrp="1"/>
          </p:cNvSpPr>
          <p:nvPr>
            <p:ph type="subTitle" idx="1"/>
          </p:nvPr>
        </p:nvSpPr>
        <p:spPr>
          <a:xfrm>
            <a:off x="685800" y="3505200"/>
            <a:ext cx="7467600" cy="1752600"/>
          </a:xfrm>
        </p:spPr>
        <p:txBody>
          <a:bodyPr>
            <a:normAutofit/>
          </a:bodyPr>
          <a:lstStyle/>
          <a:p>
            <a:r>
              <a:rPr lang="en-US" dirty="0"/>
              <a:t>A Look at the Data on the</a:t>
            </a:r>
            <a:br>
              <a:rPr lang="en-US" dirty="0"/>
            </a:br>
            <a:r>
              <a:rPr lang="en-US" dirty="0"/>
              <a:t>Role of Adventist Education</a:t>
            </a:r>
          </a:p>
        </p:txBody>
      </p:sp>
      <p:sp>
        <p:nvSpPr>
          <p:cNvPr id="4" name="TextBox 3"/>
          <p:cNvSpPr txBox="1"/>
          <p:nvPr/>
        </p:nvSpPr>
        <p:spPr>
          <a:xfrm>
            <a:off x="5515901" y="5810864"/>
            <a:ext cx="3116826" cy="738664"/>
          </a:xfrm>
          <a:prstGeom prst="rect">
            <a:avLst/>
          </a:prstGeom>
          <a:noFill/>
        </p:spPr>
        <p:txBody>
          <a:bodyPr wrap="square" rtlCol="0">
            <a:spAutoFit/>
          </a:bodyPr>
          <a:lstStyle/>
          <a:p>
            <a:pPr algn="r"/>
            <a:r>
              <a:rPr lang="en-US" sz="2400" dirty="0"/>
              <a:t>John Wesley Taylor V</a:t>
            </a:r>
            <a:br>
              <a:rPr lang="en-US" sz="2400" dirty="0"/>
            </a:br>
            <a:r>
              <a:rPr lang="en-US" dirty="0"/>
              <a:t>taylorjw@gc.adventist.org</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8443" y="715108"/>
            <a:ext cx="2445958" cy="2328475"/>
          </a:xfrm>
          <a:prstGeom prst="rect">
            <a:avLst/>
          </a:prstGeom>
        </p:spPr>
      </p:pic>
    </p:spTree>
    <p:extLst>
      <p:ext uri="{BB962C8B-B14F-4D97-AF65-F5344CB8AC3E}">
        <p14:creationId xmlns:p14="http://schemas.microsoft.com/office/powerpoint/2010/main" val="18213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03128"/>
            <a:ext cx="8382000" cy="1107996"/>
          </a:xfrm>
        </p:spPr>
        <p:txBody>
          <a:bodyPr>
            <a:normAutofit/>
          </a:bodyPr>
          <a:lstStyle/>
          <a:p>
            <a:r>
              <a:rPr lang="en-US" sz="3800" dirty="0"/>
              <a:t>Children from Adventist families</a:t>
            </a:r>
          </a:p>
        </p:txBody>
      </p:sp>
      <p:graphicFrame>
        <p:nvGraphicFramePr>
          <p:cNvPr id="5" name="Content Placeholder 2"/>
          <p:cNvGraphicFramePr>
            <a:graphicFrameLocks/>
          </p:cNvGraphicFramePr>
          <p:nvPr>
            <p:extLst>
              <p:ext uri="{D42A27DB-BD31-4B8C-83A1-F6EECF244321}">
                <p14:modId xmlns:p14="http://schemas.microsoft.com/office/powerpoint/2010/main" val="4268265451"/>
              </p:ext>
            </p:extLst>
          </p:nvPr>
        </p:nvGraphicFramePr>
        <p:xfrm>
          <a:off x="381000" y="1722328"/>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521910"/>
            <a:ext cx="2054942" cy="1077218"/>
          </a:xfrm>
          <a:prstGeom prst="rect">
            <a:avLst/>
          </a:prstGeom>
          <a:noFill/>
        </p:spPr>
        <p:txBody>
          <a:bodyPr wrap="square" rtlCol="0">
            <a:spAutoFit/>
          </a:bodyPr>
          <a:lstStyle/>
          <a:p>
            <a:pPr algn="r"/>
            <a:br>
              <a:rPr lang="en-US" sz="1600" i="1" dirty="0"/>
            </a:br>
            <a:r>
              <a:rPr lang="en-US" sz="1600" i="1" dirty="0"/>
              <a:t>W. E. Minder</a:t>
            </a:r>
          </a:p>
          <a:p>
            <a:pPr algn="r"/>
            <a:r>
              <a:rPr lang="en-US" sz="1600" i="1" dirty="0"/>
              <a:t>Lake Union </a:t>
            </a:r>
            <a:br>
              <a:rPr lang="en-US" sz="1600" i="1" dirty="0"/>
            </a:br>
            <a:r>
              <a:rPr lang="en-US" sz="1600" i="1" dirty="0"/>
              <a:t>N=807</a:t>
            </a:r>
          </a:p>
        </p:txBody>
      </p:sp>
    </p:spTree>
    <p:extLst>
      <p:ext uri="{BB962C8B-B14F-4D97-AF65-F5344CB8AC3E}">
        <p14:creationId xmlns:p14="http://schemas.microsoft.com/office/powerpoint/2010/main" val="367235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0" categoryIdx="2" bldStep="ptInCategory"/>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chart seriesIdx="1" categoryIdx="2" bldStep="ptIn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03128"/>
            <a:ext cx="8382000" cy="1107996"/>
          </a:xfrm>
        </p:spPr>
        <p:txBody>
          <a:bodyPr>
            <a:normAutofit/>
          </a:bodyPr>
          <a:lstStyle/>
          <a:p>
            <a:r>
              <a:rPr lang="en-US" sz="3800" dirty="0"/>
              <a:t>Children from Adventist families</a:t>
            </a:r>
          </a:p>
        </p:txBody>
      </p:sp>
      <p:graphicFrame>
        <p:nvGraphicFramePr>
          <p:cNvPr id="5" name="Content Placeholder 2"/>
          <p:cNvGraphicFramePr>
            <a:graphicFrameLocks/>
          </p:cNvGraphicFramePr>
          <p:nvPr>
            <p:extLst>
              <p:ext uri="{D42A27DB-BD31-4B8C-83A1-F6EECF244321}">
                <p14:modId xmlns:p14="http://schemas.microsoft.com/office/powerpoint/2010/main" val="3804939115"/>
              </p:ext>
            </p:extLst>
          </p:nvPr>
        </p:nvGraphicFramePr>
        <p:xfrm>
          <a:off x="381000" y="1396314"/>
          <a:ext cx="8229600" cy="520281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521910"/>
            <a:ext cx="2054942" cy="1077218"/>
          </a:xfrm>
          <a:prstGeom prst="rect">
            <a:avLst/>
          </a:prstGeom>
          <a:noFill/>
        </p:spPr>
        <p:txBody>
          <a:bodyPr wrap="square" rtlCol="0">
            <a:spAutoFit/>
          </a:bodyPr>
          <a:lstStyle/>
          <a:p>
            <a:pPr algn="r"/>
            <a:br>
              <a:rPr lang="en-US" sz="1600" i="1" dirty="0"/>
            </a:br>
            <a:r>
              <a:rPr lang="en-US" sz="1600" i="1" dirty="0"/>
              <a:t>W. E. Minder</a:t>
            </a:r>
          </a:p>
          <a:p>
            <a:pPr algn="r"/>
            <a:r>
              <a:rPr lang="en-US" sz="1600" i="1" dirty="0"/>
              <a:t>Lake Union </a:t>
            </a:r>
            <a:br>
              <a:rPr lang="en-US" sz="1600" i="1" dirty="0"/>
            </a:br>
            <a:r>
              <a:rPr lang="en-US" sz="1600" i="1" dirty="0"/>
              <a:t>N=807</a:t>
            </a:r>
          </a:p>
        </p:txBody>
      </p:sp>
    </p:spTree>
    <p:extLst>
      <p:ext uri="{BB962C8B-B14F-4D97-AF65-F5344CB8AC3E}">
        <p14:creationId xmlns:p14="http://schemas.microsoft.com/office/powerpoint/2010/main" val="236171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a:bodyPr>
          <a:lstStyle/>
          <a:p>
            <a:r>
              <a:rPr lang="en-US" dirty="0"/>
              <a:t>Adventist Education Is Mission</a:t>
            </a:r>
          </a:p>
        </p:txBody>
      </p:sp>
      <p:sp>
        <p:nvSpPr>
          <p:cNvPr id="4" name="Content Placeholder 3"/>
          <p:cNvSpPr>
            <a:spLocks noGrp="1"/>
          </p:cNvSpPr>
          <p:nvPr>
            <p:ph idx="1"/>
          </p:nvPr>
        </p:nvSpPr>
        <p:spPr>
          <a:xfrm>
            <a:off x="457199" y="3773969"/>
            <a:ext cx="8420793" cy="2926080"/>
          </a:xfrm>
        </p:spPr>
        <p:txBody>
          <a:bodyPr>
            <a:normAutofit/>
          </a:bodyPr>
          <a:lstStyle/>
          <a:p>
            <a:pPr marL="0" indent="0">
              <a:lnSpc>
                <a:spcPct val="90000"/>
              </a:lnSpc>
              <a:spcBef>
                <a:spcPts val="1800"/>
              </a:spcBef>
              <a:buNone/>
            </a:pPr>
            <a:r>
              <a:rPr lang="en-US" sz="5000" b="1" dirty="0">
                <a:solidFill>
                  <a:srgbClr val="458F91"/>
                </a:solidFill>
              </a:rPr>
              <a:t>“The work </a:t>
            </a:r>
            <a:br>
              <a:rPr lang="en-US" sz="5000" b="1" dirty="0">
                <a:solidFill>
                  <a:srgbClr val="458F91"/>
                </a:solidFill>
              </a:rPr>
            </a:br>
            <a:r>
              <a:rPr lang="en-US" sz="5000" b="1" dirty="0">
                <a:solidFill>
                  <a:srgbClr val="458F91"/>
                </a:solidFill>
              </a:rPr>
              <a:t>of </a:t>
            </a:r>
            <a:r>
              <a:rPr lang="en-US" sz="5000" b="1" dirty="0">
                <a:solidFill>
                  <a:schemeClr val="bg2">
                    <a:lumMod val="50000"/>
                  </a:schemeClr>
                </a:solidFill>
              </a:rPr>
              <a:t>education </a:t>
            </a:r>
            <a:br>
              <a:rPr lang="en-US" sz="5000" b="1" dirty="0">
                <a:solidFill>
                  <a:schemeClr val="bg2">
                    <a:lumMod val="50000"/>
                  </a:schemeClr>
                </a:solidFill>
              </a:rPr>
            </a:br>
            <a:r>
              <a:rPr lang="en-US" sz="5000" b="1" dirty="0">
                <a:solidFill>
                  <a:srgbClr val="458F91"/>
                </a:solidFill>
              </a:rPr>
              <a:t>and the work of </a:t>
            </a:r>
            <a:r>
              <a:rPr lang="en-US" sz="5000" b="1" dirty="0">
                <a:solidFill>
                  <a:schemeClr val="bg2">
                    <a:lumMod val="50000"/>
                  </a:schemeClr>
                </a:solidFill>
              </a:rPr>
              <a:t>redemption </a:t>
            </a:r>
            <a:r>
              <a:rPr lang="en-US" sz="5000" b="1" dirty="0">
                <a:solidFill>
                  <a:srgbClr val="458F91"/>
                </a:solidFill>
              </a:rPr>
              <a:t>are one.”</a:t>
            </a:r>
            <a:r>
              <a:rPr lang="en-US" sz="3200" dirty="0">
                <a:solidFill>
                  <a:srgbClr val="458F91"/>
                </a:solidFill>
              </a:rPr>
              <a:t> </a:t>
            </a:r>
            <a:r>
              <a:rPr lang="en-US" sz="3200" i="1" dirty="0"/>
              <a:t>Education</a:t>
            </a:r>
            <a:r>
              <a:rPr lang="en-US" sz="3200" dirty="0"/>
              <a:t>, p. 30 </a:t>
            </a:r>
          </a:p>
          <a:p>
            <a:pPr marL="349250" indent="-349250">
              <a:buFont typeface="Wingdings" panose="05000000000000000000" pitchFamily="2" charset="2"/>
              <a:buChar char="§"/>
            </a:pPr>
            <a:endParaRPr lang="en-US" sz="3200" dirty="0"/>
          </a:p>
        </p:txBody>
      </p:sp>
      <p:pic>
        <p:nvPicPr>
          <p:cNvPr id="3" name="Picture 2" descr="ellen_whit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3969" y="1730257"/>
            <a:ext cx="4173416" cy="31215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646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a:bodyPr>
          <a:lstStyle/>
          <a:p>
            <a:r>
              <a:rPr lang="en-US" dirty="0"/>
              <a:t>Adventist Education Is Mission</a:t>
            </a:r>
          </a:p>
        </p:txBody>
      </p:sp>
      <p:sp>
        <p:nvSpPr>
          <p:cNvPr id="4" name="Content Placeholder 3"/>
          <p:cNvSpPr>
            <a:spLocks noGrp="1"/>
          </p:cNvSpPr>
          <p:nvPr>
            <p:ph idx="1"/>
          </p:nvPr>
        </p:nvSpPr>
        <p:spPr>
          <a:xfrm>
            <a:off x="1546168" y="1795551"/>
            <a:ext cx="6999316" cy="4472245"/>
          </a:xfrm>
        </p:spPr>
        <p:txBody>
          <a:bodyPr>
            <a:noAutofit/>
          </a:bodyPr>
          <a:lstStyle/>
          <a:p>
            <a:pPr marL="0" indent="0">
              <a:lnSpc>
                <a:spcPct val="95000"/>
              </a:lnSpc>
              <a:spcBef>
                <a:spcPts val="0"/>
              </a:spcBef>
              <a:buNone/>
            </a:pPr>
            <a:r>
              <a:rPr lang="en-GB" sz="6000" b="1" dirty="0">
                <a:solidFill>
                  <a:srgbClr val="458F91"/>
                </a:solidFill>
              </a:rPr>
              <a:t>Reaffirm</a:t>
            </a:r>
            <a:r>
              <a:rPr lang="en-GB" sz="6000" dirty="0"/>
              <a:t> the </a:t>
            </a:r>
            <a:br>
              <a:rPr lang="en-GB" sz="6000" dirty="0"/>
            </a:br>
            <a:r>
              <a:rPr lang="en-GB" sz="6000" b="1" dirty="0">
                <a:solidFill>
                  <a:schemeClr val="bg2">
                    <a:lumMod val="50000"/>
                  </a:schemeClr>
                </a:solidFill>
              </a:rPr>
              <a:t>central role </a:t>
            </a:r>
            <a:r>
              <a:rPr lang="en-GB" sz="6000" dirty="0"/>
              <a:t>of </a:t>
            </a:r>
            <a:br>
              <a:rPr lang="en-GB" sz="6000" dirty="0"/>
            </a:br>
            <a:r>
              <a:rPr lang="en-GB" sz="6000" dirty="0"/>
              <a:t>Adventist education </a:t>
            </a:r>
          </a:p>
          <a:p>
            <a:pPr marL="0" indent="0">
              <a:lnSpc>
                <a:spcPct val="95000"/>
              </a:lnSpc>
              <a:spcBef>
                <a:spcPts val="0"/>
              </a:spcBef>
              <a:buNone/>
            </a:pPr>
            <a:r>
              <a:rPr lang="en-GB" sz="6000" dirty="0"/>
              <a:t>in the </a:t>
            </a:r>
            <a:r>
              <a:rPr lang="en-GB" sz="6000" b="1" dirty="0">
                <a:solidFill>
                  <a:srgbClr val="458F91"/>
                </a:solidFill>
              </a:rPr>
              <a:t>evangelistic </a:t>
            </a:r>
            <a:br>
              <a:rPr lang="en-GB" sz="6000" b="1" dirty="0">
                <a:solidFill>
                  <a:srgbClr val="458F91"/>
                </a:solidFill>
              </a:rPr>
            </a:br>
            <a:r>
              <a:rPr lang="en-GB" sz="6000" b="1" dirty="0">
                <a:solidFill>
                  <a:srgbClr val="458F91"/>
                </a:solidFill>
              </a:rPr>
              <a:t>mission</a:t>
            </a:r>
            <a:r>
              <a:rPr lang="en-GB" sz="6000" dirty="0"/>
              <a:t> of the church </a:t>
            </a:r>
          </a:p>
        </p:txBody>
      </p:sp>
    </p:spTree>
    <p:extLst>
      <p:ext uri="{BB962C8B-B14F-4D97-AF65-F5344CB8AC3E}">
        <p14:creationId xmlns:p14="http://schemas.microsoft.com/office/powerpoint/2010/main" val="279804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Retention in the Church</a:t>
            </a:r>
          </a:p>
        </p:txBody>
      </p:sp>
      <p:sp>
        <p:nvSpPr>
          <p:cNvPr id="5" name="Text Placeholder 4"/>
          <p:cNvSpPr>
            <a:spLocks noGrp="1"/>
          </p:cNvSpPr>
          <p:nvPr>
            <p:ph type="body" idx="1"/>
          </p:nvPr>
        </p:nvSpPr>
        <p:spPr/>
        <p:txBody>
          <a:bodyPr/>
          <a:lstStyle/>
          <a:p>
            <a:r>
              <a:rPr lang="en-US" dirty="0"/>
              <a:t>The Role of Adventist Education</a:t>
            </a:r>
          </a:p>
        </p:txBody>
      </p:sp>
    </p:spTree>
    <p:extLst>
      <p:ext uri="{BB962C8B-B14F-4D97-AF65-F5344CB8AC3E}">
        <p14:creationId xmlns:p14="http://schemas.microsoft.com/office/powerpoint/2010/main" val="381182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11" y="4851133"/>
            <a:ext cx="1905802" cy="1439500"/>
          </a:xfrm>
          <a:prstGeom prst="rect">
            <a:avLst/>
          </a:prstGeom>
          <a:solidFill>
            <a:schemeClr val="bg1">
              <a:lumMod val="95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entagon 29"/>
          <p:cNvSpPr/>
          <p:nvPr/>
        </p:nvSpPr>
        <p:spPr>
          <a:xfrm flipH="1">
            <a:off x="874071" y="2008383"/>
            <a:ext cx="3012129" cy="899447"/>
          </a:xfrm>
          <a:prstGeom prst="homePlate">
            <a:avLst>
              <a:gd name="adj" fmla="val 18936"/>
            </a:avLst>
          </a:prstGeom>
          <a:solidFill>
            <a:srgbClr val="FDC98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entagon 8"/>
          <p:cNvSpPr/>
          <p:nvPr/>
        </p:nvSpPr>
        <p:spPr>
          <a:xfrm>
            <a:off x="3886199" y="2008383"/>
            <a:ext cx="4488207" cy="899447"/>
          </a:xfrm>
          <a:prstGeom prst="homePlate">
            <a:avLst>
              <a:gd name="adj" fmla="val 18936"/>
            </a:avLst>
          </a:prstGeom>
          <a:solidFill>
            <a:srgbClr val="C0E0E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Shape 129"/>
          <p:cNvSpPr>
            <a:spLocks noGrp="1"/>
          </p:cNvSpPr>
          <p:nvPr>
            <p:ph type="title"/>
          </p:nvPr>
        </p:nvSpPr>
        <p:spPr>
          <a:prstGeom prst="rect">
            <a:avLst/>
          </a:prstGeom>
        </p:spPr>
        <p:txBody>
          <a:bodyPr/>
          <a:lstStyle/>
          <a:p>
            <a:r>
              <a:rPr dirty="0"/>
              <a:t>Members who leave</a:t>
            </a:r>
          </a:p>
        </p:txBody>
      </p:sp>
      <p:sp>
        <p:nvSpPr>
          <p:cNvPr id="131" name="Shape 131"/>
          <p:cNvSpPr/>
          <p:nvPr/>
        </p:nvSpPr>
        <p:spPr>
          <a:xfrm>
            <a:off x="550305" y="5089106"/>
            <a:ext cx="356025" cy="356027"/>
          </a:xfrm>
          <a:prstGeom prst="ellipse">
            <a:avLst/>
          </a:prstGeom>
          <a:solidFill>
            <a:srgbClr val="FDC984"/>
          </a:solidFill>
          <a:ln w="12700">
            <a:miter lim="400000"/>
          </a:ln>
          <a:effectLst>
            <a:outerShdw blurRad="50800" dist="38100" dir="2700000" algn="tl" rotWithShape="0">
              <a:prstClr val="black">
                <a:alpha val="40000"/>
              </a:prstClr>
            </a:outerShdw>
          </a:effectLst>
        </p:spPr>
        <p:txBody>
          <a:bodyPr lIns="19050" tIns="19050" rIns="19050" bIns="19050" anchor="ctr"/>
          <a:lstStyle/>
          <a:p>
            <a:pPr>
              <a:defRPr>
                <a:solidFill>
                  <a:srgbClr val="FFFFFF"/>
                </a:solidFill>
              </a:defRPr>
            </a:pPr>
            <a:endParaRPr sz="675"/>
          </a:p>
        </p:txBody>
      </p:sp>
      <p:sp>
        <p:nvSpPr>
          <p:cNvPr id="132" name="Shape 132"/>
          <p:cNvSpPr/>
          <p:nvPr/>
        </p:nvSpPr>
        <p:spPr>
          <a:xfrm>
            <a:off x="550305" y="5713081"/>
            <a:ext cx="356025" cy="356025"/>
          </a:xfrm>
          <a:prstGeom prst="ellipse">
            <a:avLst/>
          </a:prstGeom>
          <a:solidFill>
            <a:srgbClr val="C0E0E1"/>
          </a:solidFill>
          <a:ln w="12700">
            <a:miter lim="400000"/>
          </a:ln>
          <a:effectLst>
            <a:outerShdw blurRad="50800" dist="38100" dir="2700000" algn="tl" rotWithShape="0">
              <a:prstClr val="black">
                <a:alpha val="40000"/>
              </a:prstClr>
            </a:outerShdw>
          </a:effectLst>
        </p:spPr>
        <p:txBody>
          <a:bodyPr lIns="19050" tIns="19050" rIns="19050" bIns="19050" anchor="ctr"/>
          <a:lstStyle/>
          <a:p>
            <a:pPr>
              <a:defRPr>
                <a:solidFill>
                  <a:srgbClr val="FFFFFF"/>
                </a:solidFill>
              </a:defRPr>
            </a:pPr>
            <a:endParaRPr sz="675"/>
          </a:p>
        </p:txBody>
      </p:sp>
      <p:sp>
        <p:nvSpPr>
          <p:cNvPr id="133" name="Shape 133"/>
          <p:cNvSpPr/>
          <p:nvPr/>
        </p:nvSpPr>
        <p:spPr>
          <a:xfrm>
            <a:off x="1037737" y="4959352"/>
            <a:ext cx="1075615" cy="1198790"/>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p>
            <a:pPr algn="l">
              <a:lnSpc>
                <a:spcPct val="120000"/>
              </a:lnSpc>
              <a:defRPr sz="3900">
                <a:solidFill>
                  <a:srgbClr val="FFFFFF"/>
                </a:solidFill>
                <a:latin typeface="Gotham-Medium"/>
                <a:ea typeface="Gotham-Medium"/>
                <a:cs typeface="Gotham-Medium"/>
                <a:sym typeface="Gotham-Medium"/>
              </a:defRPr>
            </a:pPr>
            <a:r>
              <a:rPr sz="1600" dirty="0">
                <a:solidFill>
                  <a:schemeClr val="bg1">
                    <a:lumMod val="50000"/>
                  </a:schemeClr>
                </a:solidFill>
                <a:ea typeface="Arial Unicode MS" panose="020B0604020202020204" pitchFamily="34" charset="-128"/>
                <a:cs typeface="Arial Unicode MS" panose="020B0604020202020204" pitchFamily="34" charset="-128"/>
              </a:rPr>
              <a:t>Members </a:t>
            </a:r>
            <a:br>
              <a:rPr lang="en-US" sz="1600" dirty="0">
                <a:solidFill>
                  <a:schemeClr val="bg1">
                    <a:lumMod val="50000"/>
                  </a:schemeClr>
                </a:solidFill>
                <a:ea typeface="Arial Unicode MS" panose="020B0604020202020204" pitchFamily="34" charset="-128"/>
                <a:cs typeface="Arial Unicode MS" panose="020B0604020202020204" pitchFamily="34" charset="-128"/>
              </a:rPr>
            </a:br>
            <a:r>
              <a:rPr sz="1600" dirty="0">
                <a:solidFill>
                  <a:schemeClr val="bg1">
                    <a:lumMod val="50000"/>
                  </a:schemeClr>
                </a:solidFill>
                <a:ea typeface="Arial Unicode MS" panose="020B0604020202020204" pitchFamily="34" charset="-128"/>
                <a:cs typeface="Arial Unicode MS" panose="020B0604020202020204" pitchFamily="34" charset="-128"/>
              </a:rPr>
              <a:t>who left</a:t>
            </a:r>
            <a:endParaRPr lang="en-US" sz="1600" dirty="0">
              <a:solidFill>
                <a:schemeClr val="bg1">
                  <a:lumMod val="50000"/>
                </a:schemeClr>
              </a:solidFill>
              <a:ea typeface="Arial Unicode MS" panose="020B0604020202020204" pitchFamily="34" charset="-128"/>
              <a:cs typeface="Arial Unicode MS" panose="020B0604020202020204" pitchFamily="34" charset="-128"/>
            </a:endParaRPr>
          </a:p>
          <a:p>
            <a:pPr algn="l">
              <a:spcBef>
                <a:spcPts val="600"/>
              </a:spcBef>
              <a:defRPr sz="3900">
                <a:solidFill>
                  <a:srgbClr val="FFFFFF"/>
                </a:solidFill>
                <a:latin typeface="Gotham-Medium"/>
                <a:ea typeface="Gotham-Medium"/>
                <a:cs typeface="Gotham-Medium"/>
                <a:sym typeface="Gotham-Medium"/>
              </a:defRPr>
            </a:pPr>
            <a:r>
              <a:rPr sz="1600" dirty="0">
                <a:solidFill>
                  <a:schemeClr val="bg1">
                    <a:lumMod val="50000"/>
                  </a:schemeClr>
                </a:solidFill>
                <a:ea typeface="Arial Unicode MS" panose="020B0604020202020204" pitchFamily="34" charset="-128"/>
                <a:cs typeface="Arial Unicode MS" panose="020B0604020202020204" pitchFamily="34" charset="-128"/>
              </a:rPr>
              <a:t>Members </a:t>
            </a:r>
            <a:br>
              <a:rPr lang="en-US" sz="1600" dirty="0">
                <a:solidFill>
                  <a:schemeClr val="bg1">
                    <a:lumMod val="50000"/>
                  </a:schemeClr>
                </a:solidFill>
                <a:ea typeface="Arial Unicode MS" panose="020B0604020202020204" pitchFamily="34" charset="-128"/>
                <a:cs typeface="Arial Unicode MS" panose="020B0604020202020204" pitchFamily="34" charset="-128"/>
              </a:rPr>
            </a:br>
            <a:r>
              <a:rPr sz="1600" dirty="0">
                <a:solidFill>
                  <a:schemeClr val="bg1">
                    <a:lumMod val="50000"/>
                  </a:schemeClr>
                </a:solidFill>
                <a:ea typeface="Arial Unicode MS" panose="020B0604020202020204" pitchFamily="34" charset="-128"/>
                <a:cs typeface="Arial Unicode MS" panose="020B0604020202020204" pitchFamily="34" charset="-128"/>
              </a:rPr>
              <a:t>who stayed</a:t>
            </a:r>
          </a:p>
        </p:txBody>
      </p:sp>
      <p:sp>
        <p:nvSpPr>
          <p:cNvPr id="134" name="Shape 134"/>
          <p:cNvSpPr/>
          <p:nvPr/>
        </p:nvSpPr>
        <p:spPr>
          <a:xfrm>
            <a:off x="538162" y="1670570"/>
            <a:ext cx="7853112" cy="233910"/>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lvl1pPr algn="l">
              <a:defRPr sz="2700" b="1">
                <a:solidFill>
                  <a:srgbClr val="FCFFFF"/>
                </a:solidFill>
                <a:latin typeface="Gotham"/>
                <a:ea typeface="Gotham"/>
                <a:cs typeface="Gotham"/>
                <a:sym typeface="Gotham"/>
              </a:defRPr>
            </a:lvl1pPr>
          </a:lstStyle>
          <a:p>
            <a:r>
              <a:rPr sz="1280" dirty="0">
                <a:solidFill>
                  <a:schemeClr val="tx1"/>
                </a:solidFill>
                <a:latin typeface="+mn-lt"/>
                <a:ea typeface="Arial Unicode MS" panose="020B0604020202020204" pitchFamily="34" charset="-128"/>
                <a:cs typeface="Arial Unicode MS" panose="020B0604020202020204" pitchFamily="34" charset="-128"/>
              </a:rPr>
              <a:t>-15M                    -10M                    -5M                       0                        5M                       10M                     15M                     20M</a:t>
            </a:r>
          </a:p>
        </p:txBody>
      </p:sp>
      <p:sp>
        <p:nvSpPr>
          <p:cNvPr id="135" name="Shape 135"/>
          <p:cNvSpPr/>
          <p:nvPr/>
        </p:nvSpPr>
        <p:spPr>
          <a:xfrm>
            <a:off x="5981258" y="2184169"/>
            <a:ext cx="2087110" cy="530915"/>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lvl1pPr>
              <a:defRPr b="1">
                <a:latin typeface="Gotham"/>
                <a:ea typeface="Gotham"/>
                <a:cs typeface="Gotham"/>
                <a:sym typeface="Gotham"/>
              </a:defRPr>
            </a:lvl1pPr>
          </a:lstStyle>
          <a:p>
            <a:r>
              <a:rPr sz="3200" dirty="0">
                <a:solidFill>
                  <a:srgbClr val="0896B0"/>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rPr>
              <a:t>20,647,979</a:t>
            </a:r>
          </a:p>
        </p:txBody>
      </p:sp>
      <p:sp>
        <p:nvSpPr>
          <p:cNvPr id="136" name="Shape 136"/>
          <p:cNvSpPr/>
          <p:nvPr/>
        </p:nvSpPr>
        <p:spPr>
          <a:xfrm>
            <a:off x="1120345" y="2184169"/>
            <a:ext cx="2087110" cy="530915"/>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lvl1pPr>
              <a:defRPr b="1">
                <a:latin typeface="Gotham"/>
                <a:ea typeface="Gotham"/>
                <a:cs typeface="Gotham"/>
                <a:sym typeface="Gotham"/>
              </a:defRPr>
            </a:lvl1pPr>
          </a:lstStyle>
          <a:p>
            <a:r>
              <a:rPr sz="3200" dirty="0">
                <a:solidFill>
                  <a:srgbClr val="D37A03"/>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rPr>
              <a:t>13,737,025</a:t>
            </a:r>
          </a:p>
        </p:txBody>
      </p:sp>
      <p:sp>
        <p:nvSpPr>
          <p:cNvPr id="137" name="Shape 137"/>
          <p:cNvSpPr/>
          <p:nvPr/>
        </p:nvSpPr>
        <p:spPr>
          <a:xfrm>
            <a:off x="2660208" y="4722512"/>
            <a:ext cx="4723729" cy="1620444"/>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p>
            <a:pPr algn="l">
              <a:lnSpc>
                <a:spcPct val="90000"/>
              </a:lnSpc>
              <a:defRPr sz="3000" spc="-90">
                <a:solidFill>
                  <a:srgbClr val="FFFFFF"/>
                </a:solidFill>
                <a:latin typeface="Gotham"/>
                <a:ea typeface="Gotham"/>
                <a:cs typeface="Gotham"/>
                <a:sym typeface="Gotham"/>
              </a:defRPr>
            </a:pPr>
            <a:r>
              <a:rPr sz="2800" spc="-80" dirty="0">
                <a:solidFill>
                  <a:schemeClr val="bg1">
                    <a:lumMod val="50000"/>
                  </a:schemeClr>
                </a:solidFill>
                <a:ea typeface="Arial Unicode MS" panose="020B0604020202020204" pitchFamily="34" charset="-128"/>
                <a:cs typeface="Arial" panose="020B0604020202020204" pitchFamily="34" charset="0"/>
              </a:rPr>
              <a:t>Since 1965</a:t>
            </a:r>
            <a:r>
              <a:rPr lang="en-US" sz="2800" spc="-80" dirty="0">
                <a:solidFill>
                  <a:schemeClr val="bg1">
                    <a:lumMod val="50000"/>
                  </a:schemeClr>
                </a:solidFill>
                <a:ea typeface="Arial Unicode MS" panose="020B0604020202020204" pitchFamily="34" charset="-128"/>
                <a:cs typeface="Arial" panose="020B0604020202020204" pitchFamily="34" charset="0"/>
              </a:rPr>
              <a:t>:</a:t>
            </a:r>
            <a:r>
              <a:rPr sz="2800" spc="-80" dirty="0">
                <a:solidFill>
                  <a:schemeClr val="bg1">
                    <a:lumMod val="50000"/>
                  </a:schemeClr>
                </a:solidFill>
                <a:ea typeface="Arial Unicode MS" panose="020B0604020202020204" pitchFamily="34" charset="-128"/>
                <a:cs typeface="Arial" panose="020B0604020202020204" pitchFamily="34" charset="0"/>
              </a:rPr>
              <a:t> </a:t>
            </a:r>
            <a:r>
              <a:rPr sz="2800" b="1" spc="-80" dirty="0">
                <a:solidFill>
                  <a:schemeClr val="bg1">
                    <a:lumMod val="50000"/>
                  </a:schemeClr>
                </a:solidFill>
                <a:ea typeface="Arial Unicode MS" panose="020B0604020202020204" pitchFamily="34" charset="-128"/>
                <a:cs typeface="Arial" panose="020B0604020202020204" pitchFamily="34" charset="0"/>
              </a:rPr>
              <a:t>34,385,004</a:t>
            </a:r>
            <a:r>
              <a:rPr sz="2800" spc="-80" dirty="0">
                <a:solidFill>
                  <a:schemeClr val="bg1">
                    <a:lumMod val="50000"/>
                  </a:schemeClr>
                </a:solidFill>
                <a:ea typeface="Arial Unicode MS" panose="020B0604020202020204" pitchFamily="34" charset="-128"/>
                <a:cs typeface="Arial" panose="020B0604020202020204" pitchFamily="34" charset="0"/>
              </a:rPr>
              <a:t> </a:t>
            </a:r>
            <a:r>
              <a:rPr lang="en-GB" sz="2800" spc="-80" dirty="0">
                <a:solidFill>
                  <a:schemeClr val="bg1">
                    <a:lumMod val="50000"/>
                  </a:schemeClr>
                </a:solidFill>
                <a:ea typeface="Arial Unicode MS" panose="020B0604020202020204" pitchFamily="34" charset="-128"/>
                <a:cs typeface="Arial" panose="020B0604020202020204" pitchFamily="34" charset="0"/>
              </a:rPr>
              <a:t>accessions</a:t>
            </a:r>
            <a:endParaRPr lang="en-US" sz="2800" spc="-80" dirty="0">
              <a:solidFill>
                <a:schemeClr val="bg1">
                  <a:lumMod val="50000"/>
                </a:schemeClr>
              </a:solidFill>
              <a:ea typeface="Arial Unicode MS" panose="020B0604020202020204" pitchFamily="34" charset="-128"/>
              <a:cs typeface="Arial" panose="020B0604020202020204" pitchFamily="34" charset="0"/>
            </a:endParaRPr>
          </a:p>
          <a:p>
            <a:pPr algn="l">
              <a:lnSpc>
                <a:spcPct val="90000"/>
              </a:lnSpc>
              <a:spcBef>
                <a:spcPts val="1200"/>
              </a:spcBef>
              <a:defRPr sz="3000" spc="-90">
                <a:solidFill>
                  <a:srgbClr val="FFFFFF"/>
                </a:solidFill>
                <a:latin typeface="Gotham-Light"/>
                <a:ea typeface="Gotham-Light"/>
                <a:cs typeface="Gotham-Light"/>
                <a:sym typeface="Gotham-Light"/>
              </a:defRPr>
            </a:pPr>
            <a:r>
              <a:rPr lang="en-US" sz="3600" dirty="0">
                <a:solidFill>
                  <a:schemeClr val="tx2">
                    <a:lumMod val="75000"/>
                  </a:schemeClr>
                </a:solidFill>
                <a:ea typeface="Arial Unicode MS" panose="020B0604020202020204" pitchFamily="34" charset="-128"/>
                <a:cs typeface="Arial" panose="020B0604020202020204" pitchFamily="34" charset="0"/>
                <a:sym typeface="Helvetica"/>
              </a:rPr>
              <a:t>N</a:t>
            </a:r>
            <a:r>
              <a:rPr sz="3600" dirty="0">
                <a:solidFill>
                  <a:schemeClr val="tx2">
                    <a:lumMod val="75000"/>
                  </a:schemeClr>
                </a:solidFill>
                <a:ea typeface="Arial Unicode MS" panose="020B0604020202020204" pitchFamily="34" charset="-128"/>
                <a:cs typeface="Arial" panose="020B0604020202020204" pitchFamily="34" charset="0"/>
                <a:sym typeface="Helvetica"/>
              </a:rPr>
              <a:t>et loss rate</a:t>
            </a:r>
            <a:r>
              <a:rPr lang="en-US" sz="3600" dirty="0">
                <a:solidFill>
                  <a:schemeClr val="tx2">
                    <a:lumMod val="75000"/>
                  </a:schemeClr>
                </a:solidFill>
                <a:ea typeface="Arial Unicode MS" panose="020B0604020202020204" pitchFamily="34" charset="-128"/>
                <a:cs typeface="Arial" panose="020B0604020202020204" pitchFamily="34" charset="0"/>
                <a:sym typeface="Helvetica"/>
              </a:rPr>
              <a:t>:</a:t>
            </a:r>
            <a:r>
              <a:rPr sz="3600" b="1" dirty="0">
                <a:solidFill>
                  <a:schemeClr val="tx2">
                    <a:lumMod val="75000"/>
                  </a:schemeClr>
                </a:solidFill>
                <a:ea typeface="Arial Unicode MS" panose="020B0604020202020204" pitchFamily="34" charset="-128"/>
                <a:cs typeface="Arial" panose="020B0604020202020204" pitchFamily="34" charset="0"/>
                <a:sym typeface="Helvetica"/>
              </a:rPr>
              <a:t> </a:t>
            </a:r>
            <a:r>
              <a:rPr sz="3600" b="1" spc="-40" dirty="0">
                <a:solidFill>
                  <a:schemeClr val="tx2">
                    <a:lumMod val="75000"/>
                  </a:schemeClr>
                </a:solidFill>
                <a:ea typeface="Arial Unicode MS" panose="020B0604020202020204" pitchFamily="34" charset="-128"/>
                <a:cs typeface="Arial" panose="020B0604020202020204" pitchFamily="34" charset="0"/>
                <a:sym typeface="Helvetica"/>
              </a:rPr>
              <a:t>39.95%</a:t>
            </a:r>
            <a:endParaRPr lang="en-GB" sz="3600" dirty="0">
              <a:solidFill>
                <a:schemeClr val="tx2">
                  <a:lumMod val="75000"/>
                </a:schemeClr>
              </a:solidFill>
              <a:ea typeface="Arial Unicode MS" panose="020B0604020202020204" pitchFamily="34" charset="-128"/>
              <a:cs typeface="Arial" panose="020B0604020202020204" pitchFamily="34" charset="0"/>
              <a:sym typeface="Gotham"/>
            </a:endParaRPr>
          </a:p>
          <a:p>
            <a:pPr>
              <a:lnSpc>
                <a:spcPct val="90000"/>
              </a:lnSpc>
              <a:spcBef>
                <a:spcPts val="1200"/>
              </a:spcBef>
              <a:defRPr sz="3000" spc="-90">
                <a:solidFill>
                  <a:srgbClr val="FFFFFF"/>
                </a:solidFill>
                <a:latin typeface="Gotham-Light"/>
                <a:ea typeface="Gotham-Light"/>
                <a:cs typeface="Gotham-Light"/>
                <a:sym typeface="Gotham-Light"/>
              </a:defRPr>
            </a:pPr>
            <a:r>
              <a:rPr lang="en-US" sz="2800" dirty="0">
                <a:solidFill>
                  <a:schemeClr val="bg1">
                    <a:lumMod val="50000"/>
                  </a:schemeClr>
                </a:solidFill>
                <a:ea typeface="Arial Unicode MS" panose="020B0604020202020204" pitchFamily="34" charset="-128"/>
                <a:cs typeface="Arial" panose="020B0604020202020204" pitchFamily="34" charset="0"/>
                <a:sym typeface="Gotham"/>
              </a:rPr>
              <a:t>Of 10 members, </a:t>
            </a:r>
            <a:endParaRPr sz="2800" dirty="0">
              <a:solidFill>
                <a:schemeClr val="bg1">
                  <a:lumMod val="50000"/>
                </a:schemeClr>
              </a:solidFill>
              <a:ea typeface="Arial Unicode MS" panose="020B0604020202020204" pitchFamily="34" charset="-128"/>
              <a:cs typeface="Arial" panose="020B0604020202020204" pitchFamily="34" charset="0"/>
            </a:endParaRPr>
          </a:p>
        </p:txBody>
      </p:sp>
      <p:pic>
        <p:nvPicPr>
          <p:cNvPr id="3" name="Picture 2"/>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2881312" y="3066493"/>
            <a:ext cx="1232032" cy="1232032"/>
          </a:xfrm>
          <a:prstGeom prst="rect">
            <a:avLst/>
          </a:prstGeom>
        </p:spPr>
      </p:pic>
      <p:pic>
        <p:nvPicPr>
          <p:cNvPr id="16" name="Picture 15"/>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667440" y="3066493"/>
            <a:ext cx="1232032" cy="1232032"/>
          </a:xfrm>
          <a:prstGeom prst="rect">
            <a:avLst/>
          </a:prstGeom>
        </p:spPr>
      </p:pic>
      <p:pic>
        <p:nvPicPr>
          <p:cNvPr id="17" name="Picture 16"/>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1405397" y="3066493"/>
            <a:ext cx="1232032" cy="1232032"/>
          </a:xfrm>
          <a:prstGeom prst="rect">
            <a:avLst/>
          </a:prstGeom>
        </p:spPr>
      </p:pic>
      <p:pic>
        <p:nvPicPr>
          <p:cNvPr id="18" name="Picture 17"/>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2143354" y="3066493"/>
            <a:ext cx="1232032" cy="123203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0600" y="3068173"/>
            <a:ext cx="1204952" cy="1204952"/>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19268" y="3068173"/>
            <a:ext cx="1204952" cy="1204952"/>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3534" y="3068173"/>
            <a:ext cx="1204952" cy="1204952"/>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7800" y="3068173"/>
            <a:ext cx="1204952" cy="1204952"/>
          </a:xfrm>
          <a:prstGeom prst="rect">
            <a:avLst/>
          </a:prstGeom>
        </p:spPr>
      </p:pic>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2066" y="3068173"/>
            <a:ext cx="1204952" cy="1204952"/>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96332" y="3068173"/>
            <a:ext cx="1204952" cy="1204952"/>
          </a:xfrm>
          <a:prstGeom prst="rect">
            <a:avLst/>
          </a:prstGeom>
        </p:spPr>
      </p:pic>
      <p:sp>
        <p:nvSpPr>
          <p:cNvPr id="5" name="Rectangle 4"/>
          <p:cNvSpPr/>
          <p:nvPr/>
        </p:nvSpPr>
        <p:spPr>
          <a:xfrm>
            <a:off x="4912866" y="5842397"/>
            <a:ext cx="3715056" cy="523220"/>
          </a:xfrm>
          <a:prstGeom prst="rect">
            <a:avLst/>
          </a:prstGeom>
        </p:spPr>
        <p:txBody>
          <a:bodyPr wrap="none">
            <a:spAutoFit/>
          </a:bodyPr>
          <a:lstStyle/>
          <a:p>
            <a:r>
              <a:rPr lang="en-US" sz="2800" b="1" dirty="0">
                <a:solidFill>
                  <a:schemeClr val="bg1">
                    <a:lumMod val="50000"/>
                  </a:schemeClr>
                </a:solidFill>
                <a:latin typeface="Gotham-Light"/>
                <a:ea typeface="Arial Unicode MS" panose="020B0604020202020204" pitchFamily="34" charset="-128"/>
                <a:cs typeface="Arial" panose="020B0604020202020204" pitchFamily="34" charset="0"/>
                <a:sym typeface="Gotham"/>
              </a:rPr>
              <a:t>4 </a:t>
            </a:r>
            <a:r>
              <a:rPr lang="en-US" sz="2800" b="1" dirty="0">
                <a:solidFill>
                  <a:schemeClr val="bg1">
                    <a:lumMod val="50000"/>
                  </a:schemeClr>
                </a:solidFill>
                <a:latin typeface="Gotham-Light"/>
                <a:ea typeface="Arial Unicode MS" panose="020B0604020202020204" pitchFamily="34" charset="-128"/>
                <a:cs typeface="Arial" panose="020B0604020202020204" pitchFamily="34" charset="0"/>
              </a:rPr>
              <a:t>have slipped away.</a:t>
            </a:r>
            <a:endParaRPr lang="en-US" sz="2800" b="1" dirty="0">
              <a:solidFill>
                <a:schemeClr val="bg1">
                  <a:lumMod val="50000"/>
                </a:schemeClr>
              </a:solidFill>
              <a:latin typeface="Gotham-Light"/>
            </a:endParaRPr>
          </a:p>
        </p:txBody>
      </p:sp>
    </p:spTree>
    <p:extLst>
      <p:ext uri="{BB962C8B-B14F-4D97-AF65-F5344CB8AC3E}">
        <p14:creationId xmlns:p14="http://schemas.microsoft.com/office/powerpoint/2010/main" val="2931717719"/>
      </p:ext>
    </p:extLst>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ppt_w/2"/>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strVal val="#ppt_h"/>
                                          </p:val>
                                        </p:tav>
                                        <p:tav tm="100000">
                                          <p:val>
                                            <p:strVal val="#ppt_h"/>
                                          </p:val>
                                        </p:tav>
                                      </p:tavLst>
                                    </p:anim>
                                  </p:childTnLst>
                                </p:cTn>
                              </p:par>
                              <p:par>
                                <p:cTn id="27" presetID="1" presetClass="entr" presetSubtype="0" fill="hold" grpId="0" nodeType="withEffect">
                                  <p:stCondLst>
                                    <p:cond delay="0"/>
                                  </p:stCondLst>
                                  <p:childTnLst>
                                    <p:set>
                                      <p:cBhvr>
                                        <p:cTn id="28" dur="1" fill="hold">
                                          <p:stCondLst>
                                            <p:cond delay="0"/>
                                          </p:stCondLst>
                                        </p:cTn>
                                        <p:tgtEl>
                                          <p:spTgt spid="134"/>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13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7" presetClass="entr" presetSubtype="2"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 calcmode="lin" valueType="num">
                                      <p:cBhvr>
                                        <p:cTn id="36" dur="500" fill="hold"/>
                                        <p:tgtEl>
                                          <p:spTgt spid="30"/>
                                        </p:tgtEl>
                                        <p:attrNameLst>
                                          <p:attrName>ppt_x</p:attrName>
                                        </p:attrNameLst>
                                      </p:cBhvr>
                                      <p:tavLst>
                                        <p:tav tm="0">
                                          <p:val>
                                            <p:strVal val="#ppt_x+#ppt_w/2"/>
                                          </p:val>
                                        </p:tav>
                                        <p:tav tm="100000">
                                          <p:val>
                                            <p:strVal val="#ppt_x"/>
                                          </p:val>
                                        </p:tav>
                                      </p:tavLst>
                                    </p:anim>
                                    <p:anim calcmode="lin" valueType="num">
                                      <p:cBhvr>
                                        <p:cTn id="37" dur="500" fill="hold"/>
                                        <p:tgtEl>
                                          <p:spTgt spid="30"/>
                                        </p:tgtEl>
                                        <p:attrNameLst>
                                          <p:attrName>ppt_y</p:attrName>
                                        </p:attrNameLst>
                                      </p:cBhvr>
                                      <p:tavLst>
                                        <p:tav tm="0">
                                          <p:val>
                                            <p:strVal val="#ppt_y"/>
                                          </p:val>
                                        </p:tav>
                                        <p:tav tm="100000">
                                          <p:val>
                                            <p:strVal val="#ppt_y"/>
                                          </p:val>
                                        </p:tav>
                                      </p:tavLst>
                                    </p:anim>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strVal val="#ppt_h"/>
                                          </p:val>
                                        </p:tav>
                                        <p:tav tm="100000">
                                          <p:val>
                                            <p:strVal val="#ppt_h"/>
                                          </p:val>
                                        </p:tav>
                                      </p:tavLst>
                                    </p:anim>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1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7">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7">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tgtEl>
                                        <p:attrNameLst>
                                          <p:attrName>style.visibility</p:attrName>
                                        </p:attrNameLst>
                                      </p:cBhvr>
                                      <p:to>
                                        <p:strVal val="visible"/>
                                      </p:to>
                                    </p:set>
                                  </p:childTnLst>
                                </p:cTn>
                              </p:par>
                            </p:childTnLst>
                          </p:cTn>
                        </p:par>
                        <p:par>
                          <p:cTn id="69" fill="hold">
                            <p:stCondLst>
                              <p:cond delay="0"/>
                            </p:stCondLst>
                            <p:childTnLst>
                              <p:par>
                                <p:cTn id="70" presetID="1" presetClass="entr" presetSubtype="0" fill="hold" nodeType="afterEffect">
                                  <p:stCondLst>
                                    <p:cond delay="750"/>
                                  </p:stCondLst>
                                  <p:childTnLst>
                                    <p:set>
                                      <p:cBhvr>
                                        <p:cTn id="71" dur="1" fill="hold">
                                          <p:stCondLst>
                                            <p:cond delay="0"/>
                                          </p:stCondLst>
                                        </p:cTn>
                                        <p:tgtEl>
                                          <p:spTgt spid="3"/>
                                        </p:tgtEl>
                                        <p:attrNameLst>
                                          <p:attrName>style.visibility</p:attrName>
                                        </p:attrNameLst>
                                      </p:cBhvr>
                                      <p:to>
                                        <p:strVal val="visible"/>
                                      </p:to>
                                    </p:set>
                                  </p:childTnLst>
                                </p:cTn>
                              </p:par>
                            </p:childTnLst>
                          </p:cTn>
                        </p:par>
                        <p:par>
                          <p:cTn id="72" fill="hold">
                            <p:stCondLst>
                              <p:cond delay="750"/>
                            </p:stCondLst>
                            <p:childTnLst>
                              <p:par>
                                <p:cTn id="73" presetID="1" presetClass="entr" presetSubtype="0" fill="hold" nodeType="afterEffect">
                                  <p:stCondLst>
                                    <p:cond delay="750"/>
                                  </p:stCondLst>
                                  <p:childTnLst>
                                    <p:set>
                                      <p:cBhvr>
                                        <p:cTn id="74" dur="1" fill="hold">
                                          <p:stCondLst>
                                            <p:cond delay="0"/>
                                          </p:stCondLst>
                                        </p:cTn>
                                        <p:tgtEl>
                                          <p:spTgt spid="18"/>
                                        </p:tgtEl>
                                        <p:attrNameLst>
                                          <p:attrName>style.visibility</p:attrName>
                                        </p:attrNameLst>
                                      </p:cBhvr>
                                      <p:to>
                                        <p:strVal val="visible"/>
                                      </p:to>
                                    </p:set>
                                  </p:childTnLst>
                                </p:cTn>
                              </p:par>
                            </p:childTnLst>
                          </p:cTn>
                        </p:par>
                        <p:par>
                          <p:cTn id="75" fill="hold">
                            <p:stCondLst>
                              <p:cond delay="1500"/>
                            </p:stCondLst>
                            <p:childTnLst>
                              <p:par>
                                <p:cTn id="76" presetID="1" presetClass="entr" presetSubtype="0" fill="hold" nodeType="afterEffect">
                                  <p:stCondLst>
                                    <p:cond delay="750"/>
                                  </p:stCondLst>
                                  <p:childTnLst>
                                    <p:set>
                                      <p:cBhvr>
                                        <p:cTn id="77" dur="1" fill="hold">
                                          <p:stCondLst>
                                            <p:cond delay="0"/>
                                          </p:stCondLst>
                                        </p:cTn>
                                        <p:tgtEl>
                                          <p:spTgt spid="17"/>
                                        </p:tgtEl>
                                        <p:attrNameLst>
                                          <p:attrName>style.visibility</p:attrName>
                                        </p:attrNameLst>
                                      </p:cBhvr>
                                      <p:to>
                                        <p:strVal val="visible"/>
                                      </p:to>
                                    </p:set>
                                  </p:childTnLst>
                                </p:cTn>
                              </p:par>
                            </p:childTnLst>
                          </p:cTn>
                        </p:par>
                        <p:par>
                          <p:cTn id="78" fill="hold">
                            <p:stCondLst>
                              <p:cond delay="2250"/>
                            </p:stCondLst>
                            <p:childTnLst>
                              <p:par>
                                <p:cTn id="79" presetID="1" presetClass="entr" presetSubtype="0" fill="hold" nodeType="afterEffect">
                                  <p:stCondLst>
                                    <p:cond delay="750"/>
                                  </p:stCondLst>
                                  <p:childTnLst>
                                    <p:set>
                                      <p:cBhvr>
                                        <p:cTn id="8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0" grpId="0" animBg="1"/>
      <p:bldP spid="9" grpId="0" animBg="1"/>
      <p:bldP spid="131" grpId="0" animBg="1"/>
      <p:bldP spid="132" grpId="0" animBg="1"/>
      <p:bldP spid="133" grpId="0" animBg="1"/>
      <p:bldP spid="134" grpId="0" animBg="1"/>
      <p:bldP spid="135" grpId="0" animBg="1"/>
      <p:bldP spid="136" grpId="0" animBg="1"/>
      <p:bldP spid="137" grpId="0" uiExpand="1" build="p"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5008407" y="5595703"/>
            <a:ext cx="1512709" cy="58464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42507" y="5092856"/>
            <a:ext cx="1276407" cy="352277"/>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5011" y="4851133"/>
            <a:ext cx="1905802" cy="1439500"/>
          </a:xfrm>
          <a:prstGeom prst="rect">
            <a:avLst/>
          </a:prstGeom>
          <a:solidFill>
            <a:schemeClr val="bg1">
              <a:lumMod val="95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entagon 29"/>
          <p:cNvSpPr/>
          <p:nvPr/>
        </p:nvSpPr>
        <p:spPr>
          <a:xfrm flipH="1">
            <a:off x="874070" y="2008383"/>
            <a:ext cx="3335790" cy="899447"/>
          </a:xfrm>
          <a:prstGeom prst="homePlate">
            <a:avLst>
              <a:gd name="adj" fmla="val 18936"/>
            </a:avLst>
          </a:prstGeom>
          <a:solidFill>
            <a:srgbClr val="FDC98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entagon 8"/>
          <p:cNvSpPr/>
          <p:nvPr/>
        </p:nvSpPr>
        <p:spPr>
          <a:xfrm>
            <a:off x="4209861" y="2008383"/>
            <a:ext cx="4164545" cy="899447"/>
          </a:xfrm>
          <a:prstGeom prst="homePlate">
            <a:avLst>
              <a:gd name="adj" fmla="val 18936"/>
            </a:avLst>
          </a:prstGeom>
          <a:solidFill>
            <a:srgbClr val="C0E0E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Shape 129"/>
          <p:cNvSpPr>
            <a:spLocks noGrp="1"/>
          </p:cNvSpPr>
          <p:nvPr>
            <p:ph type="title"/>
          </p:nvPr>
        </p:nvSpPr>
        <p:spPr>
          <a:prstGeom prst="rect">
            <a:avLst/>
          </a:prstGeom>
        </p:spPr>
        <p:txBody>
          <a:bodyPr/>
          <a:lstStyle/>
          <a:p>
            <a:r>
              <a:rPr dirty="0"/>
              <a:t>Members who leave</a:t>
            </a:r>
          </a:p>
        </p:txBody>
      </p:sp>
      <p:sp>
        <p:nvSpPr>
          <p:cNvPr id="131" name="Shape 131"/>
          <p:cNvSpPr/>
          <p:nvPr/>
        </p:nvSpPr>
        <p:spPr>
          <a:xfrm>
            <a:off x="550305" y="5089106"/>
            <a:ext cx="356025" cy="356027"/>
          </a:xfrm>
          <a:prstGeom prst="ellipse">
            <a:avLst/>
          </a:prstGeom>
          <a:solidFill>
            <a:srgbClr val="FDC984"/>
          </a:solidFill>
          <a:ln w="12700">
            <a:miter lim="400000"/>
          </a:ln>
          <a:effectLst>
            <a:outerShdw blurRad="50800" dist="38100" dir="2700000" algn="tl" rotWithShape="0">
              <a:prstClr val="black">
                <a:alpha val="40000"/>
              </a:prstClr>
            </a:outerShdw>
          </a:effectLst>
        </p:spPr>
        <p:txBody>
          <a:bodyPr lIns="19050" tIns="19050" rIns="19050" bIns="19050" anchor="ctr"/>
          <a:lstStyle/>
          <a:p>
            <a:pPr>
              <a:defRPr>
                <a:solidFill>
                  <a:srgbClr val="FFFFFF"/>
                </a:solidFill>
              </a:defRPr>
            </a:pPr>
            <a:endParaRPr sz="675"/>
          </a:p>
        </p:txBody>
      </p:sp>
      <p:sp>
        <p:nvSpPr>
          <p:cNvPr id="132" name="Shape 132"/>
          <p:cNvSpPr/>
          <p:nvPr/>
        </p:nvSpPr>
        <p:spPr>
          <a:xfrm>
            <a:off x="550305" y="5713081"/>
            <a:ext cx="356025" cy="356025"/>
          </a:xfrm>
          <a:prstGeom prst="ellipse">
            <a:avLst/>
          </a:prstGeom>
          <a:solidFill>
            <a:srgbClr val="C0E0E1"/>
          </a:solidFill>
          <a:ln w="12700">
            <a:miter lim="400000"/>
          </a:ln>
          <a:effectLst>
            <a:outerShdw blurRad="50800" dist="38100" dir="2700000" algn="tl" rotWithShape="0">
              <a:prstClr val="black">
                <a:alpha val="40000"/>
              </a:prstClr>
            </a:outerShdw>
          </a:effectLst>
        </p:spPr>
        <p:txBody>
          <a:bodyPr lIns="19050" tIns="19050" rIns="19050" bIns="19050" anchor="ctr"/>
          <a:lstStyle/>
          <a:p>
            <a:pPr>
              <a:defRPr>
                <a:solidFill>
                  <a:srgbClr val="FFFFFF"/>
                </a:solidFill>
              </a:defRPr>
            </a:pPr>
            <a:endParaRPr sz="675"/>
          </a:p>
        </p:txBody>
      </p:sp>
      <p:sp>
        <p:nvSpPr>
          <p:cNvPr id="133" name="Shape 133"/>
          <p:cNvSpPr/>
          <p:nvPr/>
        </p:nvSpPr>
        <p:spPr>
          <a:xfrm>
            <a:off x="1037737" y="4959352"/>
            <a:ext cx="1075615" cy="1198790"/>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p>
            <a:pPr algn="l">
              <a:lnSpc>
                <a:spcPct val="120000"/>
              </a:lnSpc>
              <a:defRPr sz="3900">
                <a:solidFill>
                  <a:srgbClr val="FFFFFF"/>
                </a:solidFill>
                <a:latin typeface="Gotham-Medium"/>
                <a:ea typeface="Gotham-Medium"/>
                <a:cs typeface="Gotham-Medium"/>
                <a:sym typeface="Gotham-Medium"/>
              </a:defRPr>
            </a:pPr>
            <a:r>
              <a:rPr sz="1600" dirty="0">
                <a:solidFill>
                  <a:schemeClr val="bg1">
                    <a:lumMod val="50000"/>
                  </a:schemeClr>
                </a:solidFill>
                <a:ea typeface="Arial Unicode MS" panose="020B0604020202020204" pitchFamily="34" charset="-128"/>
                <a:cs typeface="Arial Unicode MS" panose="020B0604020202020204" pitchFamily="34" charset="-128"/>
              </a:rPr>
              <a:t>Members </a:t>
            </a:r>
            <a:br>
              <a:rPr lang="en-US" sz="1600" dirty="0">
                <a:solidFill>
                  <a:schemeClr val="bg1">
                    <a:lumMod val="50000"/>
                  </a:schemeClr>
                </a:solidFill>
                <a:ea typeface="Arial Unicode MS" panose="020B0604020202020204" pitchFamily="34" charset="-128"/>
                <a:cs typeface="Arial Unicode MS" panose="020B0604020202020204" pitchFamily="34" charset="-128"/>
              </a:rPr>
            </a:br>
            <a:r>
              <a:rPr sz="1600" dirty="0">
                <a:solidFill>
                  <a:schemeClr val="bg1">
                    <a:lumMod val="50000"/>
                  </a:schemeClr>
                </a:solidFill>
                <a:ea typeface="Arial Unicode MS" panose="020B0604020202020204" pitchFamily="34" charset="-128"/>
                <a:cs typeface="Arial Unicode MS" panose="020B0604020202020204" pitchFamily="34" charset="-128"/>
              </a:rPr>
              <a:t>who left</a:t>
            </a:r>
            <a:endParaRPr lang="en-US" sz="1600" dirty="0">
              <a:solidFill>
                <a:schemeClr val="bg1">
                  <a:lumMod val="50000"/>
                </a:schemeClr>
              </a:solidFill>
              <a:ea typeface="Arial Unicode MS" panose="020B0604020202020204" pitchFamily="34" charset="-128"/>
              <a:cs typeface="Arial Unicode MS" panose="020B0604020202020204" pitchFamily="34" charset="-128"/>
            </a:endParaRPr>
          </a:p>
          <a:p>
            <a:pPr algn="l">
              <a:spcBef>
                <a:spcPts val="600"/>
              </a:spcBef>
              <a:defRPr sz="3900">
                <a:solidFill>
                  <a:srgbClr val="FFFFFF"/>
                </a:solidFill>
                <a:latin typeface="Gotham-Medium"/>
                <a:ea typeface="Gotham-Medium"/>
                <a:cs typeface="Gotham-Medium"/>
                <a:sym typeface="Gotham-Medium"/>
              </a:defRPr>
            </a:pPr>
            <a:r>
              <a:rPr sz="1600" dirty="0">
                <a:solidFill>
                  <a:schemeClr val="bg1">
                    <a:lumMod val="50000"/>
                  </a:schemeClr>
                </a:solidFill>
                <a:ea typeface="Arial Unicode MS" panose="020B0604020202020204" pitchFamily="34" charset="-128"/>
                <a:cs typeface="Arial Unicode MS" panose="020B0604020202020204" pitchFamily="34" charset="-128"/>
              </a:rPr>
              <a:t>Members </a:t>
            </a:r>
            <a:br>
              <a:rPr lang="en-US" sz="1600" dirty="0">
                <a:solidFill>
                  <a:schemeClr val="bg1">
                    <a:lumMod val="50000"/>
                  </a:schemeClr>
                </a:solidFill>
                <a:ea typeface="Arial Unicode MS" panose="020B0604020202020204" pitchFamily="34" charset="-128"/>
                <a:cs typeface="Arial Unicode MS" panose="020B0604020202020204" pitchFamily="34" charset="-128"/>
              </a:rPr>
            </a:br>
            <a:r>
              <a:rPr sz="1600" dirty="0">
                <a:solidFill>
                  <a:schemeClr val="bg1">
                    <a:lumMod val="50000"/>
                  </a:schemeClr>
                </a:solidFill>
                <a:ea typeface="Arial Unicode MS" panose="020B0604020202020204" pitchFamily="34" charset="-128"/>
                <a:cs typeface="Arial Unicode MS" panose="020B0604020202020204" pitchFamily="34" charset="-128"/>
              </a:rPr>
              <a:t>who stayed</a:t>
            </a:r>
          </a:p>
        </p:txBody>
      </p:sp>
      <p:sp>
        <p:nvSpPr>
          <p:cNvPr id="134" name="Shape 134"/>
          <p:cNvSpPr/>
          <p:nvPr/>
        </p:nvSpPr>
        <p:spPr>
          <a:xfrm>
            <a:off x="610349" y="1669801"/>
            <a:ext cx="8063105" cy="235449"/>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lvl1pPr algn="l">
              <a:defRPr sz="2700" b="1">
                <a:solidFill>
                  <a:srgbClr val="FCFFFF"/>
                </a:solidFill>
                <a:latin typeface="Gotham"/>
                <a:ea typeface="Gotham"/>
                <a:cs typeface="Gotham"/>
                <a:sym typeface="Gotham"/>
              </a:defRPr>
            </a:lvl1pPr>
          </a:lstStyle>
          <a:p>
            <a:r>
              <a:rPr sz="1280" dirty="0">
                <a:solidFill>
                  <a:schemeClr val="tx1"/>
                </a:solidFill>
                <a:latin typeface="+mn-lt"/>
                <a:ea typeface="Arial Unicode MS" panose="020B0604020202020204" pitchFamily="34" charset="-128"/>
                <a:cs typeface="Arial Unicode MS" panose="020B0604020202020204" pitchFamily="34" charset="-128"/>
              </a:rPr>
              <a:t>-</a:t>
            </a:r>
            <a:r>
              <a:rPr lang="en-US" sz="1280" dirty="0">
                <a:solidFill>
                  <a:schemeClr val="tx1"/>
                </a:solidFill>
                <a:latin typeface="+mn-lt"/>
                <a:ea typeface="Arial Unicode MS" panose="020B0604020202020204" pitchFamily="34" charset="-128"/>
                <a:cs typeface="Arial Unicode MS" panose="020B0604020202020204" pitchFamily="34" charset="-128"/>
              </a:rPr>
              <a:t>6</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4</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-5</a:t>
            </a:r>
            <a:r>
              <a:rPr lang="en-US" sz="1280" dirty="0">
                <a:solidFill>
                  <a:schemeClr val="tx1"/>
                </a:solidFill>
                <a:latin typeface="+mn-lt"/>
                <a:ea typeface="Arial Unicode MS" panose="020B0604020202020204" pitchFamily="34" charset="-128"/>
                <a:cs typeface="Arial Unicode MS" panose="020B0604020202020204" pitchFamily="34" charset="-128"/>
              </a:rPr>
              <a:t>2</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0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2</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4</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6</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8</a:t>
            </a:r>
            <a:r>
              <a:rPr sz="1280" dirty="0">
                <a:solidFill>
                  <a:schemeClr val="tx1"/>
                </a:solidFill>
                <a:latin typeface="+mn-lt"/>
                <a:ea typeface="Arial Unicode MS" panose="020B0604020202020204" pitchFamily="34" charset="-128"/>
                <a:cs typeface="Arial Unicode MS" panose="020B0604020202020204" pitchFamily="34" charset="-128"/>
              </a:rPr>
              <a:t>M</a:t>
            </a:r>
          </a:p>
        </p:txBody>
      </p:sp>
      <p:sp>
        <p:nvSpPr>
          <p:cNvPr id="135" name="Shape 135"/>
          <p:cNvSpPr/>
          <p:nvPr/>
        </p:nvSpPr>
        <p:spPr>
          <a:xfrm>
            <a:off x="6197664" y="2184169"/>
            <a:ext cx="1870704" cy="530915"/>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lvl1pPr>
              <a:defRPr b="1">
                <a:latin typeface="Gotham"/>
                <a:ea typeface="Gotham"/>
                <a:cs typeface="Gotham"/>
                <a:sym typeface="Gotham"/>
              </a:defRPr>
            </a:lvl1pPr>
          </a:lstStyle>
          <a:p>
            <a:pPr algn="r"/>
            <a:r>
              <a:rPr lang="en-US" sz="3200" dirty="0">
                <a:solidFill>
                  <a:srgbClr val="0896B0"/>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rPr>
              <a:t>7,729,798</a:t>
            </a:r>
          </a:p>
        </p:txBody>
      </p:sp>
      <p:sp>
        <p:nvSpPr>
          <p:cNvPr id="136" name="Shape 136"/>
          <p:cNvSpPr/>
          <p:nvPr/>
        </p:nvSpPr>
        <p:spPr>
          <a:xfrm>
            <a:off x="1120345" y="2184169"/>
            <a:ext cx="1870705" cy="530915"/>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lvl1pPr>
              <a:defRPr b="1">
                <a:latin typeface="Gotham"/>
                <a:ea typeface="Gotham"/>
                <a:cs typeface="Gotham"/>
                <a:sym typeface="Gotham"/>
              </a:defRPr>
            </a:lvl1pPr>
          </a:lstStyle>
          <a:p>
            <a:r>
              <a:rPr lang="en-US" sz="3200" dirty="0">
                <a:solidFill>
                  <a:srgbClr val="D37A03"/>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rPr>
              <a:t>5,918,483</a:t>
            </a:r>
            <a:endParaRPr sz="3200" dirty="0">
              <a:solidFill>
                <a:srgbClr val="D37A03"/>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7" name="Shape 137"/>
          <p:cNvSpPr/>
          <p:nvPr/>
        </p:nvSpPr>
        <p:spPr>
          <a:xfrm>
            <a:off x="2660208" y="5047312"/>
            <a:ext cx="5479513" cy="1115690"/>
          </a:xfrm>
          <a:prstGeom prst="rect">
            <a:avLst/>
          </a:prstGeom>
          <a:ln w="12700">
            <a:miter lim="400000"/>
          </a:ln>
          <a:extLst>
            <a:ext uri="{C572A759-6A51-4108-AA02-DFA0A04FC94B}">
              <ma14:wrappingTextBoxFlag xmlns:ma14="http://schemas.microsoft.com/office/mac/drawingml/2011/main" xmlns="" val="1"/>
            </a:ext>
          </a:extLst>
        </p:spPr>
        <p:txBody>
          <a:bodyPr wrap="none" lIns="19050" tIns="19050" rIns="19050" bIns="19050" anchor="ctr">
            <a:spAutoFit/>
          </a:bodyPr>
          <a:lstStyle/>
          <a:p>
            <a:pPr algn="l">
              <a:defRPr sz="3000" spc="-90">
                <a:solidFill>
                  <a:srgbClr val="FFFFFF"/>
                </a:solidFill>
                <a:latin typeface="Gotham"/>
                <a:ea typeface="Gotham"/>
                <a:cs typeface="Gotham"/>
                <a:sym typeface="Gotham"/>
              </a:defRPr>
            </a:pPr>
            <a:r>
              <a:rPr lang="en-US" sz="2400" b="1" spc="-100" dirty="0">
                <a:solidFill>
                  <a:schemeClr val="bg1">
                    <a:lumMod val="50000"/>
                  </a:schemeClr>
                </a:solidFill>
                <a:ea typeface="Arial Unicode MS" panose="020B0604020202020204" pitchFamily="34" charset="-128"/>
                <a:cs typeface="Arial" panose="020B0604020202020204" pitchFamily="34" charset="0"/>
              </a:rPr>
              <a:t>In 2000-2012</a:t>
            </a:r>
            <a:r>
              <a:rPr sz="2400" spc="-100" dirty="0">
                <a:solidFill>
                  <a:schemeClr val="bg1">
                    <a:lumMod val="50000"/>
                  </a:schemeClr>
                </a:solidFill>
                <a:ea typeface="Arial Unicode MS" panose="020B0604020202020204" pitchFamily="34" charset="-128"/>
                <a:cs typeface="Arial" panose="020B0604020202020204" pitchFamily="34" charset="0"/>
              </a:rPr>
              <a:t>, there </a:t>
            </a:r>
            <a:r>
              <a:rPr lang="en-US" sz="2400" spc="-100" dirty="0">
                <a:solidFill>
                  <a:schemeClr val="bg1">
                    <a:lumMod val="50000"/>
                  </a:schemeClr>
                </a:solidFill>
                <a:ea typeface="Arial Unicode MS" panose="020B0604020202020204" pitchFamily="34" charset="-128"/>
                <a:cs typeface="Arial" panose="020B0604020202020204" pitchFamily="34" charset="0"/>
              </a:rPr>
              <a:t>were</a:t>
            </a:r>
            <a:r>
              <a:rPr sz="2400" spc="-100" dirty="0">
                <a:solidFill>
                  <a:schemeClr val="bg1">
                    <a:lumMod val="50000"/>
                  </a:schemeClr>
                </a:solidFill>
                <a:ea typeface="Arial Unicode MS" panose="020B0604020202020204" pitchFamily="34" charset="-128"/>
                <a:cs typeface="Arial" panose="020B0604020202020204" pitchFamily="34" charset="0"/>
              </a:rPr>
              <a:t> </a:t>
            </a:r>
            <a:r>
              <a:rPr lang="en-US" sz="2400" b="1" spc="-100" dirty="0">
                <a:solidFill>
                  <a:schemeClr val="bg1">
                    <a:lumMod val="50000"/>
                  </a:schemeClr>
                </a:solidFill>
                <a:ea typeface="Arial Unicode MS" panose="020B0604020202020204" pitchFamily="34" charset="-128"/>
                <a:cs typeface="Arial" panose="020B0604020202020204" pitchFamily="34" charset="0"/>
              </a:rPr>
              <a:t>13</a:t>
            </a:r>
            <a:r>
              <a:rPr sz="2400" b="1" spc="-100" dirty="0">
                <a:solidFill>
                  <a:schemeClr val="bg1">
                    <a:lumMod val="50000"/>
                  </a:schemeClr>
                </a:solidFill>
                <a:ea typeface="Arial Unicode MS" panose="020B0604020202020204" pitchFamily="34" charset="-128"/>
                <a:cs typeface="Arial" panose="020B0604020202020204" pitchFamily="34" charset="0"/>
              </a:rPr>
              <a:t>,</a:t>
            </a:r>
            <a:r>
              <a:rPr lang="en-US" sz="2400" b="1" spc="-100" dirty="0">
                <a:solidFill>
                  <a:schemeClr val="bg1">
                    <a:lumMod val="50000"/>
                  </a:schemeClr>
                </a:solidFill>
                <a:ea typeface="Arial Unicode MS" panose="020B0604020202020204" pitchFamily="34" charset="-128"/>
                <a:cs typeface="Arial" panose="020B0604020202020204" pitchFamily="34" charset="0"/>
              </a:rPr>
              <a:t>648</a:t>
            </a:r>
            <a:r>
              <a:rPr sz="2400" b="1" spc="-100" dirty="0">
                <a:solidFill>
                  <a:schemeClr val="bg1">
                    <a:lumMod val="50000"/>
                  </a:schemeClr>
                </a:solidFill>
                <a:ea typeface="Arial Unicode MS" panose="020B0604020202020204" pitchFamily="34" charset="-128"/>
                <a:cs typeface="Arial" panose="020B0604020202020204" pitchFamily="34" charset="0"/>
              </a:rPr>
              <a:t>,</a:t>
            </a:r>
            <a:r>
              <a:rPr lang="en-US" sz="2400" b="1" spc="-100" dirty="0">
                <a:solidFill>
                  <a:schemeClr val="bg1">
                    <a:lumMod val="50000"/>
                  </a:schemeClr>
                </a:solidFill>
                <a:ea typeface="Arial Unicode MS" panose="020B0604020202020204" pitchFamily="34" charset="-128"/>
                <a:cs typeface="Arial" panose="020B0604020202020204" pitchFamily="34" charset="0"/>
              </a:rPr>
              <a:t>281</a:t>
            </a:r>
            <a:r>
              <a:rPr sz="2400" spc="-100" dirty="0">
                <a:solidFill>
                  <a:schemeClr val="bg1">
                    <a:lumMod val="50000"/>
                  </a:schemeClr>
                </a:solidFill>
                <a:ea typeface="Arial Unicode MS" panose="020B0604020202020204" pitchFamily="34" charset="-128"/>
                <a:cs typeface="Arial" panose="020B0604020202020204" pitchFamily="34" charset="0"/>
              </a:rPr>
              <a:t> </a:t>
            </a:r>
            <a:r>
              <a:rPr lang="en-GB" sz="2400" spc="-100" dirty="0">
                <a:solidFill>
                  <a:schemeClr val="bg1">
                    <a:lumMod val="50000"/>
                  </a:schemeClr>
                </a:solidFill>
                <a:ea typeface="Arial Unicode MS" panose="020B0604020202020204" pitchFamily="34" charset="-128"/>
                <a:cs typeface="Arial" panose="020B0604020202020204" pitchFamily="34" charset="0"/>
              </a:rPr>
              <a:t>accessions</a:t>
            </a:r>
            <a:endParaRPr lang="en-US" sz="2400" spc="-100" dirty="0">
              <a:solidFill>
                <a:schemeClr val="bg1">
                  <a:lumMod val="50000"/>
                </a:schemeClr>
              </a:solidFill>
              <a:ea typeface="Arial Unicode MS" panose="020B0604020202020204" pitchFamily="34" charset="-128"/>
              <a:cs typeface="Arial" panose="020B0604020202020204" pitchFamily="34" charset="0"/>
            </a:endParaRPr>
          </a:p>
          <a:p>
            <a:pPr algn="l">
              <a:spcBef>
                <a:spcPts val="1200"/>
              </a:spcBef>
              <a:defRPr sz="3000" spc="-90">
                <a:solidFill>
                  <a:srgbClr val="FFFFFF"/>
                </a:solidFill>
                <a:latin typeface="Gotham-Light"/>
                <a:ea typeface="Gotham-Light"/>
                <a:cs typeface="Gotham-Light"/>
                <a:sym typeface="Gotham-Light"/>
              </a:defRPr>
            </a:pPr>
            <a:r>
              <a:rPr lang="en-US" sz="3600" dirty="0">
                <a:solidFill>
                  <a:schemeClr val="tx2">
                    <a:lumMod val="75000"/>
                  </a:schemeClr>
                </a:solidFill>
                <a:ea typeface="Arial Unicode MS" panose="020B0604020202020204" pitchFamily="34" charset="-128"/>
                <a:cs typeface="Arial" panose="020B0604020202020204" pitchFamily="34" charset="0"/>
                <a:sym typeface="Helvetica"/>
              </a:rPr>
              <a:t>N</a:t>
            </a:r>
            <a:r>
              <a:rPr sz="3600" dirty="0">
                <a:solidFill>
                  <a:schemeClr val="tx2">
                    <a:lumMod val="75000"/>
                  </a:schemeClr>
                </a:solidFill>
                <a:ea typeface="Arial Unicode MS" panose="020B0604020202020204" pitchFamily="34" charset="-128"/>
                <a:cs typeface="Arial" panose="020B0604020202020204" pitchFamily="34" charset="0"/>
                <a:sym typeface="Helvetica"/>
              </a:rPr>
              <a:t>et loss rate</a:t>
            </a:r>
            <a:r>
              <a:rPr lang="en-US" sz="3600" dirty="0">
                <a:solidFill>
                  <a:schemeClr val="tx2">
                    <a:lumMod val="75000"/>
                  </a:schemeClr>
                </a:solidFill>
                <a:ea typeface="Arial Unicode MS" panose="020B0604020202020204" pitchFamily="34" charset="-128"/>
                <a:cs typeface="Arial" panose="020B0604020202020204" pitchFamily="34" charset="0"/>
                <a:sym typeface="Helvetica"/>
              </a:rPr>
              <a:t>:</a:t>
            </a:r>
            <a:r>
              <a:rPr sz="3600" dirty="0">
                <a:solidFill>
                  <a:schemeClr val="tx2">
                    <a:lumMod val="75000"/>
                  </a:schemeClr>
                </a:solidFill>
                <a:ea typeface="Arial Unicode MS" panose="020B0604020202020204" pitchFamily="34" charset="-128"/>
                <a:cs typeface="Arial" panose="020B0604020202020204" pitchFamily="34" charset="0"/>
                <a:sym typeface="Helvetica"/>
              </a:rPr>
              <a:t> </a:t>
            </a:r>
            <a:r>
              <a:rPr lang="en-US" sz="3600" b="1" spc="-40" dirty="0">
                <a:solidFill>
                  <a:schemeClr val="tx2">
                    <a:lumMod val="75000"/>
                  </a:schemeClr>
                </a:solidFill>
                <a:ea typeface="Arial Unicode MS" panose="020B0604020202020204" pitchFamily="34" charset="-128"/>
                <a:cs typeface="Arial" panose="020B0604020202020204" pitchFamily="34" charset="0"/>
                <a:sym typeface="Helvetica"/>
              </a:rPr>
              <a:t>43</a:t>
            </a:r>
            <a:r>
              <a:rPr sz="3600" b="1" spc="-40" dirty="0">
                <a:solidFill>
                  <a:schemeClr val="tx2">
                    <a:lumMod val="75000"/>
                  </a:schemeClr>
                </a:solidFill>
                <a:ea typeface="Arial Unicode MS" panose="020B0604020202020204" pitchFamily="34" charset="-128"/>
                <a:cs typeface="Arial" panose="020B0604020202020204" pitchFamily="34" charset="0"/>
                <a:sym typeface="Helvetica"/>
              </a:rPr>
              <a:t>.</a:t>
            </a:r>
            <a:r>
              <a:rPr lang="en-US" sz="3600" b="1" spc="-40" dirty="0">
                <a:solidFill>
                  <a:schemeClr val="tx2">
                    <a:lumMod val="75000"/>
                  </a:schemeClr>
                </a:solidFill>
                <a:ea typeface="Arial Unicode MS" panose="020B0604020202020204" pitchFamily="34" charset="-128"/>
                <a:cs typeface="Arial" panose="020B0604020202020204" pitchFamily="34" charset="0"/>
                <a:sym typeface="Helvetica"/>
              </a:rPr>
              <a:t>36</a:t>
            </a:r>
            <a:r>
              <a:rPr sz="3600" b="1" spc="-40" dirty="0">
                <a:solidFill>
                  <a:schemeClr val="tx2">
                    <a:lumMod val="75000"/>
                  </a:schemeClr>
                </a:solidFill>
                <a:ea typeface="Arial Unicode MS" panose="020B0604020202020204" pitchFamily="34" charset="-128"/>
                <a:cs typeface="Arial" panose="020B0604020202020204" pitchFamily="34" charset="0"/>
                <a:sym typeface="Helvetica"/>
              </a:rPr>
              <a:t>%</a:t>
            </a:r>
            <a:endParaRPr lang="en-GB" sz="3600" dirty="0">
              <a:solidFill>
                <a:schemeClr val="tx2">
                  <a:lumMod val="75000"/>
                </a:schemeClr>
              </a:solidFill>
              <a:ea typeface="Arial Unicode MS" panose="020B0604020202020204" pitchFamily="34" charset="-128"/>
              <a:cs typeface="Arial" panose="020B0604020202020204" pitchFamily="34" charset="0"/>
              <a:sym typeface="Gotham"/>
            </a:endParaRPr>
          </a:p>
        </p:txBody>
      </p:sp>
      <p:pic>
        <p:nvPicPr>
          <p:cNvPr id="3" name="Picture 2"/>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2881312" y="3066493"/>
            <a:ext cx="1232032" cy="1232032"/>
          </a:xfrm>
          <a:prstGeom prst="rect">
            <a:avLst/>
          </a:prstGeom>
        </p:spPr>
      </p:pic>
      <p:pic>
        <p:nvPicPr>
          <p:cNvPr id="16" name="Picture 15"/>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667440" y="3066493"/>
            <a:ext cx="1232032" cy="1232032"/>
          </a:xfrm>
          <a:prstGeom prst="rect">
            <a:avLst/>
          </a:prstGeom>
        </p:spPr>
      </p:pic>
      <p:pic>
        <p:nvPicPr>
          <p:cNvPr id="17" name="Picture 16"/>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1405397" y="3066493"/>
            <a:ext cx="1232032" cy="1232032"/>
          </a:xfrm>
          <a:prstGeom prst="rect">
            <a:avLst/>
          </a:prstGeom>
        </p:spPr>
      </p:pic>
      <p:pic>
        <p:nvPicPr>
          <p:cNvPr id="18" name="Picture 17"/>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2143354" y="3066493"/>
            <a:ext cx="1232032" cy="123203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0600" y="3068173"/>
            <a:ext cx="1204952" cy="1204952"/>
          </a:xfrm>
          <a:prstGeom prst="rect">
            <a:avLst/>
          </a:prstGeom>
        </p:spPr>
      </p:pic>
      <p:pic>
        <p:nvPicPr>
          <p:cNvPr id="24" name="Picture 23"/>
          <p:cNvPicPr>
            <a:picLocks noChangeAspect="1"/>
          </p:cNvPicPr>
          <p:nvPr/>
        </p:nvPicPr>
        <p:blipFill rotWithShape="1">
          <a:blip r:embed="rId4" cstate="print">
            <a:extLst>
              <a:ext uri="{28A0092B-C50C-407E-A947-70E740481C1C}">
                <a14:useLocalDpi xmlns:a14="http://schemas.microsoft.com/office/drawing/2010/main" val="0"/>
              </a:ext>
            </a:extLst>
          </a:blip>
          <a:srcRect l="49765"/>
          <a:stretch/>
        </p:blipFill>
        <p:spPr>
          <a:xfrm>
            <a:off x="4218914" y="3068173"/>
            <a:ext cx="605305" cy="1204952"/>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3534" y="3068173"/>
            <a:ext cx="1204952" cy="1204952"/>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7800" y="3068173"/>
            <a:ext cx="1204952" cy="1204952"/>
          </a:xfrm>
          <a:prstGeom prst="rect">
            <a:avLst/>
          </a:prstGeom>
        </p:spPr>
      </p:pic>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2066" y="3068173"/>
            <a:ext cx="1204952" cy="1204952"/>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96332" y="3068173"/>
            <a:ext cx="1204952" cy="1204952"/>
          </a:xfrm>
          <a:prstGeom prst="rect">
            <a:avLst/>
          </a:prstGeom>
        </p:spPr>
      </p:pic>
      <p:pic>
        <p:nvPicPr>
          <p:cNvPr id="29" name="Picture 28"/>
          <p:cNvPicPr>
            <a:picLocks noChangeAspect="1"/>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l="51567" r="-1"/>
          <a:stretch/>
        </p:blipFill>
        <p:spPr>
          <a:xfrm flipH="1">
            <a:off x="3613131" y="3055936"/>
            <a:ext cx="596730" cy="1232032"/>
          </a:xfrm>
          <a:prstGeom prst="rect">
            <a:avLst/>
          </a:prstGeom>
        </p:spPr>
      </p:pic>
    </p:spTree>
    <p:extLst>
      <p:ext uri="{BB962C8B-B14F-4D97-AF65-F5344CB8AC3E}">
        <p14:creationId xmlns:p14="http://schemas.microsoft.com/office/powerpoint/2010/main" val="3258706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Youth who leave</a:t>
            </a:r>
          </a:p>
        </p:txBody>
      </p:sp>
      <p:sp>
        <p:nvSpPr>
          <p:cNvPr id="3" name="Content Placeholder 2"/>
          <p:cNvSpPr>
            <a:spLocks noGrp="1"/>
          </p:cNvSpPr>
          <p:nvPr>
            <p:ph idx="1"/>
          </p:nvPr>
        </p:nvSpPr>
        <p:spPr>
          <a:xfrm>
            <a:off x="457199" y="1600200"/>
            <a:ext cx="8229601" cy="4876800"/>
          </a:xfrm>
        </p:spPr>
        <p:txBody>
          <a:bodyPr/>
          <a:lstStyle/>
          <a:p>
            <a:pPr marL="0" indent="0">
              <a:buNone/>
            </a:pPr>
            <a:r>
              <a:rPr lang="en-US" sz="3200" dirty="0"/>
              <a:t>Landmark “Youth Retention” study</a:t>
            </a:r>
          </a:p>
          <a:p>
            <a:pPr lvl="1">
              <a:spcBef>
                <a:spcPts val="600"/>
              </a:spcBef>
              <a:buFont typeface="Wingdings" panose="05000000000000000000" pitchFamily="2" charset="2"/>
              <a:buChar char="§"/>
            </a:pPr>
            <a:r>
              <a:rPr lang="en-US" sz="2800" dirty="0"/>
              <a:t>Over </a:t>
            </a:r>
            <a:r>
              <a:rPr lang="en-US" sz="2800" b="1" dirty="0">
                <a:solidFill>
                  <a:schemeClr val="bg2">
                    <a:lumMod val="50000"/>
                  </a:schemeClr>
                </a:solidFill>
              </a:rPr>
              <a:t>1,500</a:t>
            </a:r>
            <a:r>
              <a:rPr lang="en-US" sz="2800" dirty="0"/>
              <a:t> baptized 15- and 16-year-olds</a:t>
            </a:r>
          </a:p>
          <a:p>
            <a:pPr lvl="1">
              <a:spcBef>
                <a:spcPts val="0"/>
              </a:spcBef>
              <a:buFont typeface="Wingdings" panose="05000000000000000000" pitchFamily="2" charset="2"/>
              <a:buChar char="§"/>
            </a:pPr>
            <a:r>
              <a:rPr lang="en-US" sz="2800" b="1" dirty="0">
                <a:solidFill>
                  <a:schemeClr val="bg2">
                    <a:lumMod val="50000"/>
                  </a:schemeClr>
                </a:solidFill>
              </a:rPr>
              <a:t>Representative</a:t>
            </a:r>
            <a:r>
              <a:rPr lang="en-US" sz="2800" dirty="0"/>
              <a:t> of Adventist youth: </a:t>
            </a:r>
            <a:br>
              <a:rPr lang="en-US" sz="2800" dirty="0"/>
            </a:br>
            <a:r>
              <a:rPr lang="en-US" sz="2800" dirty="0"/>
              <a:t>Large &amp; small churches, small towns &amp; big cities, </a:t>
            </a:r>
            <a:br>
              <a:rPr lang="en-US" sz="2800" dirty="0"/>
            </a:br>
            <a:r>
              <a:rPr lang="en-US" sz="2800" dirty="0"/>
              <a:t>public schools &amp; Adventist schools, all ethnic groups</a:t>
            </a:r>
          </a:p>
          <a:p>
            <a:pPr lvl="1">
              <a:spcBef>
                <a:spcPts val="0"/>
              </a:spcBef>
              <a:buFont typeface="Wingdings" panose="05000000000000000000" pitchFamily="2" charset="2"/>
              <a:buChar char="§"/>
            </a:pPr>
            <a:r>
              <a:rPr lang="en-US" sz="2800" dirty="0"/>
              <a:t>Interviewed each year for the next </a:t>
            </a:r>
            <a:r>
              <a:rPr lang="en-US" sz="2800" b="1" dirty="0">
                <a:solidFill>
                  <a:schemeClr val="bg2">
                    <a:lumMod val="50000"/>
                  </a:schemeClr>
                </a:solidFill>
              </a:rPr>
              <a:t>10 years</a:t>
            </a:r>
          </a:p>
          <a:p>
            <a:pPr marL="0" indent="0">
              <a:spcBef>
                <a:spcPts val="1200"/>
              </a:spcBef>
              <a:buNone/>
            </a:pPr>
            <a:r>
              <a:rPr lang="en-US" sz="3200" b="1" dirty="0">
                <a:solidFill>
                  <a:srgbClr val="458F91"/>
                </a:solidFill>
              </a:rPr>
              <a:t>How many left the church by age 25-26?</a:t>
            </a:r>
          </a:p>
          <a:p>
            <a:pPr marL="0" indent="0">
              <a:buNone/>
            </a:pPr>
            <a:endParaRPr lang="en-US" dirty="0"/>
          </a:p>
        </p:txBody>
      </p:sp>
      <p:sp>
        <p:nvSpPr>
          <p:cNvPr id="6" name="Rectangle 5"/>
          <p:cNvSpPr/>
          <p:nvPr/>
        </p:nvSpPr>
        <p:spPr>
          <a:xfrm>
            <a:off x="1000167" y="5087209"/>
            <a:ext cx="7143686" cy="1754326"/>
          </a:xfrm>
          <a:prstGeom prst="rect">
            <a:avLst/>
          </a:prstGeom>
          <a:noFill/>
        </p:spPr>
        <p:txBody>
          <a:bodyPr wrap="none" lIns="91440" tIns="45720" rIns="91440" bIns="45720">
            <a:spAutoFit/>
          </a:bodyPr>
          <a:lstStyle/>
          <a:p>
            <a:pPr algn="ctr">
              <a:lnSpc>
                <a:spcPct val="90000"/>
              </a:lnSpc>
            </a:pPr>
            <a:r>
              <a:rPr lang="en-US" sz="3200" b="1" dirty="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rPr>
              <a:t>Many demographic groups, approaching:</a:t>
            </a:r>
            <a:br>
              <a:rPr lang="en-US" sz="3200" b="1" dirty="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rPr>
            </a:br>
            <a:r>
              <a:rPr lang="en-US" sz="8800" b="1" cap="none" spc="0" dirty="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rPr>
              <a:t>50%</a:t>
            </a:r>
          </a:p>
        </p:txBody>
      </p:sp>
    </p:spTree>
    <p:extLst>
      <p:ext uri="{BB962C8B-B14F-4D97-AF65-F5344CB8AC3E}">
        <p14:creationId xmlns:p14="http://schemas.microsoft.com/office/powerpoint/2010/main" val="75641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02939"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398156"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193373"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988590"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783807"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579024"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374241"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169458"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964675"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759892"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Youth who leave…</a:t>
            </a:r>
          </a:p>
        </p:txBody>
      </p:sp>
      <p:sp>
        <p:nvSpPr>
          <p:cNvPr id="3" name="Content Placeholder 2"/>
          <p:cNvSpPr>
            <a:spLocks noGrp="1"/>
          </p:cNvSpPr>
          <p:nvPr>
            <p:ph idx="1"/>
          </p:nvPr>
        </p:nvSpPr>
        <p:spPr>
          <a:xfrm>
            <a:off x="457200" y="1804736"/>
            <a:ext cx="8229600" cy="4672263"/>
          </a:xfrm>
        </p:spPr>
        <p:txBody>
          <a:bodyPr/>
          <a:lstStyle/>
          <a:p>
            <a:pPr marL="0" indent="0">
              <a:buNone/>
            </a:pPr>
            <a:r>
              <a:rPr lang="en-US" sz="3600" dirty="0"/>
              <a:t>Not just ONE lost coin…</a:t>
            </a:r>
          </a:p>
          <a:p>
            <a:pPr marL="0" indent="0">
              <a:spcBef>
                <a:spcPts val="3600"/>
              </a:spcBef>
              <a:buNone/>
            </a:pPr>
            <a:r>
              <a:rPr lang="en-US" sz="6000" dirty="0"/>
              <a:t>But HALF of the coins!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920" y="4223791"/>
            <a:ext cx="790100" cy="79010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102" y="4234793"/>
            <a:ext cx="790100" cy="790100"/>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280" y="4234793"/>
            <a:ext cx="790100" cy="790100"/>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7458" y="4234793"/>
            <a:ext cx="790100" cy="790100"/>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636" y="4234793"/>
            <a:ext cx="790100" cy="790100"/>
          </a:xfrm>
          <a:prstGeom prst="rect">
            <a:avLst/>
          </a:prstGeom>
        </p:spPr>
      </p:pic>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1814" y="4234793"/>
            <a:ext cx="790100" cy="790100"/>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3992" y="4234793"/>
            <a:ext cx="790100" cy="790100"/>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0" y="4234793"/>
            <a:ext cx="790100" cy="790100"/>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348" y="4234793"/>
            <a:ext cx="790100" cy="790100"/>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528" y="4234793"/>
            <a:ext cx="790100" cy="790100"/>
          </a:xfrm>
          <a:prstGeom prst="rect">
            <a:avLst/>
          </a:prstGeom>
        </p:spPr>
      </p:pic>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315" y="1609267"/>
            <a:ext cx="790100" cy="790100"/>
          </a:xfrm>
          <a:prstGeom prst="rect">
            <a:avLst/>
          </a:prstGeom>
        </p:spPr>
      </p:pic>
    </p:spTree>
    <p:extLst>
      <p:ext uri="{BB962C8B-B14F-4D97-AF65-F5344CB8AC3E}">
        <p14:creationId xmlns:p14="http://schemas.microsoft.com/office/powerpoint/2010/main" val="131465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par>
                          <p:cTn id="53" fill="hold">
                            <p:stCondLst>
                              <p:cond delay="0"/>
                            </p:stCondLst>
                            <p:childTnLst>
                              <p:par>
                                <p:cTn id="54" presetID="42" presetClass="path" presetSubtype="0" accel="50000" decel="50000" fill="hold" nodeType="afterEffect">
                                  <p:stCondLst>
                                    <p:cond delay="500"/>
                                  </p:stCondLst>
                                  <p:childTnLst>
                                    <p:animMotion origin="layout" path="M 1.11111E-6 3.7037E-7 L 0.00017 0.39514 " pathEditMode="relative" rAng="0" ptsTypes="AA">
                                      <p:cBhvr>
                                        <p:cTn id="55" dur="750" fill="hold"/>
                                        <p:tgtEl>
                                          <p:spTgt spid="5"/>
                                        </p:tgtEl>
                                        <p:attrNameLst>
                                          <p:attrName>ppt_x</p:attrName>
                                          <p:attrName>ppt_y</p:attrName>
                                        </p:attrNameLst>
                                      </p:cBhvr>
                                      <p:rCtr x="0" y="19745"/>
                                    </p:animMotion>
                                  </p:childTnLst>
                                </p:cTn>
                              </p:par>
                              <p:par>
                                <p:cTn id="56" presetID="42" presetClass="path" presetSubtype="0" accel="50000" decel="50000" fill="hold" nodeType="withEffect">
                                  <p:stCondLst>
                                    <p:cond delay="750"/>
                                  </p:stCondLst>
                                  <p:childTnLst>
                                    <p:animMotion origin="layout" path="M -3.33333E-6 1.11022E-16 L -0.00052 0.39514 " pathEditMode="relative" rAng="0" ptsTypes="AA">
                                      <p:cBhvr>
                                        <p:cTn id="57" dur="750" fill="hold"/>
                                        <p:tgtEl>
                                          <p:spTgt spid="7"/>
                                        </p:tgtEl>
                                        <p:attrNameLst>
                                          <p:attrName>ppt_x</p:attrName>
                                          <p:attrName>ppt_y</p:attrName>
                                        </p:attrNameLst>
                                      </p:cBhvr>
                                      <p:rCtr x="-35" y="19745"/>
                                    </p:animMotion>
                                  </p:childTnLst>
                                </p:cTn>
                              </p:par>
                              <p:par>
                                <p:cTn id="58" presetID="42" presetClass="path" presetSubtype="0" accel="50000" decel="50000" fill="hold" nodeType="withEffect">
                                  <p:stCondLst>
                                    <p:cond delay="750"/>
                                  </p:stCondLst>
                                  <p:childTnLst>
                                    <p:animMotion origin="layout" path="M -1.38889E-6 1.11022E-16 L 0.0007 0.39514 " pathEditMode="relative" rAng="0" ptsTypes="AA">
                                      <p:cBhvr>
                                        <p:cTn id="59" dur="1000" fill="hold"/>
                                        <p:tgtEl>
                                          <p:spTgt spid="6"/>
                                        </p:tgtEl>
                                        <p:attrNameLst>
                                          <p:attrName>ppt_x</p:attrName>
                                          <p:attrName>ppt_y</p:attrName>
                                        </p:attrNameLst>
                                      </p:cBhvr>
                                      <p:rCtr x="35" y="19745"/>
                                    </p:animMotion>
                                  </p:childTnLst>
                                </p:cTn>
                              </p:par>
                              <p:par>
                                <p:cTn id="60" presetID="42" presetClass="path" presetSubtype="0" accel="50000" decel="50000" fill="hold" nodeType="withEffect">
                                  <p:stCondLst>
                                    <p:cond delay="1000"/>
                                  </p:stCondLst>
                                  <p:childTnLst>
                                    <p:animMotion origin="layout" path="M 2.77778E-6 1.11022E-16 L 2.77778E-6 0.39352 " pathEditMode="relative" rAng="0" ptsTypes="AA">
                                      <p:cBhvr>
                                        <p:cTn id="61" dur="500" fill="hold"/>
                                        <p:tgtEl>
                                          <p:spTgt spid="9"/>
                                        </p:tgtEl>
                                        <p:attrNameLst>
                                          <p:attrName>ppt_x</p:attrName>
                                          <p:attrName>ppt_y</p:attrName>
                                        </p:attrNameLst>
                                      </p:cBhvr>
                                      <p:rCtr x="0" y="19676"/>
                                    </p:animMotion>
                                  </p:childTnLst>
                                </p:cTn>
                              </p:par>
                              <p:par>
                                <p:cTn id="62" presetID="42" presetClass="path" presetSubtype="0" accel="50000" decel="50000" fill="hold" nodeType="withEffect">
                                  <p:stCondLst>
                                    <p:cond delay="1000"/>
                                  </p:stCondLst>
                                  <p:childTnLst>
                                    <p:animMotion origin="layout" path="M 4.72222E-6 1.11022E-16 L -0.00018 0.39514 " pathEditMode="relative" rAng="0" ptsTypes="AA">
                                      <p:cBhvr>
                                        <p:cTn id="63" dur="750" fill="hold"/>
                                        <p:tgtEl>
                                          <p:spTgt spid="8"/>
                                        </p:tgtEl>
                                        <p:attrNameLst>
                                          <p:attrName>ppt_x</p:attrName>
                                          <p:attrName>ppt_y</p:attrName>
                                        </p:attrNameLst>
                                      </p:cBhvr>
                                      <p:rCtr x="-17" y="1974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54184" y="1756410"/>
            <a:ext cx="8382000" cy="5145088"/>
          </a:xfrm>
        </p:spPr>
        <p:txBody>
          <a:bodyPr>
            <a:normAutofit fontScale="92500" lnSpcReduction="10000"/>
          </a:bodyPr>
          <a:lstStyle/>
          <a:p>
            <a:pPr marL="0" indent="0">
              <a:lnSpc>
                <a:spcPct val="100000"/>
              </a:lnSpc>
              <a:spcBef>
                <a:spcPts val="3000"/>
              </a:spcBef>
              <a:buNone/>
            </a:pPr>
            <a:r>
              <a:rPr lang="en-US" sz="6500" b="1" dirty="0">
                <a:solidFill>
                  <a:schemeClr val="bg2">
                    <a:lumMod val="50000"/>
                  </a:schemeClr>
                </a:solidFill>
              </a:rPr>
              <a:t>Where is </a:t>
            </a:r>
            <a:br>
              <a:rPr lang="en-US" sz="6500" b="1" dirty="0">
                <a:solidFill>
                  <a:schemeClr val="bg2">
                    <a:lumMod val="50000"/>
                  </a:schemeClr>
                </a:solidFill>
              </a:rPr>
            </a:br>
            <a:r>
              <a:rPr lang="en-US" sz="6500" b="1" dirty="0">
                <a:solidFill>
                  <a:schemeClr val="bg2">
                    <a:lumMod val="50000"/>
                  </a:schemeClr>
                </a:solidFill>
              </a:rPr>
              <a:t>the flock </a:t>
            </a:r>
            <a:br>
              <a:rPr lang="en-US" sz="5400" b="1" dirty="0">
                <a:solidFill>
                  <a:schemeClr val="bg2">
                    <a:lumMod val="50000"/>
                  </a:schemeClr>
                </a:solidFill>
              </a:rPr>
            </a:br>
            <a:r>
              <a:rPr lang="en-US" sz="6500" dirty="0"/>
              <a:t>that was </a:t>
            </a:r>
            <a:br>
              <a:rPr lang="en-US" sz="6500" dirty="0"/>
            </a:br>
            <a:r>
              <a:rPr lang="en-US" sz="6500" dirty="0"/>
              <a:t>entrusted to you, </a:t>
            </a:r>
          </a:p>
          <a:p>
            <a:pPr marL="0" indent="0">
              <a:lnSpc>
                <a:spcPct val="100000"/>
              </a:lnSpc>
              <a:spcBef>
                <a:spcPts val="0"/>
              </a:spcBef>
              <a:buNone/>
            </a:pPr>
            <a:r>
              <a:rPr lang="en-US" sz="6500" b="1" dirty="0">
                <a:solidFill>
                  <a:srgbClr val="458F91"/>
                </a:solidFill>
              </a:rPr>
              <a:t>your beautiful flock?</a:t>
            </a:r>
          </a:p>
          <a:p>
            <a:pPr marL="0" indent="0">
              <a:lnSpc>
                <a:spcPct val="100000"/>
              </a:lnSpc>
              <a:spcBef>
                <a:spcPts val="1800"/>
              </a:spcBef>
              <a:buNone/>
            </a:pPr>
            <a:r>
              <a:rPr lang="en-US" sz="3000" dirty="0"/>
              <a:t>Jeremiah 13:20 </a:t>
            </a:r>
          </a:p>
        </p:txBody>
      </p:sp>
    </p:spTree>
    <p:extLst>
      <p:ext uri="{BB962C8B-B14F-4D97-AF65-F5344CB8AC3E}">
        <p14:creationId xmlns:p14="http://schemas.microsoft.com/office/powerpoint/2010/main" val="233566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r>
              <a:rPr lang="en-US" sz="6000" dirty="0">
                <a:solidFill>
                  <a:srgbClr val="458F91"/>
                </a:solidFill>
              </a:rPr>
              <a:t>All-important matter…</a:t>
            </a:r>
          </a:p>
        </p:txBody>
      </p:sp>
      <p:sp>
        <p:nvSpPr>
          <p:cNvPr id="3" name="Content Placeholder 2"/>
          <p:cNvSpPr>
            <a:spLocks noGrp="1"/>
          </p:cNvSpPr>
          <p:nvPr>
            <p:ph idx="1"/>
          </p:nvPr>
        </p:nvSpPr>
        <p:spPr>
          <a:xfrm>
            <a:off x="457200" y="1787768"/>
            <a:ext cx="4740442" cy="2651885"/>
          </a:xfrm>
        </p:spPr>
        <p:txBody>
          <a:bodyPr>
            <a:normAutofit/>
          </a:bodyPr>
          <a:lstStyle/>
          <a:p>
            <a:pPr marL="0" indent="0">
              <a:lnSpc>
                <a:spcPct val="90000"/>
              </a:lnSpc>
              <a:spcBef>
                <a:spcPts val="0"/>
              </a:spcBef>
              <a:buNone/>
            </a:pPr>
            <a:r>
              <a:rPr lang="en-US" sz="5400" b="1" dirty="0">
                <a:solidFill>
                  <a:schemeClr val="accent2"/>
                </a:solidFill>
              </a:rPr>
              <a:t>“Conversion of </a:t>
            </a:r>
            <a:br>
              <a:rPr lang="en-US" sz="5400" b="1" dirty="0">
                <a:solidFill>
                  <a:schemeClr val="accent2"/>
                </a:solidFill>
              </a:rPr>
            </a:br>
            <a:r>
              <a:rPr lang="en-US" sz="5400" b="1" dirty="0">
                <a:solidFill>
                  <a:schemeClr val="accent2"/>
                </a:solidFill>
              </a:rPr>
              <a:t>the students.”</a:t>
            </a:r>
            <a:r>
              <a:rPr lang="en-US" sz="5400" dirty="0">
                <a:solidFill>
                  <a:schemeClr val="accent4"/>
                </a:solidFill>
              </a:rPr>
              <a:t> </a:t>
            </a:r>
          </a:p>
          <a:p>
            <a:pPr marL="0" indent="0">
              <a:lnSpc>
                <a:spcPct val="90000"/>
              </a:lnSpc>
              <a:spcBef>
                <a:spcPts val="1200"/>
              </a:spcBef>
              <a:buNone/>
            </a:pPr>
            <a:r>
              <a:rPr lang="en-US" i="1" dirty="0">
                <a:solidFill>
                  <a:schemeClr val="accent4"/>
                </a:solidFill>
              </a:rPr>
              <a:t>Fundamentals of Christian </a:t>
            </a:r>
            <a:br>
              <a:rPr lang="en-US" i="1" dirty="0">
                <a:solidFill>
                  <a:schemeClr val="accent4"/>
                </a:solidFill>
              </a:rPr>
            </a:br>
            <a:r>
              <a:rPr lang="en-US" i="1" dirty="0">
                <a:solidFill>
                  <a:schemeClr val="accent4"/>
                </a:solidFill>
              </a:rPr>
              <a:t>Education</a:t>
            </a:r>
            <a:r>
              <a:rPr lang="en-US" dirty="0">
                <a:solidFill>
                  <a:schemeClr val="accent4"/>
                </a:solidFill>
              </a:rPr>
              <a:t>, p. 436</a:t>
            </a:r>
          </a:p>
        </p:txBody>
      </p:sp>
      <p:pic>
        <p:nvPicPr>
          <p:cNvPr id="4" name="Picture 2" descr="http://www.zgaxr.com/UploadFiles/Photo/2011/5/20110508083814011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1863" y="1787769"/>
            <a:ext cx="3183819" cy="424668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62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Studies</a:t>
            </a:r>
          </a:p>
        </p:txBody>
      </p:sp>
      <p:sp>
        <p:nvSpPr>
          <p:cNvPr id="3" name="Content Placeholder 2"/>
          <p:cNvSpPr>
            <a:spLocks noGrp="1"/>
          </p:cNvSpPr>
          <p:nvPr>
            <p:ph idx="1"/>
          </p:nvPr>
        </p:nvSpPr>
        <p:spPr>
          <a:xfrm>
            <a:off x="457200" y="1600200"/>
            <a:ext cx="8553796" cy="4876800"/>
          </a:xfrm>
        </p:spPr>
        <p:txBody>
          <a:bodyPr>
            <a:normAutofit/>
          </a:bodyPr>
          <a:lstStyle/>
          <a:p>
            <a:pPr marL="0" indent="0">
              <a:buNone/>
            </a:pPr>
            <a:r>
              <a:rPr lang="en-US" sz="3200" b="1" dirty="0">
                <a:solidFill>
                  <a:schemeClr val="bg2">
                    <a:lumMod val="50000"/>
                  </a:schemeClr>
                </a:solidFill>
              </a:rPr>
              <a:t>Retention and Adventist Education:</a:t>
            </a:r>
          </a:p>
          <a:p>
            <a:pPr marL="914400" indent="-457200">
              <a:buAutoNum type="arabicPeriod"/>
            </a:pPr>
            <a:r>
              <a:rPr lang="en-US" sz="3200" dirty="0"/>
              <a:t>Valuegenesis Study (multi-year)</a:t>
            </a:r>
          </a:p>
          <a:p>
            <a:pPr marL="914400" indent="-457200">
              <a:buAutoNum type="arabicPeriod"/>
            </a:pPr>
            <a:r>
              <a:rPr lang="en-US" sz="3200" dirty="0"/>
              <a:t>Youth Retention Study (longitudinal)</a:t>
            </a:r>
          </a:p>
          <a:p>
            <a:pPr marL="914400" indent="-457200">
              <a:buAutoNum type="arabicPeriod"/>
            </a:pPr>
            <a:r>
              <a:rPr lang="en-US" sz="3200" dirty="0"/>
              <a:t>Epperson Study (dissertation)</a:t>
            </a:r>
          </a:p>
          <a:p>
            <a:pPr marL="914400" indent="-457200">
              <a:buAutoNum type="arabicPeriod"/>
            </a:pPr>
            <a:r>
              <a:rPr lang="en-US" sz="3200" dirty="0"/>
              <a:t>Rice Study (dissertation, longitudinal)</a:t>
            </a:r>
          </a:p>
          <a:p>
            <a:pPr marL="914400" indent="-457200">
              <a:buAutoNum type="arabicPeriod"/>
            </a:pPr>
            <a:r>
              <a:rPr lang="en-US" sz="3200" dirty="0"/>
              <a:t>Minder Study (dissertation)</a:t>
            </a:r>
          </a:p>
          <a:p>
            <a:pPr marL="914400" indent="-457200">
              <a:buAutoNum type="arabicPeriod"/>
            </a:pPr>
            <a:r>
              <a:rPr lang="en-US" sz="3200" dirty="0"/>
              <a:t>Center Creative Ministry Study (global, </a:t>
            </a:r>
            <a:r>
              <a:rPr lang="en-US" sz="3200" dirty="0" err="1"/>
              <a:t>qual</a:t>
            </a:r>
            <a:r>
              <a:rPr lang="en-US" sz="3200" dirty="0"/>
              <a:t>)</a:t>
            </a:r>
          </a:p>
          <a:p>
            <a:pPr marL="914400" indent="-457200">
              <a:buAutoNum type="arabicPeriod"/>
            </a:pPr>
            <a:r>
              <a:rPr lang="en-US" sz="3200" dirty="0" err="1"/>
              <a:t>ASTR</a:t>
            </a:r>
            <a:r>
              <a:rPr lang="en-US" sz="3200" dirty="0"/>
              <a:t> “Leaving the Church” Study (global)</a:t>
            </a:r>
          </a:p>
          <a:p>
            <a:pPr marL="457200" indent="-457200">
              <a:buAutoNum type="arabicPeriod"/>
            </a:pPr>
            <a:endParaRPr lang="en-US" sz="3200" dirty="0"/>
          </a:p>
          <a:p>
            <a:pPr marL="457200" indent="-457200">
              <a:buAutoNum type="arabicPeriod"/>
            </a:pPr>
            <a:endParaRPr lang="en-US" sz="3200" dirty="0"/>
          </a:p>
          <a:p>
            <a:pPr marL="457200" indent="-457200">
              <a:buAutoNum type="arabicPeriod"/>
            </a:pPr>
            <a:endParaRPr lang="en-US" sz="3200" dirty="0"/>
          </a:p>
        </p:txBody>
      </p:sp>
      <p:sp>
        <p:nvSpPr>
          <p:cNvPr id="4" name="Rectangle 3"/>
          <p:cNvSpPr/>
          <p:nvPr/>
        </p:nvSpPr>
        <p:spPr>
          <a:xfrm>
            <a:off x="5787400" y="616103"/>
            <a:ext cx="3122137" cy="954107"/>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none" lIns="91440" tIns="45720" rIns="91440" bIns="45720">
            <a:spAutoFit/>
          </a:bodyPr>
          <a:lstStyle/>
          <a:p>
            <a:pPr algn="r"/>
            <a:r>
              <a:rPr lang="en-US" sz="2800" dirty="0">
                <a:ln w="0"/>
                <a:effectLst>
                  <a:outerShdw blurRad="38100" dist="19050" dir="2700000" algn="tl" rotWithShape="0">
                    <a:schemeClr val="dk1">
                      <a:alpha val="40000"/>
                    </a:schemeClr>
                  </a:outerShdw>
                </a:effectLst>
              </a:rPr>
              <a:t>Span 3 decades</a:t>
            </a:r>
          </a:p>
          <a:p>
            <a:pPr algn="r"/>
            <a:r>
              <a:rPr lang="en-US" sz="2800" dirty="0">
                <a:ln w="0"/>
                <a:effectLst>
                  <a:outerShdw blurRad="38100" dist="19050" dir="2700000" algn="tl" rotWithShape="0">
                    <a:schemeClr val="dk1">
                      <a:alpha val="40000"/>
                    </a:schemeClr>
                  </a:outerShdw>
                </a:effectLst>
              </a:rPr>
              <a:t>3 studies since 2010</a:t>
            </a:r>
          </a:p>
        </p:txBody>
      </p:sp>
    </p:spTree>
    <p:extLst>
      <p:ext uri="{BB962C8B-B14F-4D97-AF65-F5344CB8AC3E}">
        <p14:creationId xmlns:p14="http://schemas.microsoft.com/office/powerpoint/2010/main" val="289132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Valuegenesis Study</a:t>
            </a:r>
          </a:p>
        </p:txBody>
      </p:sp>
      <p:sp>
        <p:nvSpPr>
          <p:cNvPr id="3" name="Content Placeholder 2"/>
          <p:cNvSpPr>
            <a:spLocks noGrp="1"/>
          </p:cNvSpPr>
          <p:nvPr>
            <p:ph idx="1"/>
          </p:nvPr>
        </p:nvSpPr>
        <p:spPr>
          <a:xfrm>
            <a:off x="457200" y="1600199"/>
            <a:ext cx="8056146" cy="5006200"/>
          </a:xfrm>
        </p:spPr>
        <p:txBody>
          <a:bodyPr>
            <a:normAutofit/>
          </a:bodyPr>
          <a:lstStyle/>
          <a:p>
            <a:pPr marL="0" indent="0">
              <a:spcBef>
                <a:spcPts val="600"/>
              </a:spcBef>
              <a:buNone/>
            </a:pPr>
            <a:r>
              <a:rPr lang="en-US" sz="3000" dirty="0"/>
              <a:t>Data from </a:t>
            </a:r>
            <a:r>
              <a:rPr lang="en-US" sz="3200" dirty="0"/>
              <a:t>2,267 </a:t>
            </a:r>
            <a:r>
              <a:rPr lang="en-US" sz="3000" dirty="0"/>
              <a:t>12</a:t>
            </a:r>
            <a:r>
              <a:rPr lang="en-US" sz="3000" baseline="30000" dirty="0"/>
              <a:t>th</a:t>
            </a:r>
            <a:r>
              <a:rPr lang="en-US" sz="3000" dirty="0"/>
              <a:t>-grade Adventist students in Adventist schools showed that the more </a:t>
            </a:r>
            <a:r>
              <a:rPr lang="en-US" sz="3000" b="1" dirty="0">
                <a:solidFill>
                  <a:schemeClr val="bg2">
                    <a:lumMod val="50000"/>
                  </a:schemeClr>
                </a:solidFill>
              </a:rPr>
              <a:t>years of Adventist schooling</a:t>
            </a:r>
            <a:r>
              <a:rPr lang="en-US" sz="3000" dirty="0"/>
              <a:t>, the greater the person’s </a:t>
            </a:r>
          </a:p>
          <a:p>
            <a:pPr marL="914400" lvl="1" indent="-457200">
              <a:spcBef>
                <a:spcPts val="1200"/>
              </a:spcBef>
              <a:buFont typeface="Wingdings" panose="05000000000000000000" pitchFamily="2" charset="2"/>
              <a:buChar char="ü"/>
            </a:pPr>
            <a:r>
              <a:rPr lang="en-US" sz="3000" b="1" dirty="0">
                <a:solidFill>
                  <a:srgbClr val="50A8AA"/>
                </a:solidFill>
              </a:rPr>
              <a:t>Denomination loyalty</a:t>
            </a:r>
          </a:p>
          <a:p>
            <a:pPr marL="914400" lvl="1" indent="-457200">
              <a:spcBef>
                <a:spcPts val="300"/>
              </a:spcBef>
              <a:buFont typeface="Wingdings" panose="05000000000000000000" pitchFamily="2" charset="2"/>
              <a:buChar char="ü"/>
            </a:pPr>
            <a:r>
              <a:rPr lang="en-US" sz="3000" b="1" dirty="0">
                <a:solidFill>
                  <a:srgbClr val="50A8AA"/>
                </a:solidFill>
              </a:rPr>
              <a:t>Adventist orthodoxy</a:t>
            </a:r>
          </a:p>
          <a:p>
            <a:pPr marL="914400" lvl="1" indent="-457200">
              <a:spcBef>
                <a:spcPts val="300"/>
              </a:spcBef>
              <a:buFont typeface="Wingdings" panose="05000000000000000000" pitchFamily="2" charset="2"/>
              <a:buChar char="ü"/>
            </a:pPr>
            <a:r>
              <a:rPr lang="en-US" sz="3000" b="1" dirty="0">
                <a:solidFill>
                  <a:srgbClr val="50A8AA"/>
                </a:solidFill>
              </a:rPr>
              <a:t>Intention to remain an </a:t>
            </a:r>
            <a:br>
              <a:rPr lang="en-US" sz="3000" b="1" dirty="0">
                <a:solidFill>
                  <a:srgbClr val="50A8AA"/>
                </a:solidFill>
              </a:rPr>
            </a:br>
            <a:r>
              <a:rPr lang="en-US" sz="3000" b="1" dirty="0">
                <a:solidFill>
                  <a:srgbClr val="50A8AA"/>
                </a:solidFill>
              </a:rPr>
              <a:t>Adventist at age 40</a:t>
            </a:r>
          </a:p>
        </p:txBody>
      </p:sp>
      <p:sp>
        <p:nvSpPr>
          <p:cNvPr id="4" name="TextBox 3"/>
          <p:cNvSpPr txBox="1"/>
          <p:nvPr/>
        </p:nvSpPr>
        <p:spPr>
          <a:xfrm>
            <a:off x="457200" y="5677983"/>
            <a:ext cx="4985359" cy="1077218"/>
          </a:xfrm>
          <a:prstGeom prst="rect">
            <a:avLst/>
          </a:prstGeom>
          <a:noFill/>
        </p:spPr>
        <p:txBody>
          <a:bodyPr wrap="square" rtlCol="0">
            <a:spAutoFit/>
          </a:bodyPr>
          <a:lstStyle/>
          <a:p>
            <a:pPr marL="463550" indent="-463550"/>
            <a:r>
              <a:rPr lang="en-US" sz="1600" dirty="0"/>
              <a:t>Dudley, R. (1992). </a:t>
            </a:r>
            <a:r>
              <a:rPr lang="en-US" sz="1600" i="1" dirty="0"/>
              <a:t>Valuegenesis: Faith in the balance</a:t>
            </a:r>
            <a:r>
              <a:rPr lang="en-US" sz="1600" dirty="0"/>
              <a:t>. </a:t>
            </a:r>
            <a:br>
              <a:rPr lang="en-US" sz="1600" dirty="0"/>
            </a:br>
            <a:r>
              <a:rPr lang="en-US" sz="1600" dirty="0"/>
              <a:t>La Sierra University Press, Riverside, CA.</a:t>
            </a:r>
          </a:p>
          <a:p>
            <a:pPr marL="463550" indent="-463550"/>
            <a:r>
              <a:rPr lang="en-US" sz="1600" dirty="0"/>
              <a:t>Thayer, J. (2008). Valuegenesis reanalysis. Unpublished manuscript. Andrews University, Berrien Springs, MI.</a:t>
            </a:r>
          </a:p>
        </p:txBody>
      </p:sp>
      <p:sp>
        <p:nvSpPr>
          <p:cNvPr id="7" name="Oval 6"/>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1</a:t>
            </a:r>
          </a:p>
        </p:txBody>
      </p:sp>
    </p:spTree>
    <p:extLst>
      <p:ext uri="{BB962C8B-B14F-4D97-AF65-F5344CB8AC3E}">
        <p14:creationId xmlns:p14="http://schemas.microsoft.com/office/powerpoint/2010/main" val="380545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072" y="1812175"/>
            <a:ext cx="3084023" cy="415636"/>
          </a:xfrm>
          <a:prstGeom prst="rect">
            <a:avLst/>
          </a:prstGeom>
          <a:solidFill>
            <a:srgbClr val="FFD6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131" y="533400"/>
            <a:ext cx="8744989" cy="746760"/>
          </a:xfrm>
        </p:spPr>
        <p:txBody>
          <a:bodyPr>
            <a:noAutofit/>
          </a:bodyPr>
          <a:lstStyle/>
          <a:p>
            <a:pPr algn="ctr"/>
            <a:r>
              <a:rPr lang="en-US" sz="4800" dirty="0"/>
              <a:t>Factors that Develop Religious Faith</a:t>
            </a:r>
          </a:p>
        </p:txBody>
      </p:sp>
      <p:graphicFrame>
        <p:nvGraphicFramePr>
          <p:cNvPr id="6" name="Chart 5"/>
          <p:cNvGraphicFramePr/>
          <p:nvPr>
            <p:extLst/>
          </p:nvPr>
        </p:nvGraphicFramePr>
        <p:xfrm>
          <a:off x="374072" y="1280160"/>
          <a:ext cx="8429105" cy="537002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6193789" y="6363975"/>
            <a:ext cx="2617704" cy="338554"/>
          </a:xfrm>
          <a:prstGeom prst="rect">
            <a:avLst/>
          </a:prstGeom>
        </p:spPr>
        <p:txBody>
          <a:bodyPr wrap="none">
            <a:spAutoFit/>
          </a:bodyPr>
          <a:lstStyle/>
          <a:p>
            <a:pPr algn="r">
              <a:spcBef>
                <a:spcPts val="1800"/>
              </a:spcBef>
            </a:pPr>
            <a:r>
              <a:rPr lang="en-US" sz="1600" dirty="0">
                <a:solidFill>
                  <a:srgbClr val="458F91"/>
                </a:solidFill>
              </a:rPr>
              <a:t>–Valuegenesis3 Study (2010) </a:t>
            </a:r>
          </a:p>
        </p:txBody>
      </p:sp>
    </p:spTree>
    <p:extLst>
      <p:ext uri="{BB962C8B-B14F-4D97-AF65-F5344CB8AC3E}">
        <p14:creationId xmlns:p14="http://schemas.microsoft.com/office/powerpoint/2010/main" val="71540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6"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047"/>
            <a:ext cx="8193505" cy="1680412"/>
          </a:xfrm>
        </p:spPr>
        <p:txBody>
          <a:bodyPr>
            <a:normAutofit/>
          </a:bodyPr>
          <a:lstStyle/>
          <a:p>
            <a:r>
              <a:rPr lang="en-US" sz="8800" b="1" dirty="0">
                <a:solidFill>
                  <a:srgbClr val="458F91"/>
                </a:solidFill>
                <a:latin typeface="+mn-lt"/>
              </a:rPr>
              <a:t>81%</a:t>
            </a:r>
            <a:r>
              <a:rPr lang="en-US" dirty="0">
                <a:solidFill>
                  <a:srgbClr val="458F91"/>
                </a:solidFill>
                <a:latin typeface="+mn-lt"/>
              </a:rPr>
              <a:t> </a:t>
            </a:r>
            <a:r>
              <a:rPr lang="en-US" dirty="0">
                <a:solidFill>
                  <a:schemeClr val="tx1"/>
                </a:solidFill>
                <a:latin typeface="+mn-lt"/>
              </a:rPr>
              <a:t>of all students said…</a:t>
            </a:r>
          </a:p>
        </p:txBody>
      </p:sp>
      <p:sp>
        <p:nvSpPr>
          <p:cNvPr id="6" name="TextBox 5"/>
          <p:cNvSpPr txBox="1"/>
          <p:nvPr/>
        </p:nvSpPr>
        <p:spPr>
          <a:xfrm>
            <a:off x="3549316" y="2105524"/>
            <a:ext cx="5101389" cy="4447371"/>
          </a:xfrm>
          <a:prstGeom prst="rect">
            <a:avLst/>
          </a:prstGeom>
          <a:noFill/>
        </p:spPr>
        <p:txBody>
          <a:bodyPr wrap="square" rtlCol="0">
            <a:spAutoFit/>
          </a:bodyPr>
          <a:lstStyle/>
          <a:p>
            <a:pPr algn="r"/>
            <a:r>
              <a:rPr lang="en-US" sz="4000" dirty="0"/>
              <a:t>“Attending an Adventist school is the </a:t>
            </a:r>
            <a:r>
              <a:rPr lang="en-US" sz="4000" b="1" dirty="0">
                <a:solidFill>
                  <a:schemeClr val="bg2">
                    <a:lumMod val="50000"/>
                  </a:schemeClr>
                </a:solidFill>
              </a:rPr>
              <a:t>most important</a:t>
            </a:r>
            <a:r>
              <a:rPr lang="en-US" sz="4000" dirty="0"/>
              <a:t> thing that has helped me </a:t>
            </a:r>
            <a:br>
              <a:rPr lang="en-US" sz="4000" dirty="0"/>
            </a:br>
            <a:r>
              <a:rPr lang="en-US" sz="4000" b="1" dirty="0">
                <a:solidFill>
                  <a:schemeClr val="bg2">
                    <a:lumMod val="50000"/>
                  </a:schemeClr>
                </a:solidFill>
              </a:rPr>
              <a:t>develop my</a:t>
            </a:r>
            <a:br>
              <a:rPr lang="en-US" sz="4000" b="1" dirty="0">
                <a:solidFill>
                  <a:schemeClr val="bg2">
                    <a:lumMod val="50000"/>
                  </a:schemeClr>
                </a:solidFill>
              </a:rPr>
            </a:br>
            <a:r>
              <a:rPr lang="en-US" sz="4000" b="1" dirty="0">
                <a:solidFill>
                  <a:schemeClr val="bg2">
                    <a:lumMod val="50000"/>
                  </a:schemeClr>
                </a:solidFill>
              </a:rPr>
              <a:t>religious faith</a:t>
            </a:r>
            <a:r>
              <a:rPr lang="en-US" sz="4000" dirty="0"/>
              <a:t>.”</a:t>
            </a:r>
          </a:p>
          <a:p>
            <a:pPr algn="r">
              <a:spcBef>
                <a:spcPts val="1800"/>
              </a:spcBef>
            </a:pPr>
            <a:r>
              <a:rPr lang="en-US" sz="2800" dirty="0"/>
              <a:t>–Valuegenesis3 Study (2010) </a:t>
            </a:r>
          </a:p>
        </p:txBody>
      </p:sp>
    </p:spTree>
    <p:extLst>
      <p:ext uri="{BB962C8B-B14F-4D97-AF65-F5344CB8AC3E}">
        <p14:creationId xmlns:p14="http://schemas.microsoft.com/office/powerpoint/2010/main" val="243287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Youth Retention Study</a:t>
            </a:r>
          </a:p>
        </p:txBody>
      </p:sp>
      <p:sp>
        <p:nvSpPr>
          <p:cNvPr id="4" name="Content Placeholder 3"/>
          <p:cNvSpPr>
            <a:spLocks noGrp="1"/>
          </p:cNvSpPr>
          <p:nvPr>
            <p:ph idx="1"/>
          </p:nvPr>
        </p:nvSpPr>
        <p:spPr>
          <a:xfrm>
            <a:off x="457200" y="1600200"/>
            <a:ext cx="8426572" cy="4876800"/>
          </a:xfrm>
        </p:spPr>
        <p:txBody>
          <a:bodyPr>
            <a:noAutofit/>
          </a:bodyPr>
          <a:lstStyle/>
          <a:p>
            <a:r>
              <a:rPr lang="en-US" sz="3200" dirty="0"/>
              <a:t>A </a:t>
            </a:r>
            <a:r>
              <a:rPr lang="en-US" sz="3200" b="1" dirty="0">
                <a:solidFill>
                  <a:schemeClr val="bg2">
                    <a:lumMod val="50000"/>
                  </a:schemeClr>
                </a:solidFill>
              </a:rPr>
              <a:t>10-year study</a:t>
            </a:r>
            <a:r>
              <a:rPr lang="en-US" sz="3200" dirty="0"/>
              <a:t> of youth (N=1523), </a:t>
            </a:r>
            <a:br>
              <a:rPr lang="en-US" sz="3200" dirty="0"/>
            </a:br>
            <a:r>
              <a:rPr lang="en-US" sz="3200" dirty="0"/>
              <a:t>beginning at ages 15-16</a:t>
            </a:r>
          </a:p>
          <a:p>
            <a:pPr>
              <a:spcBef>
                <a:spcPts val="1200"/>
              </a:spcBef>
            </a:pPr>
            <a:r>
              <a:rPr lang="en-US" sz="3200" dirty="0"/>
              <a:t>Key finding: </a:t>
            </a:r>
            <a:r>
              <a:rPr lang="en-US" sz="3200" b="1" dirty="0">
                <a:solidFill>
                  <a:schemeClr val="bg2">
                    <a:lumMod val="50000"/>
                  </a:schemeClr>
                </a:solidFill>
              </a:rPr>
              <a:t>Number of years</a:t>
            </a:r>
            <a:r>
              <a:rPr lang="en-US" sz="3200" dirty="0"/>
              <a:t> in an Adventist school was positively related to:</a:t>
            </a:r>
          </a:p>
          <a:p>
            <a:pPr marL="2635250" lvl="2" indent="-346075">
              <a:spcBef>
                <a:spcPts val="600"/>
              </a:spcBef>
              <a:buFont typeface="Wingdings" panose="05000000000000000000" pitchFamily="2" charset="2"/>
              <a:buChar char="ü"/>
            </a:pPr>
            <a:r>
              <a:rPr lang="en-US" sz="3200" dirty="0"/>
              <a:t>Commitment to Jesus Christ</a:t>
            </a:r>
          </a:p>
          <a:p>
            <a:pPr marL="2635250" lvl="2" indent="-346075">
              <a:spcBef>
                <a:spcPts val="0"/>
              </a:spcBef>
              <a:buFont typeface="Wingdings" panose="05000000000000000000" pitchFamily="2" charset="2"/>
              <a:buChar char="ü"/>
            </a:pPr>
            <a:r>
              <a:rPr lang="en-US" sz="3200" dirty="0"/>
              <a:t>My relationship with Christ is stronger now</a:t>
            </a:r>
          </a:p>
          <a:p>
            <a:pPr marL="2635250" lvl="2" indent="-346075">
              <a:spcBef>
                <a:spcPts val="0"/>
              </a:spcBef>
              <a:buFont typeface="Wingdings" panose="05000000000000000000" pitchFamily="2" charset="2"/>
              <a:buChar char="ü"/>
            </a:pPr>
            <a:r>
              <a:rPr lang="en-US" sz="3200" dirty="0"/>
              <a:t>Religion is important in my life</a:t>
            </a:r>
          </a:p>
          <a:p>
            <a:pPr marL="2635250" lvl="2" indent="-346075">
              <a:spcBef>
                <a:spcPts val="0"/>
              </a:spcBef>
              <a:buFont typeface="Wingdings" panose="05000000000000000000" pitchFamily="2" charset="2"/>
              <a:buChar char="ü"/>
            </a:pPr>
            <a:r>
              <a:rPr lang="en-US" sz="3200" dirty="0"/>
              <a:t>Personal Bible study</a:t>
            </a:r>
          </a:p>
        </p:txBody>
      </p:sp>
      <p:sp>
        <p:nvSpPr>
          <p:cNvPr id="5" name="Oval 4"/>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2</a:t>
            </a:r>
          </a:p>
        </p:txBody>
      </p:sp>
      <p:sp>
        <p:nvSpPr>
          <p:cNvPr id="6" name="TextBox 5"/>
          <p:cNvSpPr txBox="1"/>
          <p:nvPr/>
        </p:nvSpPr>
        <p:spPr>
          <a:xfrm>
            <a:off x="6078681" y="6292334"/>
            <a:ext cx="2805091" cy="369332"/>
          </a:xfrm>
          <a:prstGeom prst="rect">
            <a:avLst/>
          </a:prstGeom>
          <a:noFill/>
        </p:spPr>
        <p:txBody>
          <a:bodyPr wrap="square" rtlCol="0">
            <a:spAutoFit/>
          </a:bodyPr>
          <a:lstStyle/>
          <a:p>
            <a:pPr algn="r"/>
            <a:r>
              <a:rPr lang="en-US" dirty="0"/>
              <a:t>Dudley, 2000; Thayer, 2008</a:t>
            </a:r>
          </a:p>
        </p:txBody>
      </p:sp>
      <p:sp>
        <p:nvSpPr>
          <p:cNvPr id="2" name="Notched Right Arrow 1"/>
          <p:cNvSpPr/>
          <p:nvPr/>
        </p:nvSpPr>
        <p:spPr>
          <a:xfrm rot="18900000">
            <a:off x="797142" y="4499242"/>
            <a:ext cx="1699846" cy="958334"/>
          </a:xfrm>
          <a:prstGeom prst="notch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71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rmAutofit/>
          </a:bodyPr>
          <a:lstStyle/>
          <a:p>
            <a:r>
              <a:rPr lang="en-US" dirty="0"/>
              <a:t>Epperson Study</a:t>
            </a:r>
          </a:p>
        </p:txBody>
      </p:sp>
      <p:graphicFrame>
        <p:nvGraphicFramePr>
          <p:cNvPr id="5" name="Content Placeholder 2"/>
          <p:cNvGraphicFramePr>
            <a:graphicFrameLocks/>
          </p:cNvGraphicFramePr>
          <p:nvPr>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400800" y="5521910"/>
            <a:ext cx="2362200" cy="1077218"/>
          </a:xfrm>
          <a:prstGeom prst="rect">
            <a:avLst/>
          </a:prstGeom>
          <a:noFill/>
        </p:spPr>
        <p:txBody>
          <a:bodyPr wrap="square" rtlCol="0">
            <a:spAutoFit/>
          </a:bodyPr>
          <a:lstStyle/>
          <a:p>
            <a:pPr algn="r"/>
            <a:r>
              <a:rPr lang="en-US" altLang="en-US" sz="1600" i="1" dirty="0"/>
              <a:t>Jim Epperson. 1990.</a:t>
            </a:r>
          </a:p>
          <a:p>
            <a:pPr algn="r"/>
            <a:r>
              <a:rPr lang="en-US" sz="1600" i="1" dirty="0"/>
              <a:t>Children of Southern Union Adventist families.</a:t>
            </a:r>
          </a:p>
          <a:p>
            <a:pPr algn="r"/>
            <a:r>
              <a:rPr lang="en-US" sz="1600" i="1" dirty="0"/>
              <a:t>N=844</a:t>
            </a:r>
          </a:p>
        </p:txBody>
      </p:sp>
      <p:sp>
        <p:nvSpPr>
          <p:cNvPr id="7" name="Freeform 6"/>
          <p:cNvSpPr/>
          <p:nvPr/>
        </p:nvSpPr>
        <p:spPr>
          <a:xfrm>
            <a:off x="2165685" y="1599077"/>
            <a:ext cx="3104147" cy="614741"/>
          </a:xfrm>
          <a:custGeom>
            <a:avLst/>
            <a:gdLst>
              <a:gd name="connsiteX0" fmla="*/ 0 w 3669631"/>
              <a:gd name="connsiteY0" fmla="*/ 577516 h 577516"/>
              <a:gd name="connsiteX1" fmla="*/ 1997242 w 3669631"/>
              <a:gd name="connsiteY1" fmla="*/ 0 h 577516"/>
              <a:gd name="connsiteX2" fmla="*/ 3669631 w 3669631"/>
              <a:gd name="connsiteY2" fmla="*/ 577516 h 577516"/>
              <a:gd name="connsiteX0" fmla="*/ 0 w 3669631"/>
              <a:gd name="connsiteY0" fmla="*/ 588192 h 588192"/>
              <a:gd name="connsiteX1" fmla="*/ 1797535 w 3669631"/>
              <a:gd name="connsiteY1" fmla="*/ 0 h 588192"/>
              <a:gd name="connsiteX2" fmla="*/ 3669631 w 3669631"/>
              <a:gd name="connsiteY2" fmla="*/ 588192 h 588192"/>
              <a:gd name="connsiteX0" fmla="*/ 0 w 3669631"/>
              <a:gd name="connsiteY0" fmla="*/ 588192 h 588192"/>
              <a:gd name="connsiteX1" fmla="*/ 1797535 w 3669631"/>
              <a:gd name="connsiteY1" fmla="*/ 0 h 588192"/>
              <a:gd name="connsiteX2" fmla="*/ 3669631 w 3669631"/>
              <a:gd name="connsiteY2" fmla="*/ 588192 h 588192"/>
              <a:gd name="connsiteX0" fmla="*/ 0 w 3669631"/>
              <a:gd name="connsiteY0" fmla="*/ 589203 h 589203"/>
              <a:gd name="connsiteX1" fmla="*/ 1797535 w 3669631"/>
              <a:gd name="connsiteY1" fmla="*/ 1011 h 589203"/>
              <a:gd name="connsiteX2" fmla="*/ 3669631 w 3669631"/>
              <a:gd name="connsiteY2" fmla="*/ 589203 h 589203"/>
              <a:gd name="connsiteX0" fmla="*/ 0 w 3457441"/>
              <a:gd name="connsiteY0" fmla="*/ 535037 h 588419"/>
              <a:gd name="connsiteX1" fmla="*/ 1585345 w 3457441"/>
              <a:gd name="connsiteY1" fmla="*/ 227 h 588419"/>
              <a:gd name="connsiteX2" fmla="*/ 3457441 w 3457441"/>
              <a:gd name="connsiteY2" fmla="*/ 588419 h 588419"/>
              <a:gd name="connsiteX0" fmla="*/ 0 w 3457441"/>
              <a:gd name="connsiteY0" fmla="*/ 535107 h 588489"/>
              <a:gd name="connsiteX1" fmla="*/ 1585345 w 3457441"/>
              <a:gd name="connsiteY1" fmla="*/ 297 h 588489"/>
              <a:gd name="connsiteX2" fmla="*/ 3457441 w 3457441"/>
              <a:gd name="connsiteY2" fmla="*/ 588489 h 588489"/>
              <a:gd name="connsiteX0" fmla="*/ 0 w 3220288"/>
              <a:gd name="connsiteY0" fmla="*/ 534823 h 545500"/>
              <a:gd name="connsiteX1" fmla="*/ 1585345 w 3220288"/>
              <a:gd name="connsiteY1" fmla="*/ 13 h 545500"/>
              <a:gd name="connsiteX2" fmla="*/ 3220288 w 3220288"/>
              <a:gd name="connsiteY2" fmla="*/ 545500 h 545500"/>
              <a:gd name="connsiteX0" fmla="*/ 0 w 3220288"/>
              <a:gd name="connsiteY0" fmla="*/ 534823 h 545500"/>
              <a:gd name="connsiteX1" fmla="*/ 1585345 w 3220288"/>
              <a:gd name="connsiteY1" fmla="*/ 13 h 545500"/>
              <a:gd name="connsiteX2" fmla="*/ 3220288 w 3220288"/>
              <a:gd name="connsiteY2" fmla="*/ 545500 h 545500"/>
            </a:gdLst>
            <a:ahLst/>
            <a:cxnLst>
              <a:cxn ang="0">
                <a:pos x="connsiteX0" y="connsiteY0"/>
              </a:cxn>
              <a:cxn ang="0">
                <a:pos x="connsiteX1" y="connsiteY1"/>
              </a:cxn>
              <a:cxn ang="0">
                <a:pos x="connsiteX2" y="connsiteY2"/>
              </a:cxn>
            </a:cxnLst>
            <a:rect l="l" t="t" r="r" b="b"/>
            <a:pathLst>
              <a:path w="3220288" h="545500">
                <a:moveTo>
                  <a:pt x="0" y="534823"/>
                </a:moveTo>
                <a:cubicBezTo>
                  <a:pt x="642891" y="182007"/>
                  <a:pt x="1048630" y="-1766"/>
                  <a:pt x="1585345" y="13"/>
                </a:cubicBezTo>
                <a:cubicBezTo>
                  <a:pt x="2122060" y="1792"/>
                  <a:pt x="2727341" y="203361"/>
                  <a:pt x="3220288" y="545500"/>
                </a:cubicBezTo>
              </a:path>
            </a:pathLst>
          </a:custGeom>
          <a:noFill/>
          <a:ln w="76200" cap="rnd">
            <a:solidFill>
              <a:srgbClr val="FFC000"/>
            </a:solidFill>
            <a:headEnd type="triangle" w="med" len="lg"/>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29128" y="1453438"/>
            <a:ext cx="2277979" cy="461665"/>
          </a:xfrm>
          <a:prstGeom prst="rect">
            <a:avLst/>
          </a:prstGeom>
          <a:noFill/>
        </p:spPr>
        <p:txBody>
          <a:bodyPr wrap="square" rtlCol="0">
            <a:spAutoFit/>
          </a:bodyPr>
          <a:lstStyle/>
          <a:p>
            <a:r>
              <a:rPr lang="en-US" sz="2400" dirty="0"/>
              <a:t>4.5x more likely </a:t>
            </a:r>
          </a:p>
        </p:txBody>
      </p:sp>
      <p:sp>
        <p:nvSpPr>
          <p:cNvPr id="9" name="Oval 8"/>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3</a:t>
            </a:r>
          </a:p>
        </p:txBody>
      </p:sp>
      <p:sp>
        <p:nvSpPr>
          <p:cNvPr id="2" name="TextBox 1"/>
          <p:cNvSpPr txBox="1"/>
          <p:nvPr/>
        </p:nvSpPr>
        <p:spPr>
          <a:xfrm>
            <a:off x="6060830" y="1498277"/>
            <a:ext cx="2534577" cy="461665"/>
          </a:xfrm>
          <a:prstGeom prst="rect">
            <a:avLst/>
          </a:prstGeom>
          <a:solidFill>
            <a:schemeClr val="bg1">
              <a:lumMod val="85000"/>
            </a:schemeClr>
          </a:solidFill>
        </p:spPr>
        <p:txBody>
          <a:bodyPr wrap="square" rtlCol="0">
            <a:spAutoFit/>
          </a:bodyPr>
          <a:lstStyle/>
          <a:p>
            <a:pPr algn="ctr"/>
            <a:r>
              <a:rPr lang="en-US" sz="2400" dirty="0"/>
              <a:t>Inactive </a:t>
            </a:r>
            <a:r>
              <a:rPr lang="en-US" sz="2400" dirty="0">
                <a:sym typeface="Wingdings" panose="05000000000000000000" pitchFamily="2" charset="2"/>
              </a:rPr>
              <a:t>    Leaving</a:t>
            </a:r>
            <a:endParaRPr lang="en-US" sz="2400" dirty="0"/>
          </a:p>
        </p:txBody>
      </p:sp>
      <p:sp>
        <p:nvSpPr>
          <p:cNvPr id="3" name="Chevron 2"/>
          <p:cNvSpPr/>
          <p:nvPr/>
        </p:nvSpPr>
        <p:spPr>
          <a:xfrm>
            <a:off x="7253287" y="1634939"/>
            <a:ext cx="171450" cy="217676"/>
          </a:xfrm>
          <a:prstGeom prst="chevr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8933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0" categoryIdx="2" bldStep="ptInCategory"/>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chart seriesIdx="1" categoryIdx="2" bldStep="ptInCategory"/>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P spid="7" grpId="0" animBg="1"/>
      <p:bldP spid="8" grpId="0"/>
      <p:bldP spid="2" grpId="0" animBg="1"/>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rmAutofit/>
          </a:bodyPr>
          <a:lstStyle/>
          <a:p>
            <a:r>
              <a:rPr lang="en-US" dirty="0"/>
              <a:t>Rice Study</a:t>
            </a:r>
          </a:p>
        </p:txBody>
      </p:sp>
      <p:graphicFrame>
        <p:nvGraphicFramePr>
          <p:cNvPr id="5" name="Content Placeholder 2"/>
          <p:cNvGraphicFramePr>
            <a:graphicFrameLocks/>
          </p:cNvGraphicFramePr>
          <p:nvPr>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521910"/>
            <a:ext cx="2054942" cy="1077218"/>
          </a:xfrm>
          <a:prstGeom prst="rect">
            <a:avLst/>
          </a:prstGeom>
          <a:noFill/>
        </p:spPr>
        <p:txBody>
          <a:bodyPr wrap="square" rtlCol="0">
            <a:spAutoFit/>
          </a:bodyPr>
          <a:lstStyle/>
          <a:p>
            <a:pPr algn="r"/>
            <a:r>
              <a:rPr lang="en-US" sz="1600" i="1" dirty="0"/>
              <a:t>Robert Rice. 1990.</a:t>
            </a:r>
          </a:p>
          <a:p>
            <a:pPr algn="r"/>
            <a:r>
              <a:rPr lang="en-US" sz="1600" i="1" dirty="0"/>
              <a:t>Southern California</a:t>
            </a:r>
          </a:p>
          <a:p>
            <a:pPr algn="r"/>
            <a:r>
              <a:rPr lang="en-US" sz="1600" i="1" dirty="0"/>
              <a:t>13-year longitudinal.</a:t>
            </a:r>
          </a:p>
          <a:p>
            <a:pPr algn="r"/>
            <a:r>
              <a:rPr lang="en-US" sz="1600" i="1" dirty="0"/>
              <a:t>N=264</a:t>
            </a:r>
          </a:p>
        </p:txBody>
      </p:sp>
      <p:sp>
        <p:nvSpPr>
          <p:cNvPr id="7" name="Rectangle 6"/>
          <p:cNvSpPr/>
          <p:nvPr/>
        </p:nvSpPr>
        <p:spPr>
          <a:xfrm>
            <a:off x="957516" y="1320506"/>
            <a:ext cx="5669682" cy="769441"/>
          </a:xfrm>
          <a:prstGeom prst="rect">
            <a:avLst/>
          </a:prstGeom>
          <a:noFill/>
        </p:spPr>
        <p:txBody>
          <a:bodyPr wrap="square" lIns="91440" tIns="45720" rIns="91440" bIns="45720">
            <a:spAutoFit/>
          </a:bodyPr>
          <a:lstStyle/>
          <a:p>
            <a:pPr algn="ctr"/>
            <a:r>
              <a:rPr lang="en-US" sz="4400" b="1" cap="none" spc="0" dirty="0">
                <a:ln w="12700">
                  <a:solidFill>
                    <a:schemeClr val="accent2">
                      <a:lumMod val="75000"/>
                    </a:schemeClr>
                  </a:solidFill>
                  <a:prstDash val="solid"/>
                </a:ln>
                <a:solidFill>
                  <a:schemeClr val="accent2"/>
                </a:solidFill>
                <a:effectLst>
                  <a:outerShdw blurRad="50800" dist="38100" dir="2700000" algn="tl" rotWithShape="0">
                    <a:prstClr val="black">
                      <a:alpha val="40000"/>
                    </a:prstClr>
                  </a:outerShdw>
                </a:effectLst>
              </a:rPr>
              <a:t>2x more likely to stay</a:t>
            </a:r>
          </a:p>
        </p:txBody>
      </p:sp>
      <p:cxnSp>
        <p:nvCxnSpPr>
          <p:cNvPr id="3" name="Straight Arrow Connector 2"/>
          <p:cNvCxnSpPr/>
          <p:nvPr/>
        </p:nvCxnSpPr>
        <p:spPr>
          <a:xfrm flipV="1">
            <a:off x="2710238" y="4160728"/>
            <a:ext cx="1861762" cy="769619"/>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4</a:t>
            </a:r>
          </a:p>
        </p:txBody>
      </p:sp>
      <p:sp>
        <p:nvSpPr>
          <p:cNvPr id="8" name="Left Brace 7"/>
          <p:cNvSpPr/>
          <p:nvPr/>
        </p:nvSpPr>
        <p:spPr>
          <a:xfrm>
            <a:off x="1229362" y="2327184"/>
            <a:ext cx="327587" cy="2022395"/>
          </a:xfrm>
          <a:prstGeom prst="leftBrace">
            <a:avLst>
              <a:gd name="adj1" fmla="val 3559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2968" y="3093133"/>
            <a:ext cx="731108" cy="461665"/>
          </a:xfrm>
          <a:prstGeom prst="rect">
            <a:avLst/>
          </a:prstGeom>
          <a:noFill/>
        </p:spPr>
        <p:txBody>
          <a:bodyPr wrap="square" rtlCol="0">
            <a:spAutoFit/>
          </a:bodyPr>
          <a:lstStyle/>
          <a:p>
            <a:pPr algn="r"/>
            <a:r>
              <a:rPr lang="en-US" sz="2400" b="1" dirty="0"/>
              <a:t>63%</a:t>
            </a:r>
          </a:p>
        </p:txBody>
      </p:sp>
      <p:sp>
        <p:nvSpPr>
          <p:cNvPr id="11" name="Left Brace 10"/>
          <p:cNvSpPr/>
          <p:nvPr/>
        </p:nvSpPr>
        <p:spPr>
          <a:xfrm flipH="1">
            <a:off x="5694279" y="2201152"/>
            <a:ext cx="327587" cy="813896"/>
          </a:xfrm>
          <a:prstGeom prst="leftBrace">
            <a:avLst>
              <a:gd name="adj1" fmla="val 3559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5976950" y="2360707"/>
            <a:ext cx="731108" cy="461665"/>
          </a:xfrm>
          <a:prstGeom prst="rect">
            <a:avLst/>
          </a:prstGeom>
          <a:noFill/>
        </p:spPr>
        <p:txBody>
          <a:bodyPr wrap="square" rtlCol="0">
            <a:spAutoFit/>
          </a:bodyPr>
          <a:lstStyle/>
          <a:p>
            <a:pPr algn="r"/>
            <a:r>
              <a:rPr lang="en-US" sz="2400" b="1" dirty="0"/>
              <a:t>23%</a:t>
            </a:r>
          </a:p>
        </p:txBody>
      </p:sp>
    </p:spTree>
    <p:extLst>
      <p:ext uri="{BB962C8B-B14F-4D97-AF65-F5344CB8AC3E}">
        <p14:creationId xmlns:p14="http://schemas.microsoft.com/office/powerpoint/2010/main" val="174030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0"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3" categoryIdx="0" bldStep="ptIn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chart seriesIdx="2" categoryIdx="1" bldStep="ptIn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chart seriesIdx="3" categoryIdx="1" bldStep="ptInCategory"/>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El"/>
        </p:bldSub>
      </p:bldGraphic>
      <p:bldP spid="7" grpId="0"/>
      <p:bldP spid="8" grpId="0" animBg="1"/>
      <p:bldP spid="10" grpId="0"/>
      <p:bldP spid="11" grpId="0" animBg="1"/>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rmAutofit/>
          </a:bodyPr>
          <a:lstStyle/>
          <a:p>
            <a:r>
              <a:rPr lang="en-US" dirty="0"/>
              <a:t>Rice Study</a:t>
            </a:r>
          </a:p>
        </p:txBody>
      </p:sp>
      <p:graphicFrame>
        <p:nvGraphicFramePr>
          <p:cNvPr id="5" name="Content Placeholder 2"/>
          <p:cNvGraphicFramePr>
            <a:graphicFrameLocks/>
          </p:cNvGraphicFramePr>
          <p:nvPr>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521910"/>
            <a:ext cx="2054942" cy="1077218"/>
          </a:xfrm>
          <a:prstGeom prst="rect">
            <a:avLst/>
          </a:prstGeom>
          <a:noFill/>
        </p:spPr>
        <p:txBody>
          <a:bodyPr wrap="square" rtlCol="0">
            <a:spAutoFit/>
          </a:bodyPr>
          <a:lstStyle/>
          <a:p>
            <a:pPr algn="r"/>
            <a:r>
              <a:rPr lang="en-US" sz="1600" i="1" dirty="0"/>
              <a:t>Robert Rice. 1990.</a:t>
            </a:r>
          </a:p>
          <a:p>
            <a:pPr algn="r"/>
            <a:r>
              <a:rPr lang="en-US" sz="1600" i="1" dirty="0"/>
              <a:t>Southern California</a:t>
            </a:r>
          </a:p>
          <a:p>
            <a:pPr algn="r"/>
            <a:r>
              <a:rPr lang="en-US" sz="1600" i="1" dirty="0"/>
              <a:t>13-year longitudinal.</a:t>
            </a:r>
          </a:p>
          <a:p>
            <a:pPr algn="r"/>
            <a:r>
              <a:rPr lang="en-US" sz="1600" i="1" dirty="0"/>
              <a:t>N=264</a:t>
            </a:r>
          </a:p>
        </p:txBody>
      </p:sp>
      <p:sp>
        <p:nvSpPr>
          <p:cNvPr id="7" name="Rectangle 6"/>
          <p:cNvSpPr/>
          <p:nvPr/>
        </p:nvSpPr>
        <p:spPr>
          <a:xfrm>
            <a:off x="9625" y="1320506"/>
            <a:ext cx="9047747" cy="707886"/>
          </a:xfrm>
          <a:prstGeom prst="rect">
            <a:avLst/>
          </a:prstGeom>
          <a:noFill/>
        </p:spPr>
        <p:txBody>
          <a:bodyPr wrap="square" lIns="91440" tIns="45720" rIns="91440" bIns="45720">
            <a:spAutoFit/>
          </a:bodyPr>
          <a:lstStyle/>
          <a:p>
            <a:pPr algn="ctr"/>
            <a:r>
              <a:rPr lang="en-US" sz="4000" b="1" cap="none" spc="0" dirty="0">
                <a:ln w="12700">
                  <a:solidFill>
                    <a:schemeClr val="accent2">
                      <a:lumMod val="75000"/>
                    </a:schemeClr>
                  </a:solidFill>
                  <a:prstDash val="solid"/>
                </a:ln>
                <a:solidFill>
                  <a:schemeClr val="accent2"/>
                </a:solidFill>
                <a:effectLst>
                  <a:outerShdw blurRad="50800" dist="38100" dir="2700000" algn="tl" rotWithShape="0">
                    <a:prstClr val="black">
                      <a:alpha val="40000"/>
                    </a:prstClr>
                  </a:outerShdw>
                </a:effectLst>
              </a:rPr>
              <a:t>2x more likely to pay tithe</a:t>
            </a:r>
          </a:p>
        </p:txBody>
      </p:sp>
      <p:sp>
        <p:nvSpPr>
          <p:cNvPr id="2" name="TextBox 1"/>
          <p:cNvSpPr txBox="1"/>
          <p:nvPr/>
        </p:nvSpPr>
        <p:spPr>
          <a:xfrm>
            <a:off x="6409675" y="2139596"/>
            <a:ext cx="1723672" cy="1200329"/>
          </a:xfrm>
          <a:prstGeom prst="rect">
            <a:avLst/>
          </a:prstGeom>
          <a:solidFill>
            <a:schemeClr val="bg1">
              <a:lumMod val="85000"/>
            </a:schemeClr>
          </a:solidFill>
        </p:spPr>
        <p:txBody>
          <a:bodyPr wrap="square" rtlCol="0">
            <a:spAutoFit/>
          </a:bodyPr>
          <a:lstStyle/>
          <a:p>
            <a:r>
              <a:rPr lang="en-US" dirty="0"/>
              <a:t>Similar findings in Valuegenesis study and Youth Retention Study.</a:t>
            </a:r>
          </a:p>
        </p:txBody>
      </p:sp>
      <p:cxnSp>
        <p:nvCxnSpPr>
          <p:cNvPr id="8" name="Straight Arrow Connector 7"/>
          <p:cNvCxnSpPr/>
          <p:nvPr/>
        </p:nvCxnSpPr>
        <p:spPr>
          <a:xfrm flipV="1">
            <a:off x="2815389" y="4764505"/>
            <a:ext cx="1696453" cy="312827"/>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48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P spid="7" grpId="0"/>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rmAutofit/>
          </a:bodyPr>
          <a:lstStyle/>
          <a:p>
            <a:r>
              <a:rPr lang="en-US" dirty="0"/>
              <a:t>Rice Study</a:t>
            </a:r>
          </a:p>
        </p:txBody>
      </p:sp>
      <p:graphicFrame>
        <p:nvGraphicFramePr>
          <p:cNvPr id="5" name="Content Placeholder 2"/>
          <p:cNvGraphicFramePr>
            <a:graphicFrameLocks/>
          </p:cNvGraphicFramePr>
          <p:nvPr>
            <p:extLst>
              <p:ext uri="{D42A27DB-BD31-4B8C-83A1-F6EECF244321}">
                <p14:modId xmlns:p14="http://schemas.microsoft.com/office/powerpoint/2010/main" val="192676284"/>
              </p:ext>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521910"/>
            <a:ext cx="2054942" cy="1077218"/>
          </a:xfrm>
          <a:prstGeom prst="rect">
            <a:avLst/>
          </a:prstGeom>
          <a:noFill/>
        </p:spPr>
        <p:txBody>
          <a:bodyPr wrap="square" rtlCol="0">
            <a:spAutoFit/>
          </a:bodyPr>
          <a:lstStyle/>
          <a:p>
            <a:pPr algn="r"/>
            <a:r>
              <a:rPr lang="en-US" sz="1600" i="1" dirty="0"/>
              <a:t>Robert Rice. 1990.</a:t>
            </a:r>
          </a:p>
          <a:p>
            <a:pPr algn="r"/>
            <a:r>
              <a:rPr lang="en-US" sz="1600" i="1" dirty="0"/>
              <a:t>Southern California</a:t>
            </a:r>
          </a:p>
          <a:p>
            <a:pPr algn="r"/>
            <a:r>
              <a:rPr lang="en-US" sz="1600" i="1" dirty="0"/>
              <a:t>13-year longitudinal.</a:t>
            </a:r>
          </a:p>
          <a:p>
            <a:pPr algn="r"/>
            <a:r>
              <a:rPr lang="en-US" sz="1600" i="1" dirty="0"/>
              <a:t>N=264</a:t>
            </a:r>
          </a:p>
        </p:txBody>
      </p:sp>
      <p:sp>
        <p:nvSpPr>
          <p:cNvPr id="7" name="Rectangle 6"/>
          <p:cNvSpPr/>
          <p:nvPr/>
        </p:nvSpPr>
        <p:spPr>
          <a:xfrm>
            <a:off x="9626" y="1320506"/>
            <a:ext cx="8604984" cy="707886"/>
          </a:xfrm>
          <a:prstGeom prst="rect">
            <a:avLst/>
          </a:prstGeom>
          <a:noFill/>
        </p:spPr>
        <p:txBody>
          <a:bodyPr wrap="square" lIns="91440" tIns="45720" rIns="91440" bIns="45720">
            <a:spAutoFit/>
          </a:bodyPr>
          <a:lstStyle/>
          <a:p>
            <a:pPr algn="ctr"/>
            <a:r>
              <a:rPr lang="en-US" sz="4000" b="1" cap="none" spc="0" dirty="0">
                <a:ln w="12700">
                  <a:solidFill>
                    <a:schemeClr val="accent2">
                      <a:lumMod val="75000"/>
                    </a:schemeClr>
                  </a:solidFill>
                  <a:prstDash val="solid"/>
                </a:ln>
                <a:solidFill>
                  <a:schemeClr val="accent2"/>
                </a:solidFill>
                <a:effectLst>
                  <a:outerShdw blurRad="50800" dist="38100" dir="2700000" algn="tl" rotWithShape="0">
                    <a:prstClr val="black">
                      <a:alpha val="40000"/>
                    </a:prstClr>
                  </a:outerShdw>
                </a:effectLst>
              </a:rPr>
              <a:t>3x more likely to marry an Adventist</a:t>
            </a:r>
          </a:p>
        </p:txBody>
      </p:sp>
      <p:cxnSp>
        <p:nvCxnSpPr>
          <p:cNvPr id="8" name="Straight Arrow Connector 7"/>
          <p:cNvCxnSpPr/>
          <p:nvPr/>
        </p:nvCxnSpPr>
        <p:spPr>
          <a:xfrm flipV="1">
            <a:off x="2803357" y="4379495"/>
            <a:ext cx="1696453" cy="637678"/>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99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rmAutofit/>
          </a:bodyPr>
          <a:lstStyle/>
          <a:p>
            <a:r>
              <a:rPr lang="en-US" dirty="0"/>
              <a:t>Minder Study</a:t>
            </a:r>
          </a:p>
        </p:txBody>
      </p:sp>
      <p:graphicFrame>
        <p:nvGraphicFramePr>
          <p:cNvPr id="5" name="Content Placeholder 2"/>
          <p:cNvGraphicFramePr>
            <a:graphicFrameLocks/>
          </p:cNvGraphicFramePr>
          <p:nvPr>
            <p:extLst/>
          </p:nvPr>
        </p:nvGraphicFramePr>
        <p:xfrm>
          <a:off x="381000" y="1722328"/>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521910"/>
            <a:ext cx="2054942" cy="1077218"/>
          </a:xfrm>
          <a:prstGeom prst="rect">
            <a:avLst/>
          </a:prstGeom>
          <a:noFill/>
        </p:spPr>
        <p:txBody>
          <a:bodyPr wrap="square" rtlCol="0">
            <a:spAutoFit/>
          </a:bodyPr>
          <a:lstStyle/>
          <a:p>
            <a:pPr algn="r"/>
            <a:r>
              <a:rPr lang="en-US" sz="1600" i="1" dirty="0"/>
              <a:t>W. E. Minder. 1985.</a:t>
            </a:r>
          </a:p>
          <a:p>
            <a:pPr algn="r"/>
            <a:r>
              <a:rPr lang="en-US" sz="1600" i="1" dirty="0"/>
              <a:t>Children of Lake Union Adventist families.</a:t>
            </a:r>
          </a:p>
          <a:p>
            <a:pPr algn="r"/>
            <a:r>
              <a:rPr lang="en-US" sz="1600" i="1" dirty="0"/>
              <a:t>N=807</a:t>
            </a:r>
          </a:p>
        </p:txBody>
      </p:sp>
      <p:sp>
        <p:nvSpPr>
          <p:cNvPr id="7" name="Oval 6"/>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5</a:t>
            </a:r>
          </a:p>
        </p:txBody>
      </p:sp>
      <p:cxnSp>
        <p:nvCxnSpPr>
          <p:cNvPr id="8" name="Straight Arrow Connector 7"/>
          <p:cNvCxnSpPr/>
          <p:nvPr/>
        </p:nvCxnSpPr>
        <p:spPr>
          <a:xfrm flipV="1">
            <a:off x="2360428" y="4411656"/>
            <a:ext cx="852329" cy="394260"/>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069635" y="3963598"/>
            <a:ext cx="852329" cy="394260"/>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24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0"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chart seriesIdx="2" categoryIdx="1" bldStep="ptIn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chart seriesIdx="0" categoryIdx="2" bldStep="ptIn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chart seriesIdx="1" categoryIdx="2" bldStep="ptInCategory"/>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chart seriesIdx="2" categoryIdx="2" bldStep="ptInCategory"/>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Accession to the Church</a:t>
            </a:r>
          </a:p>
        </p:txBody>
      </p:sp>
      <p:sp>
        <p:nvSpPr>
          <p:cNvPr id="5" name="Text Placeholder 4"/>
          <p:cNvSpPr>
            <a:spLocks noGrp="1"/>
          </p:cNvSpPr>
          <p:nvPr>
            <p:ph type="body" idx="1"/>
          </p:nvPr>
        </p:nvSpPr>
        <p:spPr/>
        <p:txBody>
          <a:bodyPr/>
          <a:lstStyle/>
          <a:p>
            <a:r>
              <a:rPr lang="en-US" dirty="0"/>
              <a:t>The Role of Adventist Education</a:t>
            </a:r>
          </a:p>
        </p:txBody>
      </p:sp>
    </p:spTree>
    <p:extLst>
      <p:ext uri="{BB962C8B-B14F-4D97-AF65-F5344CB8AC3E}">
        <p14:creationId xmlns:p14="http://schemas.microsoft.com/office/powerpoint/2010/main" val="1274503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0352"/>
            <a:ext cx="8229600" cy="987552"/>
          </a:xfrm>
        </p:spPr>
        <p:txBody>
          <a:bodyPr>
            <a:noAutofit/>
          </a:bodyPr>
          <a:lstStyle/>
          <a:p>
            <a:r>
              <a:rPr lang="en-US" sz="4800" spc="-120" dirty="0"/>
              <a:t>Center for Creative Ministry Study</a:t>
            </a:r>
          </a:p>
        </p:txBody>
      </p:sp>
      <p:graphicFrame>
        <p:nvGraphicFramePr>
          <p:cNvPr id="16" name="Content Placeholder 15"/>
          <p:cNvGraphicFramePr>
            <a:graphicFrameLocks noGrp="1"/>
          </p:cNvGraphicFramePr>
          <p:nvPr>
            <p:ph idx="1"/>
            <p:extLst/>
          </p:nvPr>
        </p:nvGraphicFramePr>
        <p:xfrm>
          <a:off x="0" y="1543665"/>
          <a:ext cx="9144000" cy="487618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315200" y="1490108"/>
            <a:ext cx="1641309" cy="738664"/>
          </a:xfrm>
          <a:prstGeom prst="rect">
            <a:avLst/>
          </a:prstGeom>
          <a:solidFill>
            <a:schemeClr val="tx1">
              <a:lumMod val="10000"/>
              <a:lumOff val="90000"/>
            </a:schemeClr>
          </a:solidFill>
        </p:spPr>
        <p:txBody>
          <a:bodyPr wrap="square" rtlCol="0">
            <a:spAutoFit/>
          </a:bodyPr>
          <a:lstStyle/>
          <a:p>
            <a:pPr algn="ctr"/>
            <a:r>
              <a:rPr lang="en-US" sz="1400" dirty="0"/>
              <a:t>P. Richardson, 2013. Qualitative. Global. N=925.</a:t>
            </a:r>
          </a:p>
        </p:txBody>
      </p:sp>
      <p:sp>
        <p:nvSpPr>
          <p:cNvPr id="5" name="Oval 4"/>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6</a:t>
            </a:r>
          </a:p>
        </p:txBody>
      </p:sp>
      <p:cxnSp>
        <p:nvCxnSpPr>
          <p:cNvPr id="6" name="Straight Arrow Connector 5"/>
          <p:cNvCxnSpPr/>
          <p:nvPr/>
        </p:nvCxnSpPr>
        <p:spPr>
          <a:xfrm flipV="1">
            <a:off x="3390900" y="5029201"/>
            <a:ext cx="2362200" cy="552449"/>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66577" y="4371788"/>
            <a:ext cx="785446" cy="830997"/>
          </a:xfrm>
          <a:prstGeom prst="rect">
            <a:avLst/>
          </a:prstGeom>
          <a:noFill/>
        </p:spPr>
        <p:txBody>
          <a:bodyPr wrap="square" rtlCol="0">
            <a:spAutoFit/>
          </a:bodyPr>
          <a:lstStyle/>
          <a:p>
            <a:pPr algn="ctr"/>
            <a:r>
              <a:rPr lang="en-US" sz="4800" b="1" dirty="0"/>
              <a:t>3x</a:t>
            </a:r>
          </a:p>
        </p:txBody>
      </p:sp>
      <p:sp>
        <p:nvSpPr>
          <p:cNvPr id="11" name="TextBox 10"/>
          <p:cNvSpPr txBox="1"/>
          <p:nvPr/>
        </p:nvSpPr>
        <p:spPr>
          <a:xfrm>
            <a:off x="1008673" y="5966262"/>
            <a:ext cx="3905250" cy="523220"/>
          </a:xfrm>
          <a:prstGeom prst="rect">
            <a:avLst/>
          </a:prstGeom>
          <a:noFill/>
        </p:spPr>
        <p:txBody>
          <a:bodyPr wrap="square" rtlCol="0">
            <a:spAutoFit/>
          </a:bodyPr>
          <a:lstStyle/>
          <a:p>
            <a:pPr algn="ctr"/>
            <a:r>
              <a:rPr lang="en-US" sz="2800" dirty="0"/>
              <a:t>Lapsed &amp; Ex-Members</a:t>
            </a:r>
          </a:p>
        </p:txBody>
      </p:sp>
      <p:sp>
        <p:nvSpPr>
          <p:cNvPr id="12" name="TextBox 11"/>
          <p:cNvSpPr txBox="1"/>
          <p:nvPr/>
        </p:nvSpPr>
        <p:spPr>
          <a:xfrm>
            <a:off x="4837723" y="5966262"/>
            <a:ext cx="2953727" cy="523220"/>
          </a:xfrm>
          <a:prstGeom prst="rect">
            <a:avLst/>
          </a:prstGeom>
          <a:noFill/>
        </p:spPr>
        <p:txBody>
          <a:bodyPr wrap="square" rtlCol="0">
            <a:spAutoFit/>
          </a:bodyPr>
          <a:lstStyle/>
          <a:p>
            <a:pPr algn="ctr"/>
            <a:r>
              <a:rPr lang="en-US" sz="2800" dirty="0"/>
              <a:t>Current Members</a:t>
            </a:r>
          </a:p>
        </p:txBody>
      </p:sp>
    </p:spTree>
    <p:extLst>
      <p:ext uri="{BB962C8B-B14F-4D97-AF65-F5344CB8AC3E}">
        <p14:creationId xmlns:p14="http://schemas.microsoft.com/office/powerpoint/2010/main" val="254507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graphicEl>
                                              <a:chart seriesIdx="0" categoryIdx="0"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graphicEl>
                                              <a:chart seriesIdx="1" categoryIdx="0"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graphicEl>
                                              <a:chart seriesIdx="0" categoryIdx="1" bldStep="ptIn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graphicEl>
                                              <a:chart seriesIdx="1" categoryIdx="1"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Chart bld="categoryEl"/>
        </p:bldSub>
      </p:bldGraphic>
      <p:bldP spid="10" grpId="0"/>
      <p:bldP spid="11"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0352"/>
            <a:ext cx="8229600" cy="987552"/>
          </a:xfrm>
        </p:spPr>
        <p:txBody>
          <a:bodyPr>
            <a:noAutofit/>
          </a:bodyPr>
          <a:lstStyle/>
          <a:p>
            <a:r>
              <a:rPr lang="en-US" sz="4800" dirty="0"/>
              <a:t>ASTR  “Leaving the Church” Study</a:t>
            </a:r>
          </a:p>
        </p:txBody>
      </p:sp>
      <p:graphicFrame>
        <p:nvGraphicFramePr>
          <p:cNvPr id="16" name="Content Placeholder 15"/>
          <p:cNvGraphicFramePr>
            <a:graphicFrameLocks noGrp="1"/>
          </p:cNvGraphicFramePr>
          <p:nvPr>
            <p:ph idx="1"/>
            <p:extLst/>
          </p:nvPr>
        </p:nvGraphicFramePr>
        <p:xfrm>
          <a:off x="0" y="1536352"/>
          <a:ext cx="9144000" cy="4546948"/>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a:off x="3543300" y="2070100"/>
            <a:ext cx="0" cy="3340100"/>
          </a:xfrm>
          <a:prstGeom prst="line">
            <a:avLst/>
          </a:prstGeom>
          <a:ln w="571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44600" y="6083300"/>
            <a:ext cx="2076787" cy="646331"/>
          </a:xfrm>
          <a:prstGeom prst="rect">
            <a:avLst/>
          </a:prstGeom>
          <a:noFill/>
        </p:spPr>
        <p:txBody>
          <a:bodyPr wrap="none" rtlCol="0">
            <a:spAutoFit/>
          </a:bodyPr>
          <a:lstStyle/>
          <a:p>
            <a:pPr algn="ctr"/>
            <a:r>
              <a:rPr lang="en-US" dirty="0"/>
              <a:t>Elementary/Primary</a:t>
            </a:r>
            <a:br>
              <a:rPr lang="en-US" dirty="0"/>
            </a:br>
            <a:r>
              <a:rPr lang="en-US" dirty="0"/>
              <a:t>School Attendance</a:t>
            </a:r>
          </a:p>
        </p:txBody>
      </p:sp>
      <p:cxnSp>
        <p:nvCxnSpPr>
          <p:cNvPr id="9" name="Straight Connector 8"/>
          <p:cNvCxnSpPr/>
          <p:nvPr/>
        </p:nvCxnSpPr>
        <p:spPr>
          <a:xfrm>
            <a:off x="6007100" y="2070100"/>
            <a:ext cx="0" cy="3340100"/>
          </a:xfrm>
          <a:prstGeom prst="line">
            <a:avLst/>
          </a:prstGeom>
          <a:ln w="571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ight Brace 7"/>
          <p:cNvSpPr/>
          <p:nvPr/>
        </p:nvSpPr>
        <p:spPr>
          <a:xfrm rot="5400000">
            <a:off x="2138363" y="4795840"/>
            <a:ext cx="282574" cy="2425700"/>
          </a:xfrm>
          <a:prstGeom prst="rightBrace">
            <a:avLst>
              <a:gd name="adj1" fmla="val 40079"/>
              <a:gd name="adj2" fmla="val 50000"/>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827808" y="6083300"/>
            <a:ext cx="1939570" cy="646331"/>
          </a:xfrm>
          <a:prstGeom prst="rect">
            <a:avLst/>
          </a:prstGeom>
          <a:noFill/>
        </p:spPr>
        <p:txBody>
          <a:bodyPr wrap="none" rtlCol="0">
            <a:spAutoFit/>
          </a:bodyPr>
          <a:lstStyle/>
          <a:p>
            <a:pPr algn="ctr"/>
            <a:r>
              <a:rPr lang="en-US" dirty="0"/>
              <a:t>Secondary/High</a:t>
            </a:r>
            <a:br>
              <a:rPr lang="en-US" dirty="0"/>
            </a:br>
            <a:r>
              <a:rPr lang="en-US" dirty="0"/>
              <a:t>School Attendance</a:t>
            </a:r>
          </a:p>
        </p:txBody>
      </p:sp>
      <p:sp>
        <p:nvSpPr>
          <p:cNvPr id="12" name="Right Brace 11"/>
          <p:cNvSpPr/>
          <p:nvPr/>
        </p:nvSpPr>
        <p:spPr>
          <a:xfrm rot="5400000">
            <a:off x="4652963" y="4795841"/>
            <a:ext cx="282573" cy="2425700"/>
          </a:xfrm>
          <a:prstGeom prst="rightBrace">
            <a:avLst>
              <a:gd name="adj1" fmla="val 40079"/>
              <a:gd name="adj2" fmla="val 50000"/>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170916" y="6083300"/>
            <a:ext cx="2257156" cy="646331"/>
          </a:xfrm>
          <a:prstGeom prst="rect">
            <a:avLst/>
          </a:prstGeom>
          <a:noFill/>
        </p:spPr>
        <p:txBody>
          <a:bodyPr wrap="none" rtlCol="0">
            <a:spAutoFit/>
          </a:bodyPr>
          <a:lstStyle/>
          <a:p>
            <a:pPr algn="ctr"/>
            <a:r>
              <a:rPr lang="en-US" dirty="0"/>
              <a:t>Tertiary: College/</a:t>
            </a:r>
            <a:br>
              <a:rPr lang="en-US" dirty="0"/>
            </a:br>
            <a:r>
              <a:rPr lang="en-US" dirty="0"/>
              <a:t>University Attendance</a:t>
            </a:r>
          </a:p>
        </p:txBody>
      </p:sp>
      <p:sp>
        <p:nvSpPr>
          <p:cNvPr id="14" name="Right Brace 13"/>
          <p:cNvSpPr/>
          <p:nvPr/>
        </p:nvSpPr>
        <p:spPr>
          <a:xfrm rot="5400000">
            <a:off x="7154863" y="4795841"/>
            <a:ext cx="282573" cy="2425700"/>
          </a:xfrm>
          <a:prstGeom prst="rightBrace">
            <a:avLst>
              <a:gd name="adj1" fmla="val 40079"/>
              <a:gd name="adj2" fmla="val 50000"/>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1985229" y="1694865"/>
            <a:ext cx="630301" cy="646331"/>
          </a:xfrm>
          <a:prstGeom prst="rect">
            <a:avLst/>
          </a:prstGeom>
          <a:noFill/>
        </p:spPr>
        <p:txBody>
          <a:bodyPr wrap="none" lIns="91440" tIns="45720" rIns="91440" bIns="45720">
            <a:spAutoFit/>
          </a:bodyPr>
          <a:lstStyle/>
          <a:p>
            <a:pPr algn="ctr"/>
            <a:r>
              <a:rPr lang="en-US" sz="3600" b="1" cap="none" spc="0" dirty="0">
                <a:ln w="12700">
                  <a:noFill/>
                  <a:prstDash val="solid"/>
                </a:ln>
                <a:solidFill>
                  <a:srgbClr val="50A8AA"/>
                </a:solidFill>
              </a:rPr>
              <a:t>3x</a:t>
            </a:r>
          </a:p>
        </p:txBody>
      </p:sp>
      <p:sp>
        <p:nvSpPr>
          <p:cNvPr id="17" name="Rectangle 16"/>
          <p:cNvSpPr/>
          <p:nvPr/>
        </p:nvSpPr>
        <p:spPr>
          <a:xfrm>
            <a:off x="4262854" y="1694865"/>
            <a:ext cx="987770" cy="646331"/>
          </a:xfrm>
          <a:prstGeom prst="rect">
            <a:avLst/>
          </a:prstGeom>
          <a:noFill/>
        </p:spPr>
        <p:txBody>
          <a:bodyPr wrap="none" lIns="91440" tIns="45720" rIns="91440" bIns="45720">
            <a:spAutoFit/>
          </a:bodyPr>
          <a:lstStyle/>
          <a:p>
            <a:pPr algn="ctr"/>
            <a:r>
              <a:rPr lang="en-US" sz="3600" b="1" cap="none" spc="0" dirty="0">
                <a:ln w="12700">
                  <a:noFill/>
                  <a:prstDash val="solid"/>
                </a:ln>
                <a:solidFill>
                  <a:srgbClr val="50A8AA"/>
                </a:solidFill>
              </a:rPr>
              <a:t>2.5x</a:t>
            </a:r>
          </a:p>
        </p:txBody>
      </p:sp>
      <p:sp>
        <p:nvSpPr>
          <p:cNvPr id="18" name="Rectangle 17"/>
          <p:cNvSpPr/>
          <p:nvPr/>
        </p:nvSpPr>
        <p:spPr>
          <a:xfrm>
            <a:off x="6921729" y="1694865"/>
            <a:ext cx="630301" cy="646331"/>
          </a:xfrm>
          <a:prstGeom prst="rect">
            <a:avLst/>
          </a:prstGeom>
          <a:noFill/>
        </p:spPr>
        <p:txBody>
          <a:bodyPr wrap="none" lIns="91440" tIns="45720" rIns="91440" bIns="45720">
            <a:spAutoFit/>
          </a:bodyPr>
          <a:lstStyle/>
          <a:p>
            <a:pPr algn="ctr"/>
            <a:r>
              <a:rPr lang="en-US" sz="3600" b="1" cap="none" spc="0" dirty="0">
                <a:ln w="12700">
                  <a:noFill/>
                  <a:prstDash val="solid"/>
                </a:ln>
                <a:solidFill>
                  <a:srgbClr val="50A8AA"/>
                </a:solidFill>
              </a:rPr>
              <a:t>2x</a:t>
            </a:r>
          </a:p>
        </p:txBody>
      </p:sp>
      <p:sp>
        <p:nvSpPr>
          <p:cNvPr id="3" name="TextBox 2"/>
          <p:cNvSpPr txBox="1"/>
          <p:nvPr/>
        </p:nvSpPr>
        <p:spPr>
          <a:xfrm>
            <a:off x="134755" y="6188477"/>
            <a:ext cx="1052095" cy="523220"/>
          </a:xfrm>
          <a:prstGeom prst="rect">
            <a:avLst/>
          </a:prstGeom>
          <a:solidFill>
            <a:schemeClr val="tx1">
              <a:lumMod val="10000"/>
              <a:lumOff val="90000"/>
            </a:schemeClr>
          </a:solidFill>
        </p:spPr>
        <p:txBody>
          <a:bodyPr wrap="square" rtlCol="0">
            <a:spAutoFit/>
          </a:bodyPr>
          <a:lstStyle/>
          <a:p>
            <a:pPr algn="ctr"/>
            <a:r>
              <a:rPr lang="en-US" sz="1400" dirty="0"/>
              <a:t>ASTR. 2014.</a:t>
            </a:r>
            <a:br>
              <a:rPr lang="en-US" sz="1400" dirty="0"/>
            </a:br>
            <a:r>
              <a:rPr lang="en-US" sz="1400" dirty="0"/>
              <a:t>9 divisions.</a:t>
            </a:r>
          </a:p>
        </p:txBody>
      </p:sp>
      <p:sp>
        <p:nvSpPr>
          <p:cNvPr id="19" name="Rectangle 18"/>
          <p:cNvSpPr/>
          <p:nvPr/>
        </p:nvSpPr>
        <p:spPr>
          <a:xfrm>
            <a:off x="308506" y="1694865"/>
            <a:ext cx="1598130" cy="646331"/>
          </a:xfrm>
          <a:prstGeom prst="rect">
            <a:avLst/>
          </a:prstGeom>
          <a:noFill/>
        </p:spPr>
        <p:txBody>
          <a:bodyPr wrap="none" lIns="91440" tIns="45720" rIns="91440" bIns="45720">
            <a:spAutoFit/>
          </a:bodyPr>
          <a:lstStyle/>
          <a:p>
            <a:pPr algn="ctr"/>
            <a:r>
              <a:rPr lang="en-US" sz="3600" b="1" cap="none" spc="0" dirty="0">
                <a:ln w="12700">
                  <a:noFill/>
                  <a:prstDash val="solid"/>
                </a:ln>
                <a:solidFill>
                  <a:srgbClr val="50A8AA"/>
                </a:solidFill>
              </a:rPr>
              <a:t>Stayed:</a:t>
            </a:r>
          </a:p>
        </p:txBody>
      </p:sp>
      <p:sp>
        <p:nvSpPr>
          <p:cNvPr id="20" name="Oval 19"/>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7</a:t>
            </a:r>
          </a:p>
        </p:txBody>
      </p:sp>
    </p:spTree>
    <p:extLst>
      <p:ext uri="{BB962C8B-B14F-4D97-AF65-F5344CB8AC3E}">
        <p14:creationId xmlns:p14="http://schemas.microsoft.com/office/powerpoint/2010/main" val="417525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graphicEl>
                                              <a:chart seriesIdx="0" categoryIdx="0"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graphicEl>
                                              <a:chart seriesIdx="1" categoryIdx="0" bldStep="ptIn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graphicEl>
                                              <a:chart seriesIdx="0" categoryIdx="1" bldStep="ptIn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graphicEl>
                                              <a:chart seriesIdx="1" categoryIdx="1" bldStep="ptInCategory"/>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graphicEl>
                                              <a:chart seriesIdx="0" categoryIdx="2" bldStep="ptInCategory"/>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graphicEl>
                                              <a:chart seriesIdx="1" categoryIdx="2" bldStep="ptInCategory"/>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graphicEl>
                                              <a:chart seriesIdx="0" categoryIdx="3" bldStep="ptInCategory"/>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graphicEl>
                                              <a:chart seriesIdx="1" categoryIdx="3" bldStep="ptInCategory"/>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graphicEl>
                                              <a:chart seriesIdx="0" categoryIdx="4" bldStep="ptInCategory"/>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graphicEl>
                                              <a:chart seriesIdx="1" categoryIdx="4" bldStep="ptInCategory"/>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graphicEl>
                                              <a:chart seriesIdx="0" categoryIdx="5" bldStep="ptInCategory"/>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graphicEl>
                                              <a:chart seriesIdx="1" categoryIdx="5" bldStep="ptInCategory"/>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Sub>
          <a:bldChart bld="categoryEl"/>
        </p:bldSub>
      </p:bldGraphic>
      <p:bldP spid="6" grpId="0"/>
      <p:bldP spid="8" grpId="0" animBg="1"/>
      <p:bldP spid="11" grpId="0"/>
      <p:bldP spid="12" grpId="0" animBg="1"/>
      <p:bldP spid="13" grpId="0"/>
      <p:bldP spid="14" grpId="0" animBg="1"/>
      <p:bldP spid="15" grpId="0"/>
      <p:bldP spid="17" grpId="0"/>
      <p:bldP spid="18"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4252" y="788129"/>
            <a:ext cx="7815537" cy="5632311"/>
          </a:xfrm>
          <a:prstGeom prst="rect">
            <a:avLst/>
          </a:prstGeom>
          <a:noFill/>
        </p:spPr>
        <p:txBody>
          <a:bodyPr wrap="none" lIns="91440" tIns="45720" rIns="91440" bIns="45720">
            <a:spAutoFit/>
          </a:bodyPr>
          <a:lstStyle/>
          <a:p>
            <a:pPr algn="ctr"/>
            <a:r>
              <a:rPr lang="en-US" sz="6000" dirty="0">
                <a:ln w="0"/>
              </a:rPr>
              <a:t>Are the </a:t>
            </a:r>
            <a:r>
              <a:rPr lang="en-US" sz="6000" b="1" cap="none" spc="0" dirty="0">
                <a:ln w="0"/>
                <a:solidFill>
                  <a:srgbClr val="50A8AA"/>
                </a:solidFill>
              </a:rPr>
              <a:t>accession </a:t>
            </a:r>
            <a:br>
              <a:rPr lang="en-US" sz="6000" b="1" cap="none" spc="0" dirty="0">
                <a:ln w="0"/>
                <a:solidFill>
                  <a:srgbClr val="50A8AA"/>
                </a:solidFill>
              </a:rPr>
            </a:br>
            <a:r>
              <a:rPr lang="en-US" sz="6000" dirty="0">
                <a:ln w="0"/>
              </a:rPr>
              <a:t>and the</a:t>
            </a:r>
            <a:r>
              <a:rPr lang="en-US" sz="6000" b="0" cap="none" spc="0" dirty="0">
                <a:ln w="0"/>
                <a:solidFill>
                  <a:schemeClr val="tx1"/>
                </a:solidFill>
              </a:rPr>
              <a:t> </a:t>
            </a:r>
            <a:r>
              <a:rPr lang="en-US" sz="6000" b="1" cap="none" spc="0" dirty="0">
                <a:ln w="0"/>
                <a:solidFill>
                  <a:srgbClr val="50A8AA"/>
                </a:solidFill>
              </a:rPr>
              <a:t>retention</a:t>
            </a:r>
            <a:br>
              <a:rPr lang="en-US" sz="6000" b="0" cap="none" spc="0" dirty="0">
                <a:ln w="0"/>
                <a:solidFill>
                  <a:schemeClr val="tx1"/>
                </a:solidFill>
              </a:rPr>
            </a:br>
            <a:r>
              <a:rPr lang="en-US" sz="6000" b="0" cap="none" spc="0" dirty="0">
                <a:ln w="0"/>
                <a:solidFill>
                  <a:schemeClr val="tx1"/>
                </a:solidFill>
              </a:rPr>
              <a:t>of children and youth</a:t>
            </a:r>
            <a:br>
              <a:rPr lang="en-US" sz="6000" b="0" cap="none" spc="0" dirty="0">
                <a:ln w="0"/>
                <a:solidFill>
                  <a:schemeClr val="tx1"/>
                </a:solidFill>
              </a:rPr>
            </a:br>
            <a:r>
              <a:rPr lang="en-US" sz="6000" b="0" cap="none" spc="0" dirty="0">
                <a:ln w="0"/>
                <a:solidFill>
                  <a:schemeClr val="tx1"/>
                </a:solidFill>
              </a:rPr>
              <a:t>in the Church </a:t>
            </a:r>
            <a:r>
              <a:rPr lang="en-US" sz="6000" dirty="0">
                <a:ln w="0"/>
              </a:rPr>
              <a:t>associated</a:t>
            </a:r>
            <a:br>
              <a:rPr lang="en-US" sz="6000" dirty="0">
                <a:ln w="0"/>
              </a:rPr>
            </a:br>
            <a:r>
              <a:rPr lang="en-US" sz="6000" dirty="0">
                <a:ln w="0"/>
              </a:rPr>
              <a:t>with their participation </a:t>
            </a:r>
            <a:br>
              <a:rPr lang="en-US" sz="6000" dirty="0">
                <a:ln w="0"/>
              </a:rPr>
            </a:br>
            <a:r>
              <a:rPr lang="en-US" sz="6000" dirty="0">
                <a:ln w="0"/>
              </a:rPr>
              <a:t>in</a:t>
            </a:r>
            <a:r>
              <a:rPr lang="en-US" sz="6000" b="1" cap="none" spc="0" dirty="0">
                <a:ln w="0"/>
                <a:solidFill>
                  <a:srgbClr val="D6A300"/>
                </a:solidFill>
              </a:rPr>
              <a:t> Adventist education</a:t>
            </a:r>
            <a:r>
              <a:rPr lang="en-US" sz="6000" b="0" cap="none" spc="0" dirty="0">
                <a:ln w="0"/>
                <a:solidFill>
                  <a:schemeClr val="tx1"/>
                </a:solidFill>
              </a:rPr>
              <a:t>?</a:t>
            </a:r>
          </a:p>
        </p:txBody>
      </p:sp>
    </p:spTree>
    <p:extLst>
      <p:ext uri="{BB962C8B-B14F-4D97-AF65-F5344CB8AC3E}">
        <p14:creationId xmlns:p14="http://schemas.microsoft.com/office/powerpoint/2010/main" val="183421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71049" y="47043"/>
            <a:ext cx="6753777" cy="4708981"/>
          </a:xfrm>
          <a:prstGeom prst="rect">
            <a:avLst/>
          </a:prstGeom>
          <a:noFill/>
        </p:spPr>
        <p:txBody>
          <a:bodyPr wrap="square" lIns="91440" tIns="45720" rIns="91440" bIns="45720">
            <a:spAutoFit/>
          </a:bodyPr>
          <a:lstStyle/>
          <a:p>
            <a:pPr algn="ctr"/>
            <a:r>
              <a:rPr lang="en-US" sz="30000" b="1" dirty="0">
                <a:ln w="12700">
                  <a:solidFill>
                    <a:schemeClr val="tx2">
                      <a:lumMod val="75000"/>
                    </a:schemeClr>
                  </a:solidFill>
                  <a:prstDash val="solid"/>
                </a:ln>
                <a:solidFill>
                  <a:srgbClr val="D6A300"/>
                </a:solidFill>
                <a:effectLst>
                  <a:outerShdw blurRad="50800" dist="38100" dir="2700000" algn="tl" rotWithShape="0">
                    <a:prstClr val="black">
                      <a:alpha val="40000"/>
                    </a:prstClr>
                  </a:outerShdw>
                </a:effectLst>
              </a:rPr>
              <a:t>Yes</a:t>
            </a:r>
            <a:r>
              <a:rPr lang="en-US" sz="30000" b="1" cap="none" spc="0" dirty="0">
                <a:ln w="12700">
                  <a:solidFill>
                    <a:schemeClr val="tx2">
                      <a:lumMod val="75000"/>
                    </a:schemeClr>
                  </a:solidFill>
                  <a:prstDash val="solid"/>
                </a:ln>
                <a:solidFill>
                  <a:srgbClr val="D6A300"/>
                </a:solidFill>
                <a:effectLst>
                  <a:outerShdw blurRad="50800" dist="38100" dir="2700000" algn="tl" rotWithShape="0">
                    <a:prstClr val="black">
                      <a:alpha val="40000"/>
                    </a:prstClr>
                  </a:outerShdw>
                </a:effectLst>
              </a:rPr>
              <a:t>!</a:t>
            </a:r>
          </a:p>
        </p:txBody>
      </p:sp>
      <p:sp>
        <p:nvSpPr>
          <p:cNvPr id="4" name="TextBox 3"/>
          <p:cNvSpPr txBox="1"/>
          <p:nvPr/>
        </p:nvSpPr>
        <p:spPr>
          <a:xfrm>
            <a:off x="1455821" y="4247137"/>
            <a:ext cx="6184232" cy="2308324"/>
          </a:xfrm>
          <a:prstGeom prst="rect">
            <a:avLst/>
          </a:prstGeom>
          <a:noFill/>
        </p:spPr>
        <p:txBody>
          <a:bodyPr wrap="square" rtlCol="0">
            <a:spAutoFit/>
          </a:bodyPr>
          <a:lstStyle/>
          <a:p>
            <a:r>
              <a:rPr lang="en-US" sz="7200" dirty="0"/>
              <a:t>Consistent</a:t>
            </a:r>
          </a:p>
          <a:p>
            <a:pPr algn="r"/>
            <a:r>
              <a:rPr lang="en-US" sz="7200" dirty="0"/>
              <a:t>Persuasive</a:t>
            </a:r>
          </a:p>
        </p:txBody>
      </p:sp>
    </p:spTree>
    <p:extLst>
      <p:ext uri="{BB962C8B-B14F-4D97-AF65-F5344CB8AC3E}">
        <p14:creationId xmlns:p14="http://schemas.microsoft.com/office/powerpoint/2010/main" val="103918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60980" y="1240832"/>
            <a:ext cx="3474720" cy="2616101"/>
          </a:xfrm>
          <a:prstGeom prst="rect">
            <a:avLst/>
          </a:prstGeom>
          <a:noFill/>
        </p:spPr>
        <p:txBody>
          <a:bodyPr wrap="square" rtlCol="0">
            <a:spAutoFit/>
          </a:bodyPr>
          <a:lstStyle/>
          <a:p>
            <a:r>
              <a:rPr lang="en-US" sz="4000" i="1" dirty="0"/>
              <a:t>Train up a child in the way he should go…</a:t>
            </a:r>
          </a:p>
          <a:p>
            <a:pPr>
              <a:spcBef>
                <a:spcPts val="2400"/>
              </a:spcBef>
            </a:pPr>
            <a:r>
              <a:rPr lang="en-US" sz="2400" i="1" dirty="0"/>
              <a:t>Proverbs 22:6, NKJV</a:t>
            </a:r>
            <a:endParaRPr lang="en-US" sz="2400" dirty="0"/>
          </a:p>
        </p:txBody>
      </p:sp>
    </p:spTree>
    <p:extLst>
      <p:ext uri="{BB962C8B-B14F-4D97-AF65-F5344CB8AC3E}">
        <p14:creationId xmlns:p14="http://schemas.microsoft.com/office/powerpoint/2010/main" val="424391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Conclusion</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354395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dirty="0"/>
              <a:t>In Adventist Education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3657014"/>
              </p:ext>
            </p:extLst>
          </p:nvPr>
        </p:nvGraphicFramePr>
        <p:xfrm>
          <a:off x="457200" y="2420483"/>
          <a:ext cx="8229600" cy="2160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04047" y="3172482"/>
            <a:ext cx="2133600" cy="584775"/>
          </a:xfrm>
          <a:prstGeom prst="rect">
            <a:avLst/>
          </a:prstGeom>
          <a:noFill/>
        </p:spPr>
        <p:txBody>
          <a:bodyPr wrap="square" rtlCol="0">
            <a:spAutoFit/>
          </a:bodyPr>
          <a:lstStyle/>
          <a:p>
            <a:pPr algn="ctr"/>
            <a:r>
              <a:rPr lang="en-US" sz="3200" dirty="0">
                <a:solidFill>
                  <a:schemeClr val="bg1"/>
                </a:solidFill>
                <a:effectLst>
                  <a:outerShdw blurRad="38100" dist="38100" dir="2700000" algn="tl">
                    <a:srgbClr val="000000">
                      <a:alpha val="43137"/>
                    </a:srgbClr>
                  </a:outerShdw>
                </a:effectLst>
              </a:rPr>
              <a:t>Accession</a:t>
            </a:r>
          </a:p>
        </p:txBody>
      </p:sp>
      <p:sp>
        <p:nvSpPr>
          <p:cNvPr id="6" name="TextBox 5"/>
          <p:cNvSpPr txBox="1"/>
          <p:nvPr/>
        </p:nvSpPr>
        <p:spPr>
          <a:xfrm>
            <a:off x="3684494" y="3172482"/>
            <a:ext cx="2133600" cy="584775"/>
          </a:xfrm>
          <a:prstGeom prst="rect">
            <a:avLst/>
          </a:prstGeom>
          <a:noFill/>
        </p:spPr>
        <p:txBody>
          <a:bodyPr wrap="square" rtlCol="0">
            <a:spAutoFit/>
          </a:bodyPr>
          <a:lstStyle/>
          <a:p>
            <a:pPr algn="ctr"/>
            <a:r>
              <a:rPr lang="en-US" sz="3200" dirty="0">
                <a:solidFill>
                  <a:schemeClr val="bg1"/>
                </a:solidFill>
                <a:effectLst>
                  <a:outerShdw blurRad="38100" dist="38100" dir="2700000" algn="tl">
                    <a:srgbClr val="000000">
                      <a:alpha val="43137"/>
                    </a:srgbClr>
                  </a:outerShdw>
                </a:effectLst>
              </a:rPr>
              <a:t>Retention</a:t>
            </a:r>
          </a:p>
        </p:txBody>
      </p:sp>
      <p:sp>
        <p:nvSpPr>
          <p:cNvPr id="7" name="TextBox 6"/>
          <p:cNvSpPr txBox="1"/>
          <p:nvPr/>
        </p:nvSpPr>
        <p:spPr>
          <a:xfrm>
            <a:off x="6293224" y="3172482"/>
            <a:ext cx="2321859" cy="584775"/>
          </a:xfrm>
          <a:prstGeom prst="rect">
            <a:avLst/>
          </a:prstGeom>
          <a:noFill/>
        </p:spPr>
        <p:txBody>
          <a:bodyPr wrap="square" rtlCol="0">
            <a:spAutoFit/>
          </a:bodyPr>
          <a:lstStyle/>
          <a:p>
            <a:pPr algn="ctr"/>
            <a:r>
              <a:rPr lang="en-US" sz="3200" dirty="0">
                <a:solidFill>
                  <a:schemeClr val="bg1"/>
                </a:solidFill>
                <a:effectLst>
                  <a:outerShdw blurRad="38100" dist="38100" dir="2700000" algn="tl">
                    <a:srgbClr val="000000">
                      <a:alpha val="43137"/>
                    </a:srgbClr>
                  </a:outerShdw>
                </a:effectLst>
              </a:rPr>
              <a:t>Redemption</a:t>
            </a:r>
          </a:p>
        </p:txBody>
      </p:sp>
      <p:sp>
        <p:nvSpPr>
          <p:cNvPr id="8" name="Rectangle 7"/>
          <p:cNvSpPr/>
          <p:nvPr/>
        </p:nvSpPr>
        <p:spPr>
          <a:xfrm>
            <a:off x="457200" y="1803400"/>
            <a:ext cx="7588809" cy="769441"/>
          </a:xfrm>
          <a:prstGeom prst="rect">
            <a:avLst/>
          </a:prstGeom>
          <a:noFill/>
        </p:spPr>
        <p:txBody>
          <a:bodyPr wrap="none" lIns="91440" tIns="45720" rIns="91440" bIns="45720">
            <a:spAutoFit/>
          </a:bodyPr>
          <a:lstStyle/>
          <a:p>
            <a:pPr>
              <a:spcBef>
                <a:spcPts val="1800"/>
              </a:spcBef>
            </a:pPr>
            <a:r>
              <a:rPr lang="en-US" sz="4400" dirty="0">
                <a:ln w="0"/>
                <a:solidFill>
                  <a:schemeClr val="accent5">
                    <a:lumMod val="50000"/>
                  </a:schemeClr>
                </a:solidFill>
                <a:effectLst>
                  <a:outerShdw blurRad="38100" dist="25400" dir="5400000" algn="ctr" rotWithShape="0">
                    <a:srgbClr val="6E747A">
                      <a:alpha val="43000"/>
                    </a:srgbClr>
                  </a:outerShdw>
                </a:effectLst>
              </a:rPr>
              <a:t>Children and youth experience…</a:t>
            </a:r>
            <a:endParaRPr lang="en-US" sz="4400" b="0" cap="none" spc="0" dirty="0">
              <a:ln w="0"/>
              <a:solidFill>
                <a:schemeClr val="accent5">
                  <a:lumMod val="50000"/>
                </a:schemeClr>
              </a:solidFill>
              <a:effectLst>
                <a:outerShdw blurRad="38100" dist="25400" dir="5400000" algn="ctr" rotWithShape="0">
                  <a:srgbClr val="6E747A">
                    <a:alpha val="43000"/>
                  </a:srgbClr>
                </a:outerShdw>
              </a:effectLst>
            </a:endParaRPr>
          </a:p>
        </p:txBody>
      </p:sp>
      <p:sp>
        <p:nvSpPr>
          <p:cNvPr id="9" name="Rectangle 8"/>
          <p:cNvSpPr/>
          <p:nvPr/>
        </p:nvSpPr>
        <p:spPr>
          <a:xfrm>
            <a:off x="1506070" y="4424124"/>
            <a:ext cx="6580095" cy="2135969"/>
          </a:xfrm>
          <a:prstGeom prst="rect">
            <a:avLst/>
          </a:prstGeom>
        </p:spPr>
        <p:txBody>
          <a:bodyPr wrap="square">
            <a:spAutoFit/>
          </a:bodyPr>
          <a:lstStyle/>
          <a:p>
            <a:pPr>
              <a:lnSpc>
                <a:spcPct val="90000"/>
              </a:lnSpc>
            </a:pPr>
            <a:r>
              <a:rPr lang="en-US" sz="3800" dirty="0">
                <a:solidFill>
                  <a:schemeClr val="accent5">
                    <a:lumMod val="50000"/>
                  </a:schemeClr>
                </a:solidFill>
              </a:rPr>
              <a:t>“In the </a:t>
            </a:r>
            <a:r>
              <a:rPr lang="en-US" sz="3800" b="1" dirty="0">
                <a:solidFill>
                  <a:srgbClr val="458F91"/>
                </a:solidFill>
              </a:rPr>
              <a:t>highest sense</a:t>
            </a:r>
            <a:r>
              <a:rPr lang="en-US" sz="3800" dirty="0">
                <a:solidFill>
                  <a:schemeClr val="accent5">
                    <a:lumMod val="50000"/>
                  </a:schemeClr>
                </a:solidFill>
              </a:rPr>
              <a:t>, the work </a:t>
            </a:r>
            <a:br>
              <a:rPr lang="en-US" sz="3800" dirty="0">
                <a:solidFill>
                  <a:schemeClr val="accent5">
                    <a:lumMod val="50000"/>
                  </a:schemeClr>
                </a:solidFill>
              </a:rPr>
            </a:br>
            <a:r>
              <a:rPr lang="en-US" sz="3800" dirty="0">
                <a:solidFill>
                  <a:schemeClr val="accent5">
                    <a:lumMod val="50000"/>
                  </a:schemeClr>
                </a:solidFill>
              </a:rPr>
              <a:t>of </a:t>
            </a:r>
            <a:r>
              <a:rPr lang="en-US" sz="3800" b="1" dirty="0">
                <a:solidFill>
                  <a:schemeClr val="bg2">
                    <a:lumMod val="50000"/>
                  </a:schemeClr>
                </a:solidFill>
              </a:rPr>
              <a:t>education</a:t>
            </a:r>
            <a:r>
              <a:rPr lang="en-US" sz="3800" dirty="0">
                <a:solidFill>
                  <a:schemeClr val="bg2">
                    <a:lumMod val="50000"/>
                  </a:schemeClr>
                </a:solidFill>
              </a:rPr>
              <a:t> </a:t>
            </a:r>
            <a:r>
              <a:rPr lang="en-US" sz="3800" dirty="0">
                <a:solidFill>
                  <a:schemeClr val="accent5">
                    <a:lumMod val="50000"/>
                  </a:schemeClr>
                </a:solidFill>
              </a:rPr>
              <a:t>and the work of </a:t>
            </a:r>
            <a:r>
              <a:rPr lang="en-US" sz="3800" b="1" dirty="0">
                <a:solidFill>
                  <a:schemeClr val="bg2">
                    <a:lumMod val="50000"/>
                  </a:schemeClr>
                </a:solidFill>
              </a:rPr>
              <a:t>redemption</a:t>
            </a:r>
            <a:r>
              <a:rPr lang="en-US" sz="3800" dirty="0">
                <a:solidFill>
                  <a:schemeClr val="bg2">
                    <a:lumMod val="50000"/>
                  </a:schemeClr>
                </a:solidFill>
              </a:rPr>
              <a:t> </a:t>
            </a:r>
            <a:r>
              <a:rPr lang="en-US" sz="3800" dirty="0">
                <a:solidFill>
                  <a:schemeClr val="accent5">
                    <a:lumMod val="50000"/>
                  </a:schemeClr>
                </a:solidFill>
              </a:rPr>
              <a:t>are </a:t>
            </a:r>
            <a:r>
              <a:rPr lang="en-US" sz="3800" b="1" dirty="0">
                <a:solidFill>
                  <a:srgbClr val="458F91"/>
                </a:solidFill>
              </a:rPr>
              <a:t>one</a:t>
            </a:r>
            <a:r>
              <a:rPr lang="en-US" sz="3800" dirty="0">
                <a:solidFill>
                  <a:schemeClr val="accent5">
                    <a:lumMod val="50000"/>
                  </a:schemeClr>
                </a:solidFill>
              </a:rPr>
              <a:t>.” </a:t>
            </a:r>
          </a:p>
          <a:p>
            <a:pPr>
              <a:lnSpc>
                <a:spcPct val="90000"/>
              </a:lnSpc>
              <a:spcBef>
                <a:spcPts val="600"/>
              </a:spcBef>
            </a:pPr>
            <a:r>
              <a:rPr lang="en-US" sz="2800" i="1" dirty="0">
                <a:solidFill>
                  <a:schemeClr val="accent5">
                    <a:lumMod val="50000"/>
                  </a:schemeClr>
                </a:solidFill>
              </a:rPr>
              <a:t>Education</a:t>
            </a:r>
            <a:r>
              <a:rPr lang="en-US" sz="2800" dirty="0">
                <a:solidFill>
                  <a:schemeClr val="accent5">
                    <a:lumMod val="50000"/>
                  </a:schemeClr>
                </a:solidFill>
              </a:rPr>
              <a:t>, p. 30</a:t>
            </a:r>
          </a:p>
        </p:txBody>
      </p:sp>
    </p:spTree>
    <p:extLst>
      <p:ext uri="{BB962C8B-B14F-4D97-AF65-F5344CB8AC3E}">
        <p14:creationId xmlns:p14="http://schemas.microsoft.com/office/powerpoint/2010/main" val="390991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581C1E7-9995-4194-AC66-5699B63BE493}"/>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95311FE4-1A55-472B-94B4-50B52D5E0E6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625431E6-F8FE-4C64-A365-1F86BEBDEE9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5" grpId="0"/>
      <p:bldP spid="6" grpId="0"/>
      <p:bldP spid="7" grpId="0"/>
      <p:bldP spid="8"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4391527" y="713691"/>
            <a:ext cx="4295270" cy="5673725"/>
          </a:xfrm>
        </p:spPr>
        <p:txBody>
          <a:bodyPr>
            <a:noAutofit/>
          </a:bodyPr>
          <a:lstStyle/>
          <a:p>
            <a:pPr marL="0" indent="0" algn="r">
              <a:lnSpc>
                <a:spcPct val="85000"/>
              </a:lnSpc>
              <a:spcBef>
                <a:spcPts val="2400"/>
              </a:spcBef>
              <a:buNone/>
            </a:pPr>
            <a:r>
              <a:rPr lang="en-US" sz="5400" b="1" dirty="0">
                <a:solidFill>
                  <a:srgbClr val="458F91"/>
                </a:solidFill>
              </a:rPr>
              <a:t>All</a:t>
            </a:r>
            <a:r>
              <a:rPr lang="en-US" sz="4400" dirty="0"/>
              <a:t> your children shall be taught </a:t>
            </a:r>
            <a:r>
              <a:rPr lang="en-US" sz="5400" b="1" dirty="0">
                <a:solidFill>
                  <a:schemeClr val="accent2"/>
                </a:solidFill>
              </a:rPr>
              <a:t>by God</a:t>
            </a:r>
            <a:r>
              <a:rPr lang="es-MX" sz="4400" dirty="0"/>
              <a:t>.</a:t>
            </a:r>
          </a:p>
          <a:p>
            <a:pPr marL="0" indent="0" algn="r">
              <a:lnSpc>
                <a:spcPct val="85000"/>
              </a:lnSpc>
              <a:spcBef>
                <a:spcPts val="2400"/>
              </a:spcBef>
              <a:buNone/>
            </a:pPr>
            <a:r>
              <a:rPr lang="en-US" sz="4400" dirty="0"/>
              <a:t>And great </a:t>
            </a:r>
            <a:br>
              <a:rPr lang="en-US" sz="4400" dirty="0"/>
            </a:br>
            <a:r>
              <a:rPr lang="en-US" sz="4400" dirty="0"/>
              <a:t>shall be the</a:t>
            </a:r>
            <a:br>
              <a:rPr lang="en-US" sz="4400" dirty="0"/>
            </a:br>
            <a:r>
              <a:rPr lang="en-US" sz="6000" b="1" dirty="0">
                <a:solidFill>
                  <a:schemeClr val="accent2"/>
                </a:solidFill>
              </a:rPr>
              <a:t>peace</a:t>
            </a:r>
            <a:r>
              <a:rPr lang="en-US" sz="4400" dirty="0">
                <a:solidFill>
                  <a:schemeClr val="accent2"/>
                </a:solidFill>
              </a:rPr>
              <a:t> </a:t>
            </a:r>
            <a:br>
              <a:rPr lang="en-US" sz="4400" dirty="0"/>
            </a:br>
            <a:r>
              <a:rPr lang="en-US" sz="4400" dirty="0"/>
              <a:t>of your </a:t>
            </a:r>
            <a:br>
              <a:rPr lang="en-US" sz="4400" dirty="0"/>
            </a:br>
            <a:r>
              <a:rPr lang="en-US" sz="4400" dirty="0"/>
              <a:t>children</a:t>
            </a:r>
            <a:r>
              <a:rPr lang="es-MX" sz="4400" dirty="0"/>
              <a:t>. </a:t>
            </a:r>
            <a:r>
              <a:rPr lang="es-MX" sz="2400" dirty="0"/>
              <a:t> </a:t>
            </a:r>
            <a:br>
              <a:rPr lang="es-MX" sz="2400" dirty="0"/>
            </a:br>
            <a:r>
              <a:rPr lang="en-US" sz="2400" dirty="0"/>
              <a:t>Isaiah</a:t>
            </a:r>
            <a:r>
              <a:rPr lang="es-MX" sz="2400" dirty="0"/>
              <a:t> 54:13</a:t>
            </a:r>
            <a:r>
              <a:rPr lang="es-MX" sz="3600" dirty="0"/>
              <a:t> </a:t>
            </a:r>
            <a:r>
              <a:rPr lang="es-MX" sz="2400" dirty="0"/>
              <a:t> </a:t>
            </a:r>
          </a:p>
          <a:p>
            <a:pPr algn="r">
              <a:lnSpc>
                <a:spcPct val="85000"/>
              </a:lnSpc>
              <a:spcBef>
                <a:spcPts val="1200"/>
              </a:spcBef>
            </a:pPr>
            <a:endParaRPr lang="es-MX" sz="4800" dirty="0"/>
          </a:p>
        </p:txBody>
      </p:sp>
    </p:spTree>
    <p:extLst>
      <p:ext uri="{BB962C8B-B14F-4D97-AF65-F5344CB8AC3E}">
        <p14:creationId xmlns:p14="http://schemas.microsoft.com/office/powerpoint/2010/main" val="74490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458F91"/>
                </a:solidFill>
              </a:rPr>
              <a:t>Taught </a:t>
            </a:r>
            <a:br>
              <a:rPr lang="en-US" dirty="0">
                <a:solidFill>
                  <a:srgbClr val="458F91"/>
                </a:solidFill>
              </a:rPr>
            </a:br>
            <a:r>
              <a:rPr lang="en-US" sz="9600" b="1" dirty="0">
                <a:solidFill>
                  <a:schemeClr val="bg2">
                    <a:lumMod val="50000"/>
                  </a:schemeClr>
                </a:solidFill>
              </a:rPr>
              <a:t>By God</a:t>
            </a:r>
            <a:endParaRPr lang="en-US" sz="9600" b="1" dirty="0">
              <a:solidFill>
                <a:schemeClr val="accent1"/>
              </a:solidFill>
            </a:endParaRPr>
          </a:p>
        </p:txBody>
      </p:sp>
      <p:sp>
        <p:nvSpPr>
          <p:cNvPr id="3" name="Subtitle 2"/>
          <p:cNvSpPr>
            <a:spLocks noGrp="1"/>
          </p:cNvSpPr>
          <p:nvPr>
            <p:ph type="subTitle" idx="1"/>
          </p:nvPr>
        </p:nvSpPr>
        <p:spPr>
          <a:xfrm>
            <a:off x="685800" y="3838352"/>
            <a:ext cx="7848600" cy="2870791"/>
          </a:xfrm>
        </p:spPr>
        <p:txBody>
          <a:bodyPr>
            <a:normAutofit/>
          </a:bodyPr>
          <a:lstStyle/>
          <a:p>
            <a:r>
              <a:rPr lang="en-US" sz="5400" dirty="0">
                <a:solidFill>
                  <a:srgbClr val="458F91"/>
                </a:solidFill>
                <a:latin typeface="+mj-lt"/>
              </a:rPr>
              <a:t>THROUGH</a:t>
            </a:r>
          </a:p>
        </p:txBody>
      </p:sp>
      <p:pic>
        <p:nvPicPr>
          <p:cNvPr id="4" name="Picture 3">
            <a:extLst>
              <a:ext uri="{FF2B5EF4-FFF2-40B4-BE49-F238E27FC236}">
                <a16:creationId xmlns:a16="http://schemas.microsoft.com/office/drawing/2014/main" id="{8C35BA3B-9F8F-4A01-8919-2705B060E6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7782" y="4082902"/>
            <a:ext cx="6206618" cy="2151627"/>
          </a:xfrm>
          <a:prstGeom prst="rect">
            <a:avLst/>
          </a:prstGeom>
        </p:spPr>
      </p:pic>
    </p:spTree>
    <p:extLst>
      <p:ext uri="{BB962C8B-B14F-4D97-AF65-F5344CB8AC3E}">
        <p14:creationId xmlns:p14="http://schemas.microsoft.com/office/powerpoint/2010/main" val="159669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Adventist Education</a:t>
            </a:r>
          </a:p>
        </p:txBody>
      </p:sp>
      <p:sp>
        <p:nvSpPr>
          <p:cNvPr id="4" name="Rectangle 3"/>
          <p:cNvSpPr/>
          <p:nvPr/>
        </p:nvSpPr>
        <p:spPr>
          <a:xfrm>
            <a:off x="528490" y="1869900"/>
            <a:ext cx="8087021" cy="4216539"/>
          </a:xfrm>
          <a:prstGeom prst="rect">
            <a:avLst/>
          </a:prstGeom>
          <a:noFill/>
        </p:spPr>
        <p:txBody>
          <a:bodyPr wrap="none" lIns="91440" tIns="45720" rIns="91440" bIns="45720">
            <a:spAutoFit/>
          </a:bodyPr>
          <a:lstStyle/>
          <a:p>
            <a:pPr algn="ctr"/>
            <a:r>
              <a:rPr lang="en-US" sz="6000" b="0" cap="none" spc="0" dirty="0">
                <a:ln w="0"/>
                <a:solidFill>
                  <a:srgbClr val="458F91"/>
                </a:solidFill>
                <a:effectLst>
                  <a:outerShdw blurRad="38100" dist="25400" dir="5400000" algn="ctr" rotWithShape="0">
                    <a:srgbClr val="6E747A">
                      <a:alpha val="43000"/>
                    </a:srgbClr>
                  </a:outerShdw>
                </a:effectLst>
              </a:rPr>
              <a:t>LONGEST and LARGEST</a:t>
            </a:r>
          </a:p>
          <a:p>
            <a:pPr algn="ctr">
              <a:spcBef>
                <a:spcPts val="1800"/>
              </a:spcBef>
              <a:spcAft>
                <a:spcPts val="1800"/>
              </a:spcAft>
            </a:pPr>
            <a:r>
              <a:rPr lang="en-US" sz="7000" b="1" cap="none" spc="0" dirty="0">
                <a:ln w="0"/>
                <a:solidFill>
                  <a:schemeClr val="bg2">
                    <a:lumMod val="50000"/>
                  </a:schemeClr>
                </a:solidFill>
                <a:effectLst>
                  <a:outerShdw blurRad="38100" dist="25400" dir="5400000" algn="ctr" rotWithShape="0">
                    <a:srgbClr val="6E747A">
                      <a:alpha val="43000"/>
                    </a:srgbClr>
                  </a:outerShdw>
                </a:effectLst>
              </a:rPr>
              <a:t>EVANGELISTIC EVENT</a:t>
            </a:r>
          </a:p>
          <a:p>
            <a:pPr algn="ctr"/>
            <a:r>
              <a:rPr lang="en-US" sz="5400" b="0" cap="none" spc="0" dirty="0">
                <a:ln w="0"/>
                <a:solidFill>
                  <a:srgbClr val="458F91"/>
                </a:solidFill>
                <a:effectLst>
                  <a:outerShdw blurRad="38100" dist="25400" dir="5400000" algn="ctr" rotWithShape="0">
                    <a:srgbClr val="6E747A">
                      <a:alpha val="43000"/>
                    </a:srgbClr>
                  </a:outerShdw>
                </a:effectLst>
              </a:rPr>
              <a:t>held by the</a:t>
            </a:r>
            <a:br>
              <a:rPr lang="en-US" sz="5400" b="0" cap="none" spc="0" dirty="0">
                <a:ln w="0"/>
                <a:solidFill>
                  <a:srgbClr val="458F91"/>
                </a:solidFill>
                <a:effectLst>
                  <a:outerShdw blurRad="38100" dist="25400" dir="5400000" algn="ctr" rotWithShape="0">
                    <a:srgbClr val="6E747A">
                      <a:alpha val="43000"/>
                    </a:srgbClr>
                  </a:outerShdw>
                </a:effectLst>
              </a:rPr>
            </a:br>
            <a:r>
              <a:rPr lang="en-US" sz="5400" b="0" cap="none" spc="0" dirty="0">
                <a:ln w="0"/>
                <a:solidFill>
                  <a:srgbClr val="458F91"/>
                </a:solidFill>
                <a:effectLst>
                  <a:outerShdw blurRad="38100" dist="25400" dir="5400000" algn="ctr" rotWithShape="0">
                    <a:srgbClr val="6E747A">
                      <a:alpha val="43000"/>
                    </a:srgbClr>
                  </a:outerShdw>
                </a:effectLst>
              </a:rPr>
              <a:t>Adventist Church</a:t>
            </a:r>
          </a:p>
        </p:txBody>
      </p:sp>
    </p:spTree>
    <p:extLst>
      <p:ext uri="{BB962C8B-B14F-4D97-AF65-F5344CB8AC3E}">
        <p14:creationId xmlns:p14="http://schemas.microsoft.com/office/powerpoint/2010/main" val="302363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Duration</a:t>
            </a:r>
          </a:p>
        </p:txBody>
      </p:sp>
      <p:sp>
        <p:nvSpPr>
          <p:cNvPr id="4" name="Rectangle 3"/>
          <p:cNvSpPr/>
          <p:nvPr/>
        </p:nvSpPr>
        <p:spPr>
          <a:xfrm>
            <a:off x="610510" y="1803400"/>
            <a:ext cx="7923002" cy="5709255"/>
          </a:xfrm>
          <a:prstGeom prst="rect">
            <a:avLst/>
          </a:prstGeom>
          <a:noFill/>
        </p:spPr>
        <p:txBody>
          <a:bodyPr wrap="none" lIns="91440" tIns="45720" rIns="91440" bIns="45720">
            <a:spAutoFit/>
          </a:bodyPr>
          <a:lstStyle/>
          <a:p>
            <a:pPr algn="ctr">
              <a:spcBef>
                <a:spcPts val="1800"/>
              </a:spcBef>
            </a:pPr>
            <a:r>
              <a:rPr lang="en-US" sz="8000" b="0" cap="none" spc="0" dirty="0">
                <a:ln w="0"/>
                <a:solidFill>
                  <a:srgbClr val="458F91"/>
                </a:solidFill>
                <a:effectLst>
                  <a:outerShdw blurRad="38100" dist="25400" dir="5400000" algn="ctr" rotWithShape="0">
                    <a:srgbClr val="6E747A">
                      <a:alpha val="43000"/>
                    </a:srgbClr>
                  </a:outerShdw>
                </a:effectLst>
              </a:rPr>
              <a:t>5-9 hours/day</a:t>
            </a:r>
          </a:p>
          <a:p>
            <a:pPr algn="ctr">
              <a:spcBef>
                <a:spcPts val="1800"/>
              </a:spcBef>
            </a:pPr>
            <a:r>
              <a:rPr lang="en-US" sz="8000" b="0" cap="none" spc="0" dirty="0">
                <a:ln w="0"/>
                <a:solidFill>
                  <a:srgbClr val="458F91"/>
                </a:solidFill>
                <a:effectLst>
                  <a:outerShdw blurRad="38100" dist="25400" dir="5400000" algn="ctr" rotWithShape="0">
                    <a:srgbClr val="6E747A">
                      <a:alpha val="43000"/>
                    </a:srgbClr>
                  </a:outerShdw>
                </a:effectLst>
              </a:rPr>
              <a:t>160-260 days/year</a:t>
            </a:r>
          </a:p>
          <a:p>
            <a:pPr algn="ctr">
              <a:spcBef>
                <a:spcPts val="1800"/>
              </a:spcBef>
            </a:pPr>
            <a:r>
              <a:rPr lang="en-US" sz="8000" b="0" cap="none" spc="0" dirty="0">
                <a:ln w="0"/>
                <a:solidFill>
                  <a:srgbClr val="458F91"/>
                </a:solidFill>
                <a:effectLst>
                  <a:outerShdw blurRad="38100" dist="25400" dir="5400000" algn="ctr" rotWithShape="0">
                    <a:srgbClr val="6E747A">
                      <a:alpha val="43000"/>
                    </a:srgbClr>
                  </a:outerShdw>
                </a:effectLst>
              </a:rPr>
              <a:t>1-16</a:t>
            </a:r>
            <a:r>
              <a:rPr lang="en-US" sz="8000" b="0" cap="none" spc="0" baseline="30000" dirty="0">
                <a:ln w="0"/>
                <a:solidFill>
                  <a:srgbClr val="458F91"/>
                </a:solidFill>
                <a:effectLst>
                  <a:outerShdw blurRad="38100" dist="25400" dir="5400000" algn="ctr" rotWithShape="0">
                    <a:srgbClr val="6E747A">
                      <a:alpha val="43000"/>
                    </a:srgbClr>
                  </a:outerShdw>
                </a:effectLst>
              </a:rPr>
              <a:t>+</a:t>
            </a:r>
            <a:r>
              <a:rPr lang="en-US" sz="8000" b="0" cap="none" spc="0" dirty="0">
                <a:ln w="0"/>
                <a:solidFill>
                  <a:srgbClr val="458F91"/>
                </a:solidFill>
                <a:effectLst>
                  <a:outerShdw blurRad="38100" dist="25400" dir="5400000" algn="ctr" rotWithShape="0">
                    <a:srgbClr val="6E747A">
                      <a:alpha val="43000"/>
                    </a:srgbClr>
                  </a:outerShdw>
                </a:effectLst>
              </a:rPr>
              <a:t> years</a:t>
            </a:r>
          </a:p>
          <a:p>
            <a:pPr algn="ctr">
              <a:spcBef>
                <a:spcPts val="1800"/>
              </a:spcBef>
            </a:pPr>
            <a:endParaRPr lang="en-US" sz="8000" b="0" cap="none" spc="0" dirty="0">
              <a:ln w="0"/>
              <a:solidFill>
                <a:srgbClr val="458F91"/>
              </a:solidFill>
              <a:effectLst>
                <a:outerShdw blurRad="38100" dist="25400" dir="5400000" algn="ctr" rotWithShape="0">
                  <a:srgbClr val="6E747A">
                    <a:alpha val="43000"/>
                  </a:srgbClr>
                </a:outerShdw>
              </a:effectLst>
            </a:endParaRPr>
          </a:p>
        </p:txBody>
      </p:sp>
      <p:sp>
        <p:nvSpPr>
          <p:cNvPr id="3" name="Rectangle 2"/>
          <p:cNvSpPr/>
          <p:nvPr/>
        </p:nvSpPr>
        <p:spPr>
          <a:xfrm>
            <a:off x="3062353" y="554524"/>
            <a:ext cx="1237839" cy="923330"/>
          </a:xfrm>
          <a:prstGeom prst="rect">
            <a:avLst/>
          </a:prstGeom>
          <a:noFill/>
        </p:spPr>
        <p:txBody>
          <a:bodyPr wrap="none" lIns="91440" tIns="45720" rIns="91440" bIns="45720">
            <a:spAutoFit/>
          </a:bodyPr>
          <a:lstStyle/>
          <a:p>
            <a:pPr algn="r"/>
            <a:r>
              <a:rPr lang="en-US" sz="5400" b="1" cap="none" spc="0" dirty="0">
                <a:ln w="12700">
                  <a:solidFill>
                    <a:schemeClr val="bg2">
                      <a:lumMod val="25000"/>
                    </a:schemeClr>
                  </a:solidFill>
                  <a:prstDash val="solid"/>
                </a:ln>
                <a:solidFill>
                  <a:schemeClr val="bg2">
                    <a:lumMod val="50000"/>
                  </a:schemeClr>
                </a:solidFill>
                <a:effectLst>
                  <a:outerShdw blurRad="50800" dist="38100" dir="2700000" algn="tl" rotWithShape="0">
                    <a:prstClr val="black">
                      <a:alpha val="40000"/>
                    </a:prstClr>
                  </a:outerShdw>
                </a:effectLst>
              </a:rPr>
              <a:t>800</a:t>
            </a:r>
          </a:p>
        </p:txBody>
      </p:sp>
      <p:sp>
        <p:nvSpPr>
          <p:cNvPr id="5" name="Rectangle 4"/>
          <p:cNvSpPr/>
          <p:nvPr/>
        </p:nvSpPr>
        <p:spPr>
          <a:xfrm>
            <a:off x="4117883" y="544229"/>
            <a:ext cx="4563622" cy="923330"/>
          </a:xfrm>
          <a:prstGeom prst="rect">
            <a:avLst/>
          </a:prstGeom>
          <a:noFill/>
        </p:spPr>
        <p:txBody>
          <a:bodyPr wrap="none" lIns="91440" tIns="45720" rIns="91440" bIns="45720">
            <a:spAutoFit/>
          </a:bodyPr>
          <a:lstStyle/>
          <a:p>
            <a:r>
              <a:rPr lang="en-US" sz="5400" b="1" cap="none" spc="0" dirty="0">
                <a:ln w="12700">
                  <a:solidFill>
                    <a:schemeClr val="bg2">
                      <a:lumMod val="25000"/>
                    </a:schemeClr>
                  </a:solidFill>
                  <a:prstDash val="solid"/>
                </a:ln>
                <a:solidFill>
                  <a:schemeClr val="bg2">
                    <a:lumMod val="50000"/>
                  </a:schemeClr>
                </a:solidFill>
                <a:effectLst>
                  <a:outerShdw blurRad="50800" dist="38100" dir="2700000" algn="tl" rotWithShape="0">
                    <a:prstClr val="black">
                      <a:alpha val="40000"/>
                    </a:prstClr>
                  </a:outerShdw>
                </a:effectLst>
              </a:rPr>
              <a:t> – 37,400 hours</a:t>
            </a:r>
          </a:p>
        </p:txBody>
      </p:sp>
    </p:spTree>
    <p:extLst>
      <p:ext uri="{BB962C8B-B14F-4D97-AF65-F5344CB8AC3E}">
        <p14:creationId xmlns:p14="http://schemas.microsoft.com/office/powerpoint/2010/main" val="120440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Size</a:t>
            </a:r>
          </a:p>
        </p:txBody>
      </p:sp>
      <p:sp>
        <p:nvSpPr>
          <p:cNvPr id="2" name="TextBox 1"/>
          <p:cNvSpPr txBox="1"/>
          <p:nvPr/>
        </p:nvSpPr>
        <p:spPr>
          <a:xfrm>
            <a:off x="6528816" y="4721875"/>
            <a:ext cx="2093976" cy="369332"/>
          </a:xfrm>
          <a:prstGeom prst="rect">
            <a:avLst/>
          </a:prstGeom>
          <a:noFill/>
        </p:spPr>
        <p:txBody>
          <a:bodyPr wrap="square" rtlCol="0">
            <a:spAutoFit/>
          </a:bodyPr>
          <a:lstStyle/>
          <a:p>
            <a:r>
              <a:rPr lang="en-US" dirty="0"/>
              <a:t>December 31, 2017</a:t>
            </a:r>
          </a:p>
        </p:txBody>
      </p:sp>
      <p:sp>
        <p:nvSpPr>
          <p:cNvPr id="73" name="Rectangle 5"/>
          <p:cNvSpPr>
            <a:spLocks noChangeArrowheads="1"/>
          </p:cNvSpPr>
          <p:nvPr/>
        </p:nvSpPr>
        <p:spPr bwMode="auto">
          <a:xfrm>
            <a:off x="615949" y="1668629"/>
            <a:ext cx="2335213" cy="579438"/>
          </a:xfrm>
          <a:prstGeom prst="rect">
            <a:avLst/>
          </a:prstGeom>
          <a:solidFill>
            <a:schemeClr val="accent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74" name="Rectangle 6"/>
          <p:cNvSpPr>
            <a:spLocks noChangeArrowheads="1"/>
          </p:cNvSpPr>
          <p:nvPr/>
        </p:nvSpPr>
        <p:spPr bwMode="auto">
          <a:xfrm>
            <a:off x="2951162" y="1668629"/>
            <a:ext cx="1611313" cy="579438"/>
          </a:xfrm>
          <a:prstGeom prst="rect">
            <a:avLst/>
          </a:prstGeom>
          <a:solidFill>
            <a:schemeClr val="accent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75" name="Rectangle 7"/>
          <p:cNvSpPr>
            <a:spLocks noChangeArrowheads="1"/>
          </p:cNvSpPr>
          <p:nvPr/>
        </p:nvSpPr>
        <p:spPr bwMode="auto">
          <a:xfrm>
            <a:off x="4562475" y="1668629"/>
            <a:ext cx="1973263" cy="579438"/>
          </a:xfrm>
          <a:prstGeom prst="rect">
            <a:avLst/>
          </a:prstGeom>
          <a:solidFill>
            <a:schemeClr val="accent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76" name="Rectangle 8"/>
          <p:cNvSpPr>
            <a:spLocks noChangeArrowheads="1"/>
          </p:cNvSpPr>
          <p:nvPr/>
        </p:nvSpPr>
        <p:spPr bwMode="auto">
          <a:xfrm>
            <a:off x="6535738" y="1668629"/>
            <a:ext cx="1973263" cy="579438"/>
          </a:xfrm>
          <a:prstGeom prst="rect">
            <a:avLst/>
          </a:prstGeom>
          <a:solidFill>
            <a:schemeClr val="accent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77" name="Rectangle 9"/>
          <p:cNvSpPr>
            <a:spLocks noChangeArrowheads="1"/>
          </p:cNvSpPr>
          <p:nvPr/>
        </p:nvSpPr>
        <p:spPr bwMode="auto">
          <a:xfrm>
            <a:off x="615949" y="2248066"/>
            <a:ext cx="2335213" cy="57785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78" name="Rectangle 10"/>
          <p:cNvSpPr>
            <a:spLocks noChangeArrowheads="1"/>
          </p:cNvSpPr>
          <p:nvPr/>
        </p:nvSpPr>
        <p:spPr bwMode="auto">
          <a:xfrm>
            <a:off x="2951162" y="2248066"/>
            <a:ext cx="1611313" cy="57785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79" name="Rectangle 11"/>
          <p:cNvSpPr>
            <a:spLocks noChangeArrowheads="1"/>
          </p:cNvSpPr>
          <p:nvPr/>
        </p:nvSpPr>
        <p:spPr bwMode="auto">
          <a:xfrm>
            <a:off x="4562475" y="2248066"/>
            <a:ext cx="1973263" cy="57785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80" name="Rectangle 12"/>
          <p:cNvSpPr>
            <a:spLocks noChangeArrowheads="1"/>
          </p:cNvSpPr>
          <p:nvPr/>
        </p:nvSpPr>
        <p:spPr bwMode="auto">
          <a:xfrm>
            <a:off x="6535738" y="2248066"/>
            <a:ext cx="1973263" cy="57785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81" name="Rectangle 13"/>
          <p:cNvSpPr>
            <a:spLocks noChangeArrowheads="1"/>
          </p:cNvSpPr>
          <p:nvPr/>
        </p:nvSpPr>
        <p:spPr bwMode="auto">
          <a:xfrm>
            <a:off x="615949" y="2825916"/>
            <a:ext cx="2335213" cy="579438"/>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82" name="Rectangle 14"/>
          <p:cNvSpPr>
            <a:spLocks noChangeArrowheads="1"/>
          </p:cNvSpPr>
          <p:nvPr/>
        </p:nvSpPr>
        <p:spPr bwMode="auto">
          <a:xfrm>
            <a:off x="2951162" y="2825916"/>
            <a:ext cx="1611313" cy="579438"/>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83" name="Rectangle 15"/>
          <p:cNvSpPr>
            <a:spLocks noChangeArrowheads="1"/>
          </p:cNvSpPr>
          <p:nvPr/>
        </p:nvSpPr>
        <p:spPr bwMode="auto">
          <a:xfrm>
            <a:off x="4562475" y="2825916"/>
            <a:ext cx="1973263" cy="579438"/>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84" name="Rectangle 16"/>
          <p:cNvSpPr>
            <a:spLocks noChangeArrowheads="1"/>
          </p:cNvSpPr>
          <p:nvPr/>
        </p:nvSpPr>
        <p:spPr bwMode="auto">
          <a:xfrm>
            <a:off x="6535738" y="2825916"/>
            <a:ext cx="1973263" cy="579438"/>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89" name="Rectangle 21"/>
          <p:cNvSpPr>
            <a:spLocks noChangeArrowheads="1"/>
          </p:cNvSpPr>
          <p:nvPr/>
        </p:nvSpPr>
        <p:spPr bwMode="auto">
          <a:xfrm>
            <a:off x="615949" y="3411781"/>
            <a:ext cx="2335213" cy="582703"/>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90" name="Rectangle 22"/>
          <p:cNvSpPr>
            <a:spLocks noChangeArrowheads="1"/>
          </p:cNvSpPr>
          <p:nvPr/>
        </p:nvSpPr>
        <p:spPr bwMode="auto">
          <a:xfrm>
            <a:off x="2951162" y="3411781"/>
            <a:ext cx="1611313" cy="582703"/>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91" name="Rectangle 23"/>
          <p:cNvSpPr>
            <a:spLocks noChangeArrowheads="1"/>
          </p:cNvSpPr>
          <p:nvPr/>
        </p:nvSpPr>
        <p:spPr bwMode="auto">
          <a:xfrm>
            <a:off x="4562475" y="3411781"/>
            <a:ext cx="1973263" cy="582703"/>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92" name="Rectangle 24"/>
          <p:cNvSpPr>
            <a:spLocks noChangeArrowheads="1"/>
          </p:cNvSpPr>
          <p:nvPr/>
        </p:nvSpPr>
        <p:spPr bwMode="auto">
          <a:xfrm>
            <a:off x="6535738" y="3411781"/>
            <a:ext cx="1973263" cy="582703"/>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93" name="Rectangle 25"/>
          <p:cNvSpPr>
            <a:spLocks noChangeArrowheads="1"/>
          </p:cNvSpPr>
          <p:nvPr/>
        </p:nvSpPr>
        <p:spPr bwMode="auto">
          <a:xfrm>
            <a:off x="615949" y="4007758"/>
            <a:ext cx="2335213" cy="579438"/>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94" name="Rectangle 26"/>
          <p:cNvSpPr>
            <a:spLocks noChangeArrowheads="1"/>
          </p:cNvSpPr>
          <p:nvPr/>
        </p:nvSpPr>
        <p:spPr bwMode="auto">
          <a:xfrm>
            <a:off x="2951162" y="4007758"/>
            <a:ext cx="1611313" cy="579438"/>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95" name="Rectangle 27"/>
          <p:cNvSpPr>
            <a:spLocks noChangeArrowheads="1"/>
          </p:cNvSpPr>
          <p:nvPr/>
        </p:nvSpPr>
        <p:spPr bwMode="auto">
          <a:xfrm>
            <a:off x="4562475" y="4007758"/>
            <a:ext cx="1973263" cy="579438"/>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96" name="Rectangle 28"/>
          <p:cNvSpPr>
            <a:spLocks noChangeArrowheads="1"/>
          </p:cNvSpPr>
          <p:nvPr/>
        </p:nvSpPr>
        <p:spPr bwMode="auto">
          <a:xfrm>
            <a:off x="6535738" y="4007758"/>
            <a:ext cx="1973263" cy="579438"/>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98" name="Rectangle 41"/>
          <p:cNvSpPr>
            <a:spLocks noChangeArrowheads="1"/>
          </p:cNvSpPr>
          <p:nvPr/>
        </p:nvSpPr>
        <p:spPr bwMode="auto">
          <a:xfrm>
            <a:off x="708024" y="1708316"/>
            <a:ext cx="1090613" cy="60642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Calibri" panose="020F0502020204030204" pitchFamily="34" charset="0"/>
              </a:rPr>
              <a:t>Level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9" name="Rectangle 42"/>
          <p:cNvSpPr>
            <a:spLocks noChangeArrowheads="1"/>
          </p:cNvSpPr>
          <p:nvPr/>
        </p:nvSpPr>
        <p:spPr bwMode="auto">
          <a:xfrm>
            <a:off x="3504305" y="1708316"/>
            <a:ext cx="802912"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Calibri" panose="020F0502020204030204" pitchFamily="34" charset="0"/>
              </a:rPr>
              <a:t>Sites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Rectangle 43"/>
          <p:cNvSpPr>
            <a:spLocks noChangeArrowheads="1"/>
          </p:cNvSpPr>
          <p:nvPr/>
        </p:nvSpPr>
        <p:spPr bwMode="auto">
          <a:xfrm>
            <a:off x="4517537" y="1708316"/>
            <a:ext cx="1862626"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Calibri" panose="020F0502020204030204" pitchFamily="34" charset="0"/>
              </a:rPr>
              <a:t>Evangelists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1" name="Rectangle 44"/>
          <p:cNvSpPr>
            <a:spLocks noChangeArrowheads="1"/>
          </p:cNvSpPr>
          <p:nvPr/>
        </p:nvSpPr>
        <p:spPr bwMode="auto">
          <a:xfrm>
            <a:off x="6611038" y="1708316"/>
            <a:ext cx="1734450"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Calibri" panose="020F0502020204030204" pitchFamily="34" charset="0"/>
              </a:rPr>
              <a:t>Attendees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2" name="Rectangle 45"/>
          <p:cNvSpPr>
            <a:spLocks noChangeArrowheads="1"/>
          </p:cNvSpPr>
          <p:nvPr/>
        </p:nvSpPr>
        <p:spPr bwMode="auto">
          <a:xfrm>
            <a:off x="708024" y="2289341"/>
            <a:ext cx="139884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Children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3" name="Rectangle 46"/>
          <p:cNvSpPr>
            <a:spLocks noChangeArrowheads="1"/>
          </p:cNvSpPr>
          <p:nvPr/>
        </p:nvSpPr>
        <p:spPr bwMode="auto">
          <a:xfrm>
            <a:off x="3422980" y="2289341"/>
            <a:ext cx="93615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5,943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4" name="Rectangle 47"/>
          <p:cNvSpPr>
            <a:spLocks noChangeArrowheads="1"/>
          </p:cNvSpPr>
          <p:nvPr/>
        </p:nvSpPr>
        <p:spPr bwMode="auto">
          <a:xfrm>
            <a:off x="5311775" y="2289341"/>
            <a:ext cx="114454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55,331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5" name="Rectangle 48"/>
          <p:cNvSpPr>
            <a:spLocks noChangeArrowheads="1"/>
          </p:cNvSpPr>
          <p:nvPr/>
        </p:nvSpPr>
        <p:spPr bwMode="auto">
          <a:xfrm>
            <a:off x="6770688" y="2289341"/>
            <a:ext cx="1663917"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1,183,337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6" name="Rectangle 49"/>
          <p:cNvSpPr>
            <a:spLocks noChangeArrowheads="1"/>
          </p:cNvSpPr>
          <p:nvPr/>
        </p:nvSpPr>
        <p:spPr bwMode="auto">
          <a:xfrm>
            <a:off x="708024" y="2865604"/>
            <a:ext cx="2016001"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Adolescents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7" name="Rectangle 50"/>
          <p:cNvSpPr>
            <a:spLocks noChangeArrowheads="1"/>
          </p:cNvSpPr>
          <p:nvPr/>
        </p:nvSpPr>
        <p:spPr bwMode="auto">
          <a:xfrm>
            <a:off x="3422980" y="2865604"/>
            <a:ext cx="93615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2,429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 name="Rectangle 51"/>
          <p:cNvSpPr>
            <a:spLocks noChangeArrowheads="1"/>
          </p:cNvSpPr>
          <p:nvPr/>
        </p:nvSpPr>
        <p:spPr bwMode="auto">
          <a:xfrm>
            <a:off x="5311775" y="2865604"/>
            <a:ext cx="114454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36,592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9" name="Rectangle 52"/>
          <p:cNvSpPr>
            <a:spLocks noChangeArrowheads="1"/>
          </p:cNvSpPr>
          <p:nvPr/>
        </p:nvSpPr>
        <p:spPr bwMode="auto">
          <a:xfrm>
            <a:off x="7078664" y="2865604"/>
            <a:ext cx="135293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595,848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5" name="Rectangle 58"/>
          <p:cNvSpPr>
            <a:spLocks noChangeArrowheads="1"/>
          </p:cNvSpPr>
          <p:nvPr/>
        </p:nvSpPr>
        <p:spPr bwMode="auto">
          <a:xfrm>
            <a:off x="708024" y="3451468"/>
            <a:ext cx="956800"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Youth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7" name="Rectangle 60"/>
          <p:cNvSpPr>
            <a:spLocks noChangeArrowheads="1"/>
          </p:cNvSpPr>
          <p:nvPr/>
        </p:nvSpPr>
        <p:spPr bwMode="auto">
          <a:xfrm>
            <a:off x="3730955" y="3451468"/>
            <a:ext cx="625171"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167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Rectangle 61"/>
          <p:cNvSpPr>
            <a:spLocks noChangeArrowheads="1"/>
          </p:cNvSpPr>
          <p:nvPr/>
        </p:nvSpPr>
        <p:spPr bwMode="auto">
          <a:xfrm>
            <a:off x="5311775" y="3451468"/>
            <a:ext cx="114454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15,053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62"/>
          <p:cNvSpPr>
            <a:spLocks noChangeArrowheads="1"/>
          </p:cNvSpPr>
          <p:nvPr/>
        </p:nvSpPr>
        <p:spPr bwMode="auto">
          <a:xfrm>
            <a:off x="7078664" y="3451468"/>
            <a:ext cx="135293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a:ln>
                  <a:noFill/>
                </a:ln>
                <a:solidFill>
                  <a:srgbClr val="000000"/>
                </a:solidFill>
                <a:effectLst/>
                <a:latin typeface="Calibri" panose="020F0502020204030204" pitchFamily="34" charset="0"/>
              </a:rPr>
              <a:t>156,713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63"/>
          <p:cNvSpPr>
            <a:spLocks noChangeArrowheads="1"/>
          </p:cNvSpPr>
          <p:nvPr/>
        </p:nvSpPr>
        <p:spPr bwMode="auto">
          <a:xfrm>
            <a:off x="708024" y="4047445"/>
            <a:ext cx="1209675" cy="60642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Totals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64"/>
          <p:cNvSpPr>
            <a:spLocks noChangeArrowheads="1"/>
          </p:cNvSpPr>
          <p:nvPr/>
        </p:nvSpPr>
        <p:spPr bwMode="auto">
          <a:xfrm>
            <a:off x="3422980" y="4047445"/>
            <a:ext cx="93615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8,539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65"/>
          <p:cNvSpPr>
            <a:spLocks noChangeArrowheads="1"/>
          </p:cNvSpPr>
          <p:nvPr/>
        </p:nvSpPr>
        <p:spPr bwMode="auto">
          <a:xfrm>
            <a:off x="5105400" y="4047445"/>
            <a:ext cx="135293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106,976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Rectangle 66"/>
          <p:cNvSpPr>
            <a:spLocks noChangeArrowheads="1"/>
          </p:cNvSpPr>
          <p:nvPr/>
        </p:nvSpPr>
        <p:spPr bwMode="auto">
          <a:xfrm>
            <a:off x="6770688" y="4047445"/>
            <a:ext cx="1663917"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Calibri" panose="020F0502020204030204" pitchFamily="34" charset="0"/>
              </a:rPr>
              <a:t>1,935,898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Oval 2"/>
          <p:cNvSpPr/>
          <p:nvPr/>
        </p:nvSpPr>
        <p:spPr>
          <a:xfrm>
            <a:off x="6552363" y="3907833"/>
            <a:ext cx="2087054" cy="780792"/>
          </a:xfrm>
          <a:prstGeom prst="ellipse">
            <a:avLst/>
          </a:prstGeom>
          <a:noFill/>
          <a:ln w="76200">
            <a:solidFill>
              <a:srgbClr val="458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182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9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9"/>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9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9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2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9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2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9" grpId="0" animBg="1"/>
      <p:bldP spid="90" grpId="0" animBg="1"/>
      <p:bldP spid="91" grpId="0" animBg="1"/>
      <p:bldP spid="92" grpId="0" animBg="1"/>
      <p:bldP spid="93" grpId="0" animBg="1"/>
      <p:bldP spid="94" grpId="0" animBg="1"/>
      <p:bldP spid="95" grpId="0" animBg="1"/>
      <p:bldP spid="96" grpId="0" animBg="1"/>
      <p:bldP spid="98" grpId="0"/>
      <p:bldP spid="99" grpId="0"/>
      <p:bldP spid="100" grpId="0"/>
      <p:bldP spid="101" grpId="0"/>
      <p:bldP spid="102" grpId="0"/>
      <p:bldP spid="103" grpId="0"/>
      <p:bldP spid="104" grpId="0"/>
      <p:bldP spid="105" grpId="0"/>
      <p:bldP spid="106" grpId="0"/>
      <p:bldP spid="107" grpId="0"/>
      <p:bldP spid="108" grpId="0"/>
      <p:bldP spid="109" grpId="0"/>
      <p:bldP spid="115" grpId="0"/>
      <p:bldP spid="117" grpId="0"/>
      <p:bldP spid="118" grpId="0"/>
      <p:bldP spid="119" grpId="0"/>
      <p:bldP spid="120" grpId="0"/>
      <p:bldP spid="121" grpId="0"/>
      <p:bldP spid="122" grpId="0"/>
      <p:bldP spid="123"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Adventist Education</a:t>
            </a:r>
          </a:p>
        </p:txBody>
      </p:sp>
      <p:sp>
        <p:nvSpPr>
          <p:cNvPr id="4" name="Rectangle 3"/>
          <p:cNvSpPr/>
          <p:nvPr/>
        </p:nvSpPr>
        <p:spPr>
          <a:xfrm>
            <a:off x="528490" y="1869900"/>
            <a:ext cx="8087021" cy="4401205"/>
          </a:xfrm>
          <a:prstGeom prst="rect">
            <a:avLst/>
          </a:prstGeom>
          <a:noFill/>
        </p:spPr>
        <p:txBody>
          <a:bodyPr wrap="none" lIns="91440" tIns="45720" rIns="91440" bIns="45720">
            <a:spAutoFit/>
          </a:bodyPr>
          <a:lstStyle/>
          <a:p>
            <a:pPr algn="ctr"/>
            <a:r>
              <a:rPr lang="en-US" sz="6000" b="0" cap="none" spc="0" dirty="0">
                <a:ln w="0"/>
                <a:solidFill>
                  <a:srgbClr val="458F91"/>
                </a:solidFill>
                <a:effectLst>
                  <a:outerShdw blurRad="38100" dist="25400" dir="5400000" algn="ctr" rotWithShape="0">
                    <a:srgbClr val="6E747A">
                      <a:alpha val="43000"/>
                    </a:srgbClr>
                  </a:outerShdw>
                </a:effectLst>
              </a:rPr>
              <a:t>LONGEST and LARGEST</a:t>
            </a:r>
          </a:p>
          <a:p>
            <a:pPr algn="ctr">
              <a:spcBef>
                <a:spcPts val="1800"/>
              </a:spcBef>
              <a:spcAft>
                <a:spcPts val="1800"/>
              </a:spcAft>
            </a:pPr>
            <a:r>
              <a:rPr lang="en-US" sz="7000" b="1" cap="none" spc="0" dirty="0">
                <a:ln w="0"/>
                <a:solidFill>
                  <a:schemeClr val="bg2">
                    <a:lumMod val="50000"/>
                  </a:schemeClr>
                </a:solidFill>
                <a:effectLst>
                  <a:outerShdw blurRad="38100" dist="25400" dir="5400000" algn="ctr" rotWithShape="0">
                    <a:srgbClr val="6E747A">
                      <a:alpha val="43000"/>
                    </a:srgbClr>
                  </a:outerShdw>
                </a:effectLst>
              </a:rPr>
              <a:t>EVANGELISTIC EVENT</a:t>
            </a:r>
          </a:p>
          <a:p>
            <a:pPr algn="ctr"/>
            <a:r>
              <a:rPr lang="en-US" sz="12000" b="0" cap="none" spc="0" dirty="0">
                <a:ln w="0"/>
                <a:effectLst>
                  <a:outerShdw blurRad="38100" dist="25400" dir="5400000" algn="ctr" rotWithShape="0">
                    <a:srgbClr val="6E747A">
                      <a:alpha val="43000"/>
                    </a:srgbClr>
                  </a:outerShdw>
                </a:effectLst>
              </a:rPr>
              <a:t>Effective?</a:t>
            </a:r>
          </a:p>
        </p:txBody>
      </p:sp>
    </p:spTree>
    <p:extLst>
      <p:ext uri="{BB962C8B-B14F-4D97-AF65-F5344CB8AC3E}">
        <p14:creationId xmlns:p14="http://schemas.microsoft.com/office/powerpoint/2010/main" val="80216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Baptisms in Adventist Education</a:t>
            </a:r>
          </a:p>
        </p:txBody>
      </p:sp>
      <p:graphicFrame>
        <p:nvGraphicFramePr>
          <p:cNvPr id="4" name="Content Placeholder 3"/>
          <p:cNvGraphicFramePr>
            <a:graphicFrameLocks noGrp="1"/>
          </p:cNvGraphicFramePr>
          <p:nvPr>
            <p:ph idx="1"/>
            <p:extLst/>
          </p:nvPr>
        </p:nvGraphicFramePr>
        <p:xfrm>
          <a:off x="1444697" y="1678487"/>
          <a:ext cx="3586726" cy="46939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793363">
                  <a:extLst>
                    <a:ext uri="{9D8B030D-6E8A-4147-A177-3AD203B41FA5}">
                      <a16:colId xmlns:a16="http://schemas.microsoft.com/office/drawing/2014/main" val="20000"/>
                    </a:ext>
                  </a:extLst>
                </a:gridCol>
                <a:gridCol w="1793363">
                  <a:extLst>
                    <a:ext uri="{9D8B030D-6E8A-4147-A177-3AD203B41FA5}">
                      <a16:colId xmlns:a16="http://schemas.microsoft.com/office/drawing/2014/main" val="20001"/>
                    </a:ext>
                  </a:extLst>
                </a:gridCol>
              </a:tblGrid>
              <a:tr h="403072">
                <a:tc>
                  <a:txBody>
                    <a:bodyPr/>
                    <a:lstStyle/>
                    <a:p>
                      <a:pPr algn="ctr"/>
                      <a:r>
                        <a:rPr lang="en-US" sz="2800" noProof="0" dirty="0"/>
                        <a:t>Year</a:t>
                      </a:r>
                    </a:p>
                  </a:txBody>
                  <a:tcPr marT="0" marB="0"/>
                </a:tc>
                <a:tc>
                  <a:txBody>
                    <a:bodyPr/>
                    <a:lstStyle/>
                    <a:p>
                      <a:pPr algn="ctr"/>
                      <a:r>
                        <a:rPr lang="en-US" sz="2800" noProof="0" dirty="0"/>
                        <a:t>Baptized</a:t>
                      </a:r>
                    </a:p>
                  </a:txBody>
                  <a:tcPr marT="0" marB="0"/>
                </a:tc>
                <a:extLst>
                  <a:ext uri="{0D108BD9-81ED-4DB2-BD59-A6C34878D82A}">
                    <a16:rowId xmlns:a16="http://schemas.microsoft.com/office/drawing/2014/main" val="10000"/>
                  </a:ext>
                </a:extLst>
              </a:tr>
              <a:tr h="370840">
                <a:tc>
                  <a:txBody>
                    <a:bodyPr/>
                    <a:lstStyle/>
                    <a:p>
                      <a:pPr algn="ctr"/>
                      <a:r>
                        <a:rPr lang="en-US" sz="2800" noProof="0" dirty="0"/>
                        <a:t>2008</a:t>
                      </a:r>
                    </a:p>
                  </a:txBody>
                  <a:tcPr marT="0" marB="0"/>
                </a:tc>
                <a:tc>
                  <a:txBody>
                    <a:bodyPr/>
                    <a:lstStyle/>
                    <a:p>
                      <a:pPr algn="ctr"/>
                      <a:r>
                        <a:rPr lang="en-US" sz="2800" noProof="0" dirty="0"/>
                        <a:t>33,138</a:t>
                      </a:r>
                    </a:p>
                  </a:txBody>
                  <a:tcPr marT="0" marB="0"/>
                </a:tc>
                <a:extLst>
                  <a:ext uri="{0D108BD9-81ED-4DB2-BD59-A6C34878D82A}">
                    <a16:rowId xmlns:a16="http://schemas.microsoft.com/office/drawing/2014/main" val="10001"/>
                  </a:ext>
                </a:extLst>
              </a:tr>
              <a:tr h="370840">
                <a:tc>
                  <a:txBody>
                    <a:bodyPr/>
                    <a:lstStyle/>
                    <a:p>
                      <a:pPr algn="ctr"/>
                      <a:r>
                        <a:rPr lang="en-US" sz="2800" noProof="0" dirty="0"/>
                        <a:t>2009</a:t>
                      </a:r>
                    </a:p>
                  </a:txBody>
                  <a:tcPr marT="0" marB="0"/>
                </a:tc>
                <a:tc>
                  <a:txBody>
                    <a:bodyPr/>
                    <a:lstStyle/>
                    <a:p>
                      <a:pPr algn="ctr"/>
                      <a:r>
                        <a:rPr lang="en-US" sz="2800" noProof="0" dirty="0"/>
                        <a:t>40,415</a:t>
                      </a:r>
                    </a:p>
                  </a:txBody>
                  <a:tcPr marT="0" marB="0"/>
                </a:tc>
                <a:extLst>
                  <a:ext uri="{0D108BD9-81ED-4DB2-BD59-A6C34878D82A}">
                    <a16:rowId xmlns:a16="http://schemas.microsoft.com/office/drawing/2014/main" val="10002"/>
                  </a:ext>
                </a:extLst>
              </a:tr>
              <a:tr h="370840">
                <a:tc>
                  <a:txBody>
                    <a:bodyPr/>
                    <a:lstStyle/>
                    <a:p>
                      <a:pPr algn="ctr"/>
                      <a:r>
                        <a:rPr lang="en-US" sz="2800" noProof="0" dirty="0"/>
                        <a:t>2010</a:t>
                      </a:r>
                    </a:p>
                  </a:txBody>
                  <a:tcPr marT="0" marB="0"/>
                </a:tc>
                <a:tc>
                  <a:txBody>
                    <a:bodyPr/>
                    <a:lstStyle/>
                    <a:p>
                      <a:pPr algn="ctr"/>
                      <a:r>
                        <a:rPr lang="en-US" sz="2800" noProof="0" dirty="0"/>
                        <a:t>49,176</a:t>
                      </a:r>
                    </a:p>
                  </a:txBody>
                  <a:tcPr marT="0" marB="0"/>
                </a:tc>
                <a:extLst>
                  <a:ext uri="{0D108BD9-81ED-4DB2-BD59-A6C34878D82A}">
                    <a16:rowId xmlns:a16="http://schemas.microsoft.com/office/drawing/2014/main" val="10003"/>
                  </a:ext>
                </a:extLst>
              </a:tr>
              <a:tr h="370840">
                <a:tc>
                  <a:txBody>
                    <a:bodyPr/>
                    <a:lstStyle/>
                    <a:p>
                      <a:pPr algn="ctr"/>
                      <a:r>
                        <a:rPr lang="en-US" sz="2800" noProof="0" dirty="0"/>
                        <a:t>2011</a:t>
                      </a:r>
                    </a:p>
                  </a:txBody>
                  <a:tcPr marT="0" marB="0"/>
                </a:tc>
                <a:tc>
                  <a:txBody>
                    <a:bodyPr/>
                    <a:lstStyle/>
                    <a:p>
                      <a:pPr algn="ctr"/>
                      <a:r>
                        <a:rPr lang="en-US" sz="2800" noProof="0" dirty="0"/>
                        <a:t>50,752</a:t>
                      </a:r>
                    </a:p>
                  </a:txBody>
                  <a:tcPr marT="0" marB="0"/>
                </a:tc>
                <a:extLst>
                  <a:ext uri="{0D108BD9-81ED-4DB2-BD59-A6C34878D82A}">
                    <a16:rowId xmlns:a16="http://schemas.microsoft.com/office/drawing/2014/main" val="10004"/>
                  </a:ext>
                </a:extLst>
              </a:tr>
              <a:tr h="370840">
                <a:tc>
                  <a:txBody>
                    <a:bodyPr/>
                    <a:lstStyle/>
                    <a:p>
                      <a:pPr algn="ctr"/>
                      <a:r>
                        <a:rPr lang="en-US" sz="2800" noProof="0" dirty="0"/>
                        <a:t>2012</a:t>
                      </a:r>
                    </a:p>
                  </a:txBody>
                  <a:tcPr marT="0" marB="0"/>
                </a:tc>
                <a:tc>
                  <a:txBody>
                    <a:bodyPr/>
                    <a:lstStyle/>
                    <a:p>
                      <a:pPr algn="ctr"/>
                      <a:r>
                        <a:rPr lang="en-US" sz="2800" noProof="0" dirty="0"/>
                        <a:t>49,774</a:t>
                      </a:r>
                    </a:p>
                  </a:txBody>
                  <a:tcPr marT="0" marB="0"/>
                </a:tc>
                <a:extLst>
                  <a:ext uri="{0D108BD9-81ED-4DB2-BD59-A6C34878D82A}">
                    <a16:rowId xmlns:a16="http://schemas.microsoft.com/office/drawing/2014/main" val="10005"/>
                  </a:ext>
                </a:extLst>
              </a:tr>
              <a:tr h="370840">
                <a:tc>
                  <a:txBody>
                    <a:bodyPr/>
                    <a:lstStyle/>
                    <a:p>
                      <a:pPr algn="ctr"/>
                      <a:r>
                        <a:rPr lang="en-US" sz="2800" noProof="0" dirty="0"/>
                        <a:t>2013</a:t>
                      </a:r>
                    </a:p>
                  </a:txBody>
                  <a:tcPr marT="0" marB="0"/>
                </a:tc>
                <a:tc>
                  <a:txBody>
                    <a:bodyPr/>
                    <a:lstStyle/>
                    <a:p>
                      <a:pPr algn="ctr"/>
                      <a:r>
                        <a:rPr lang="en-US" sz="2800" noProof="0" dirty="0"/>
                        <a:t>48,604</a:t>
                      </a:r>
                    </a:p>
                  </a:txBody>
                  <a:tcPr marT="0" marB="0"/>
                </a:tc>
                <a:extLst>
                  <a:ext uri="{0D108BD9-81ED-4DB2-BD59-A6C34878D82A}">
                    <a16:rowId xmlns:a16="http://schemas.microsoft.com/office/drawing/2014/main" val="10006"/>
                  </a:ext>
                </a:extLst>
              </a:tr>
              <a:tr h="370840">
                <a:tc>
                  <a:txBody>
                    <a:bodyPr/>
                    <a:lstStyle/>
                    <a:p>
                      <a:pPr algn="ctr"/>
                      <a:r>
                        <a:rPr lang="en-US" sz="2800" noProof="0" dirty="0"/>
                        <a:t>2014</a:t>
                      </a:r>
                    </a:p>
                  </a:txBody>
                  <a:tcPr marT="0" marB="0"/>
                </a:tc>
                <a:tc>
                  <a:txBody>
                    <a:bodyPr/>
                    <a:lstStyle/>
                    <a:p>
                      <a:pPr algn="ctr"/>
                      <a:r>
                        <a:rPr lang="en-US" sz="2800" noProof="0" dirty="0"/>
                        <a:t>47,435</a:t>
                      </a:r>
                    </a:p>
                  </a:txBody>
                  <a:tcPr marT="0" marB="0"/>
                </a:tc>
                <a:extLst>
                  <a:ext uri="{0D108BD9-81ED-4DB2-BD59-A6C34878D82A}">
                    <a16:rowId xmlns:a16="http://schemas.microsoft.com/office/drawing/2014/main" val="10007"/>
                  </a:ext>
                </a:extLst>
              </a:tr>
              <a:tr h="370840">
                <a:tc>
                  <a:txBody>
                    <a:bodyPr/>
                    <a:lstStyle/>
                    <a:p>
                      <a:pPr algn="ctr"/>
                      <a:r>
                        <a:rPr lang="en-US" sz="2800" noProof="0" dirty="0"/>
                        <a:t>2015</a:t>
                      </a:r>
                    </a:p>
                  </a:txBody>
                  <a:tcPr marT="0" marB="0"/>
                </a:tc>
                <a:tc>
                  <a:txBody>
                    <a:bodyPr/>
                    <a:lstStyle/>
                    <a:p>
                      <a:pPr algn="ctr"/>
                      <a:r>
                        <a:rPr lang="en-US" sz="2800" noProof="0" dirty="0"/>
                        <a:t>43,475</a:t>
                      </a:r>
                    </a:p>
                  </a:txBody>
                  <a:tcPr marT="0" marB="0"/>
                </a:tc>
                <a:extLst>
                  <a:ext uri="{0D108BD9-81ED-4DB2-BD59-A6C34878D82A}">
                    <a16:rowId xmlns:a16="http://schemas.microsoft.com/office/drawing/2014/main" val="10008"/>
                  </a:ext>
                </a:extLst>
              </a:tr>
              <a:tr h="370840">
                <a:tc>
                  <a:txBody>
                    <a:bodyPr/>
                    <a:lstStyle/>
                    <a:p>
                      <a:pPr algn="ctr"/>
                      <a:r>
                        <a:rPr lang="en-US" sz="2800" noProof="0" dirty="0"/>
                        <a:t>2016</a:t>
                      </a:r>
                    </a:p>
                  </a:txBody>
                  <a:tcPr marT="0" marB="0"/>
                </a:tc>
                <a:tc>
                  <a:txBody>
                    <a:bodyPr/>
                    <a:lstStyle/>
                    <a:p>
                      <a:pPr algn="ctr"/>
                      <a:r>
                        <a:rPr lang="en-US" sz="2800" noProof="0" dirty="0"/>
                        <a:t>49,308</a:t>
                      </a:r>
                    </a:p>
                  </a:txBody>
                  <a:tcPr marT="0" marB="0"/>
                </a:tc>
                <a:extLst>
                  <a:ext uri="{0D108BD9-81ED-4DB2-BD59-A6C34878D82A}">
                    <a16:rowId xmlns:a16="http://schemas.microsoft.com/office/drawing/2014/main" val="10009"/>
                  </a:ext>
                </a:extLst>
              </a:tr>
              <a:tr h="370840">
                <a:tc>
                  <a:txBody>
                    <a:bodyPr/>
                    <a:lstStyle/>
                    <a:p>
                      <a:pPr algn="ctr"/>
                      <a:r>
                        <a:rPr lang="en-US" sz="2800" noProof="0" dirty="0"/>
                        <a:t>2017</a:t>
                      </a:r>
                    </a:p>
                  </a:txBody>
                  <a:tcPr marT="0" marB="0"/>
                </a:tc>
                <a:tc>
                  <a:txBody>
                    <a:bodyPr/>
                    <a:lstStyle/>
                    <a:p>
                      <a:pPr algn="ctr"/>
                      <a:r>
                        <a:rPr lang="en-US" sz="2800" noProof="0" dirty="0"/>
                        <a:t>46,310</a:t>
                      </a:r>
                    </a:p>
                  </a:txBody>
                  <a:tcPr marT="0" marB="0"/>
                </a:tc>
                <a:extLst>
                  <a:ext uri="{0D108BD9-81ED-4DB2-BD59-A6C34878D82A}">
                    <a16:rowId xmlns:a16="http://schemas.microsoft.com/office/drawing/2014/main" val="10010"/>
                  </a:ext>
                </a:extLst>
              </a:tr>
            </a:tbl>
          </a:graphicData>
        </a:graphic>
      </p:graphicFrame>
      <p:sp>
        <p:nvSpPr>
          <p:cNvPr id="5" name="Rectangle 4"/>
          <p:cNvSpPr/>
          <p:nvPr/>
        </p:nvSpPr>
        <p:spPr>
          <a:xfrm>
            <a:off x="5419150" y="1741918"/>
            <a:ext cx="3374515" cy="2123658"/>
          </a:xfrm>
          <a:prstGeom prst="rect">
            <a:avLst/>
          </a:prstGeom>
          <a:noFill/>
        </p:spPr>
        <p:txBody>
          <a:bodyPr wrap="none" lIns="91440" tIns="45720" rIns="91440" bIns="45720">
            <a:spAutoFit/>
          </a:bodyPr>
          <a:lstStyle/>
          <a:p>
            <a:pPr algn="ctr"/>
            <a:r>
              <a:rPr lang="en-US" sz="6600" b="1" cap="none" spc="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rPr>
              <a:t>458,387</a:t>
            </a:r>
            <a:endParaRPr lang="en-US" sz="6600" b="1" cap="none" spc="0" dirty="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endParaRPr>
          </a:p>
          <a:p>
            <a:pPr algn="ctr"/>
            <a:r>
              <a:rPr lang="en-US" sz="6600" b="1" dirty="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rPr>
              <a:t>baptisms</a:t>
            </a:r>
            <a:endParaRPr lang="en-US" sz="6600" b="1" cap="none" spc="0" dirty="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endParaRPr>
          </a:p>
        </p:txBody>
      </p:sp>
      <p:sp>
        <p:nvSpPr>
          <p:cNvPr id="6" name="Rectangle 5"/>
          <p:cNvSpPr/>
          <p:nvPr/>
        </p:nvSpPr>
        <p:spPr>
          <a:xfrm>
            <a:off x="5344579" y="4109416"/>
            <a:ext cx="3523657" cy="2308324"/>
          </a:xfrm>
          <a:prstGeom prst="rect">
            <a:avLst/>
          </a:prstGeom>
          <a:noFill/>
        </p:spPr>
        <p:txBody>
          <a:bodyPr wrap="none" lIns="91440" tIns="45720" rIns="91440" bIns="45720">
            <a:spAutoFit/>
          </a:bodyPr>
          <a:lstStyle/>
          <a:p>
            <a:pPr algn="ctr"/>
            <a:r>
              <a:rPr lang="en-US" sz="4800" b="1" cap="none" spc="0" dirty="0">
                <a:ln w="12700">
                  <a:solidFill>
                    <a:schemeClr val="accent1">
                      <a:lumMod val="50000"/>
                    </a:schemeClr>
                  </a:solidFill>
                  <a:prstDash val="solid"/>
                </a:ln>
                <a:solidFill>
                  <a:srgbClr val="458F91"/>
                </a:solidFill>
                <a:effectLst>
                  <a:outerShdw blurRad="50800" dist="38100" dir="2700000" algn="tl" rotWithShape="0">
                    <a:prstClr val="black">
                      <a:alpha val="40000"/>
                    </a:prstClr>
                  </a:outerShdw>
                </a:effectLst>
              </a:rPr>
              <a:t>A conference</a:t>
            </a:r>
            <a:br>
              <a:rPr lang="en-US" sz="4800" b="1" cap="none" spc="0" dirty="0">
                <a:ln w="12700">
                  <a:solidFill>
                    <a:schemeClr val="accent1">
                      <a:lumMod val="50000"/>
                    </a:schemeClr>
                  </a:solidFill>
                  <a:prstDash val="solid"/>
                </a:ln>
                <a:solidFill>
                  <a:srgbClr val="458F91"/>
                </a:solidFill>
                <a:effectLst>
                  <a:outerShdw blurRad="50800" dist="38100" dir="2700000" algn="tl" rotWithShape="0">
                    <a:prstClr val="black">
                      <a:alpha val="40000"/>
                    </a:prstClr>
                  </a:outerShdw>
                </a:effectLst>
              </a:rPr>
            </a:br>
            <a:r>
              <a:rPr lang="en-US" sz="4800" b="1" cap="none" spc="0" dirty="0">
                <a:ln w="12700">
                  <a:solidFill>
                    <a:schemeClr val="accent1">
                      <a:lumMod val="50000"/>
                    </a:schemeClr>
                  </a:solidFill>
                  <a:prstDash val="solid"/>
                </a:ln>
                <a:solidFill>
                  <a:srgbClr val="458F91"/>
                </a:solidFill>
                <a:effectLst>
                  <a:outerShdw blurRad="50800" dist="38100" dir="2700000" algn="tl" rotWithShape="0">
                    <a:prstClr val="black">
                      <a:alpha val="40000"/>
                    </a:prstClr>
                  </a:outerShdw>
                </a:effectLst>
              </a:rPr>
              <a:t>established</a:t>
            </a:r>
            <a:br>
              <a:rPr lang="en-US" sz="4800" b="1" cap="none" spc="0" dirty="0">
                <a:ln w="12700">
                  <a:solidFill>
                    <a:schemeClr val="accent1">
                      <a:lumMod val="50000"/>
                    </a:schemeClr>
                  </a:solidFill>
                  <a:prstDash val="solid"/>
                </a:ln>
                <a:solidFill>
                  <a:srgbClr val="458F91"/>
                </a:solidFill>
                <a:effectLst>
                  <a:outerShdw blurRad="50800" dist="38100" dir="2700000" algn="tl" rotWithShape="0">
                    <a:prstClr val="black">
                      <a:alpha val="40000"/>
                    </a:prstClr>
                  </a:outerShdw>
                </a:effectLst>
              </a:rPr>
            </a:br>
            <a:r>
              <a:rPr lang="en-US" sz="4800" b="1" cap="none" spc="0" dirty="0">
                <a:ln w="12700">
                  <a:solidFill>
                    <a:schemeClr val="accent1">
                      <a:lumMod val="50000"/>
                    </a:schemeClr>
                  </a:solidFill>
                  <a:prstDash val="solid"/>
                </a:ln>
                <a:solidFill>
                  <a:srgbClr val="458F91"/>
                </a:solidFill>
                <a:effectLst>
                  <a:outerShdw blurRad="50800" dist="38100" dir="2700000" algn="tl" rotWithShape="0">
                    <a:prstClr val="black">
                      <a:alpha val="40000"/>
                    </a:prstClr>
                  </a:outerShdw>
                </a:effectLst>
              </a:rPr>
              <a:t>each year</a:t>
            </a:r>
          </a:p>
        </p:txBody>
      </p:sp>
    </p:spTree>
    <p:extLst>
      <p:ext uri="{BB962C8B-B14F-4D97-AF65-F5344CB8AC3E}">
        <p14:creationId xmlns:p14="http://schemas.microsoft.com/office/powerpoint/2010/main" val="105682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03128"/>
            <a:ext cx="8382000" cy="1107996"/>
          </a:xfrm>
        </p:spPr>
        <p:txBody>
          <a:bodyPr>
            <a:normAutofit/>
          </a:bodyPr>
          <a:lstStyle/>
          <a:p>
            <a:r>
              <a:rPr lang="en-US" sz="3800" dirty="0"/>
              <a:t>Children from Adventist families</a:t>
            </a:r>
          </a:p>
        </p:txBody>
      </p:sp>
      <p:graphicFrame>
        <p:nvGraphicFramePr>
          <p:cNvPr id="5" name="Content Placeholder 2"/>
          <p:cNvGraphicFramePr>
            <a:graphicFrameLocks/>
          </p:cNvGraphicFramePr>
          <p:nvPr>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567948" y="5521910"/>
            <a:ext cx="2195052" cy="1077218"/>
          </a:xfrm>
          <a:prstGeom prst="rect">
            <a:avLst/>
          </a:prstGeom>
          <a:noFill/>
        </p:spPr>
        <p:txBody>
          <a:bodyPr wrap="square" rtlCol="0">
            <a:spAutoFit/>
          </a:bodyPr>
          <a:lstStyle/>
          <a:p>
            <a:pPr algn="r"/>
            <a:br>
              <a:rPr lang="en-US" altLang="en-US" sz="1600" i="1" dirty="0"/>
            </a:br>
            <a:r>
              <a:rPr lang="en-US" altLang="en-US" sz="1600" i="1" dirty="0"/>
              <a:t>Jim Epperson</a:t>
            </a:r>
          </a:p>
          <a:p>
            <a:pPr algn="r"/>
            <a:r>
              <a:rPr lang="en-US" sz="1600" i="1" dirty="0"/>
              <a:t>Southern Union</a:t>
            </a:r>
          </a:p>
          <a:p>
            <a:pPr algn="r"/>
            <a:r>
              <a:rPr lang="en-US" sz="1600" i="1" dirty="0"/>
              <a:t>N=844</a:t>
            </a:r>
          </a:p>
        </p:txBody>
      </p:sp>
      <p:sp>
        <p:nvSpPr>
          <p:cNvPr id="7" name="Freeform 6"/>
          <p:cNvSpPr/>
          <p:nvPr/>
        </p:nvSpPr>
        <p:spPr>
          <a:xfrm>
            <a:off x="2370229" y="1599077"/>
            <a:ext cx="3104147" cy="614741"/>
          </a:xfrm>
          <a:custGeom>
            <a:avLst/>
            <a:gdLst>
              <a:gd name="connsiteX0" fmla="*/ 0 w 3669631"/>
              <a:gd name="connsiteY0" fmla="*/ 577516 h 577516"/>
              <a:gd name="connsiteX1" fmla="*/ 1997242 w 3669631"/>
              <a:gd name="connsiteY1" fmla="*/ 0 h 577516"/>
              <a:gd name="connsiteX2" fmla="*/ 3669631 w 3669631"/>
              <a:gd name="connsiteY2" fmla="*/ 577516 h 577516"/>
              <a:gd name="connsiteX0" fmla="*/ 0 w 3669631"/>
              <a:gd name="connsiteY0" fmla="*/ 588192 h 588192"/>
              <a:gd name="connsiteX1" fmla="*/ 1797535 w 3669631"/>
              <a:gd name="connsiteY1" fmla="*/ 0 h 588192"/>
              <a:gd name="connsiteX2" fmla="*/ 3669631 w 3669631"/>
              <a:gd name="connsiteY2" fmla="*/ 588192 h 588192"/>
              <a:gd name="connsiteX0" fmla="*/ 0 w 3669631"/>
              <a:gd name="connsiteY0" fmla="*/ 588192 h 588192"/>
              <a:gd name="connsiteX1" fmla="*/ 1797535 w 3669631"/>
              <a:gd name="connsiteY1" fmla="*/ 0 h 588192"/>
              <a:gd name="connsiteX2" fmla="*/ 3669631 w 3669631"/>
              <a:gd name="connsiteY2" fmla="*/ 588192 h 588192"/>
              <a:gd name="connsiteX0" fmla="*/ 0 w 3669631"/>
              <a:gd name="connsiteY0" fmla="*/ 589203 h 589203"/>
              <a:gd name="connsiteX1" fmla="*/ 1797535 w 3669631"/>
              <a:gd name="connsiteY1" fmla="*/ 1011 h 589203"/>
              <a:gd name="connsiteX2" fmla="*/ 3669631 w 3669631"/>
              <a:gd name="connsiteY2" fmla="*/ 589203 h 589203"/>
              <a:gd name="connsiteX0" fmla="*/ 0 w 3457441"/>
              <a:gd name="connsiteY0" fmla="*/ 535037 h 588419"/>
              <a:gd name="connsiteX1" fmla="*/ 1585345 w 3457441"/>
              <a:gd name="connsiteY1" fmla="*/ 227 h 588419"/>
              <a:gd name="connsiteX2" fmla="*/ 3457441 w 3457441"/>
              <a:gd name="connsiteY2" fmla="*/ 588419 h 588419"/>
              <a:gd name="connsiteX0" fmla="*/ 0 w 3457441"/>
              <a:gd name="connsiteY0" fmla="*/ 535107 h 588489"/>
              <a:gd name="connsiteX1" fmla="*/ 1585345 w 3457441"/>
              <a:gd name="connsiteY1" fmla="*/ 297 h 588489"/>
              <a:gd name="connsiteX2" fmla="*/ 3457441 w 3457441"/>
              <a:gd name="connsiteY2" fmla="*/ 588489 h 588489"/>
              <a:gd name="connsiteX0" fmla="*/ 0 w 3220288"/>
              <a:gd name="connsiteY0" fmla="*/ 534823 h 545500"/>
              <a:gd name="connsiteX1" fmla="*/ 1585345 w 3220288"/>
              <a:gd name="connsiteY1" fmla="*/ 13 h 545500"/>
              <a:gd name="connsiteX2" fmla="*/ 3220288 w 3220288"/>
              <a:gd name="connsiteY2" fmla="*/ 545500 h 545500"/>
              <a:gd name="connsiteX0" fmla="*/ 0 w 3220288"/>
              <a:gd name="connsiteY0" fmla="*/ 534823 h 545500"/>
              <a:gd name="connsiteX1" fmla="*/ 1585345 w 3220288"/>
              <a:gd name="connsiteY1" fmla="*/ 13 h 545500"/>
              <a:gd name="connsiteX2" fmla="*/ 3220288 w 3220288"/>
              <a:gd name="connsiteY2" fmla="*/ 545500 h 545500"/>
            </a:gdLst>
            <a:ahLst/>
            <a:cxnLst>
              <a:cxn ang="0">
                <a:pos x="connsiteX0" y="connsiteY0"/>
              </a:cxn>
              <a:cxn ang="0">
                <a:pos x="connsiteX1" y="connsiteY1"/>
              </a:cxn>
              <a:cxn ang="0">
                <a:pos x="connsiteX2" y="connsiteY2"/>
              </a:cxn>
            </a:cxnLst>
            <a:rect l="l" t="t" r="r" b="b"/>
            <a:pathLst>
              <a:path w="3220288" h="545500">
                <a:moveTo>
                  <a:pt x="0" y="534823"/>
                </a:moveTo>
                <a:cubicBezTo>
                  <a:pt x="642891" y="182007"/>
                  <a:pt x="1048630" y="-1766"/>
                  <a:pt x="1585345" y="13"/>
                </a:cubicBezTo>
                <a:cubicBezTo>
                  <a:pt x="2122060" y="1792"/>
                  <a:pt x="2727341" y="203361"/>
                  <a:pt x="3220288" y="545500"/>
                </a:cubicBezTo>
              </a:path>
            </a:pathLst>
          </a:custGeom>
          <a:noFill/>
          <a:ln w="76200" cap="rnd">
            <a:solidFill>
              <a:srgbClr val="FFC000"/>
            </a:solidFill>
            <a:headEnd type="triangle" w="med" len="lg"/>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1573758"/>
            <a:ext cx="2277979" cy="1077218"/>
          </a:xfrm>
          <a:prstGeom prst="rect">
            <a:avLst/>
          </a:prstGeom>
          <a:noFill/>
        </p:spPr>
        <p:txBody>
          <a:bodyPr wrap="square" rtlCol="0">
            <a:spAutoFit/>
          </a:bodyPr>
          <a:lstStyle/>
          <a:p>
            <a:r>
              <a:rPr lang="en-US" sz="3200" dirty="0"/>
              <a:t>13x more likely </a:t>
            </a:r>
          </a:p>
        </p:txBody>
      </p:sp>
    </p:spTree>
    <p:extLst>
      <p:ext uri="{BB962C8B-B14F-4D97-AF65-F5344CB8AC3E}">
        <p14:creationId xmlns:p14="http://schemas.microsoft.com/office/powerpoint/2010/main" val="48347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0" categoryIdx="2" bldStep="ptInCategory"/>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chart seriesIdx="1" categoryIdx="2" bldStep="ptInCategory"/>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El"/>
        </p:bldSub>
      </p:bldGraphic>
      <p:bldP spid="7" grpId="0" animBg="1"/>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9260</TotalTime>
  <Words>4008</Words>
  <Application>Microsoft Office PowerPoint</Application>
  <PresentationFormat>On-screen Show (4:3)</PresentationFormat>
  <Paragraphs>441</Paragraphs>
  <Slides>38</Slides>
  <Notes>31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Arial</vt:lpstr>
      <vt:lpstr>Arial Unicode MS</vt:lpstr>
      <vt:lpstr>Calibri</vt:lpstr>
      <vt:lpstr>Calibri Light</vt:lpstr>
      <vt:lpstr>FrizQuadrata BT</vt:lpstr>
      <vt:lpstr>Gotham</vt:lpstr>
      <vt:lpstr>Gotham-Light</vt:lpstr>
      <vt:lpstr>Gotham-Medium</vt:lpstr>
      <vt:lpstr>Wingdings</vt:lpstr>
      <vt:lpstr>Clarity</vt:lpstr>
      <vt:lpstr>Joining &amp; Remaining</vt:lpstr>
      <vt:lpstr>All-important matter…</vt:lpstr>
      <vt:lpstr>Accession to the Church</vt:lpstr>
      <vt:lpstr>Adventist Education</vt:lpstr>
      <vt:lpstr>Duration</vt:lpstr>
      <vt:lpstr>Size</vt:lpstr>
      <vt:lpstr>Adventist Education</vt:lpstr>
      <vt:lpstr>Baptisms in Adventist Education</vt:lpstr>
      <vt:lpstr>Children from Adventist families</vt:lpstr>
      <vt:lpstr>Children from Adventist families</vt:lpstr>
      <vt:lpstr>Children from Adventist families</vt:lpstr>
      <vt:lpstr>Adventist Education Is Mission</vt:lpstr>
      <vt:lpstr>Adventist Education Is Mission</vt:lpstr>
      <vt:lpstr>Retention in the Church</vt:lpstr>
      <vt:lpstr>Members who leave</vt:lpstr>
      <vt:lpstr>Members who leave</vt:lpstr>
      <vt:lpstr>Youth who leave</vt:lpstr>
      <vt:lpstr>Youth who leave…</vt:lpstr>
      <vt:lpstr>PowerPoint Presentation</vt:lpstr>
      <vt:lpstr>Seven Studies</vt:lpstr>
      <vt:lpstr>Valuegenesis Study</vt:lpstr>
      <vt:lpstr>Factors that Develop Religious Faith</vt:lpstr>
      <vt:lpstr>81% of all students said…</vt:lpstr>
      <vt:lpstr>Youth Retention Study</vt:lpstr>
      <vt:lpstr>Epperson Study</vt:lpstr>
      <vt:lpstr>Rice Study</vt:lpstr>
      <vt:lpstr>Rice Study</vt:lpstr>
      <vt:lpstr>Rice Study</vt:lpstr>
      <vt:lpstr>Minder Study</vt:lpstr>
      <vt:lpstr>Center for Creative Ministry Study</vt:lpstr>
      <vt:lpstr>ASTR  “Leaving the Church” Study</vt:lpstr>
      <vt:lpstr>PowerPoint Presentation</vt:lpstr>
      <vt:lpstr>PowerPoint Presentation</vt:lpstr>
      <vt:lpstr>PowerPoint Presentation</vt:lpstr>
      <vt:lpstr>Conclusion</vt:lpstr>
      <vt:lpstr>In Adventist Education</vt:lpstr>
      <vt:lpstr>PowerPoint Presentation</vt:lpstr>
      <vt:lpstr>Taught  By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V, John Wesley</dc:creator>
  <cp:lastModifiedBy>Taylor V, John Wesley</cp:lastModifiedBy>
  <cp:revision>372</cp:revision>
  <dcterms:created xsi:type="dcterms:W3CDTF">2014-09-16T21:32:26Z</dcterms:created>
  <dcterms:modified xsi:type="dcterms:W3CDTF">2019-09-17T15:01:31Z</dcterms:modified>
</cp:coreProperties>
</file>