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2" r:id="rId1"/>
  </p:sldMasterIdLst>
  <p:notesMasterIdLst>
    <p:notesMasterId r:id="rId32"/>
  </p:notesMasterIdLst>
  <p:sldIdLst>
    <p:sldId id="256" r:id="rId2"/>
    <p:sldId id="257" r:id="rId3"/>
    <p:sldId id="287" r:id="rId4"/>
    <p:sldId id="288" r:id="rId5"/>
    <p:sldId id="258" r:id="rId6"/>
    <p:sldId id="259" r:id="rId7"/>
    <p:sldId id="260" r:id="rId8"/>
    <p:sldId id="262" r:id="rId9"/>
    <p:sldId id="261" r:id="rId10"/>
    <p:sldId id="265" r:id="rId11"/>
    <p:sldId id="266" r:id="rId12"/>
    <p:sldId id="263" r:id="rId13"/>
    <p:sldId id="268" r:id="rId14"/>
    <p:sldId id="267" r:id="rId15"/>
    <p:sldId id="270" r:id="rId16"/>
    <p:sldId id="269" r:id="rId17"/>
    <p:sldId id="271" r:id="rId18"/>
    <p:sldId id="272" r:id="rId19"/>
    <p:sldId id="274" r:id="rId20"/>
    <p:sldId id="275" r:id="rId21"/>
    <p:sldId id="276" r:id="rId22"/>
    <p:sldId id="277" r:id="rId23"/>
    <p:sldId id="278" r:id="rId24"/>
    <p:sldId id="279" r:id="rId25"/>
    <p:sldId id="280" r:id="rId26"/>
    <p:sldId id="283" r:id="rId27"/>
    <p:sldId id="284" r:id="rId28"/>
    <p:sldId id="285" r:id="rId29"/>
    <p:sldId id="286" r:id="rId30"/>
    <p:sldId id="28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3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26" autoAdjust="0"/>
  </p:normalViewPr>
  <p:slideViewPr>
    <p:cSldViewPr snapToGrid="0" showGuides="1">
      <p:cViewPr varScale="1">
        <p:scale>
          <a:sx n="55" d="100"/>
          <a:sy n="55" d="100"/>
        </p:scale>
        <p:origin x="1608" y="30"/>
      </p:cViewPr>
      <p:guideLst>
        <p:guide orient="horz" pos="2160"/>
        <p:guide pos="13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90E43-7B13-4FF0-A199-2A91F8A29914}" type="datetimeFigureOut">
              <a:rPr lang="en-US" smtClean="0"/>
              <a:t>12/12/2018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BF657-EA09-438A-BE4E-A30E5D67EA01}" type="slidenum">
              <a:rPr lang="en-US" smtClean="0"/>
              <a:t>‹#›</a:t>
            </a:fld>
            <a:endParaRPr lang="en-US"/>
          </a:p>
        </p:txBody>
      </p:sp>
    </p:spTree>
    <p:extLst>
      <p:ext uri="{BB962C8B-B14F-4D97-AF65-F5344CB8AC3E}">
        <p14:creationId xmlns:p14="http://schemas.microsoft.com/office/powerpoint/2010/main" val="354571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Divine design in the study of fossils. It’s the only record of the world that was. Biological change can be observed over generations,</a:t>
            </a:r>
            <a:r>
              <a:rPr lang="en-US" baseline="0" dirty="0" smtClean="0"/>
              <a:t> but Darwinian theory suggests this change is minimal over what natural selection has driven over time. Only fossils can provide an actual test of the theory (the extrapolation of this change over time).</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4</a:t>
            </a:fld>
            <a:endParaRPr lang="en-US"/>
          </a:p>
        </p:txBody>
      </p:sp>
    </p:spTree>
    <p:extLst>
      <p:ext uri="{BB962C8B-B14F-4D97-AF65-F5344CB8AC3E}">
        <p14:creationId xmlns:p14="http://schemas.microsoft.com/office/powerpoint/2010/main" val="324699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Especially these two conditions would be greatly enhanced during a global flood. Would be favorable for much fossilization</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14</a:t>
            </a:fld>
            <a:endParaRPr lang="en-US"/>
          </a:p>
        </p:txBody>
      </p:sp>
    </p:spTree>
    <p:extLst>
      <p:ext uri="{BB962C8B-B14F-4D97-AF65-F5344CB8AC3E}">
        <p14:creationId xmlns:p14="http://schemas.microsoft.com/office/powerpoint/2010/main" val="249634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going to learn more about one such </a:t>
            </a:r>
            <a:r>
              <a:rPr lang="en-US" dirty="0" err="1" smtClean="0"/>
              <a:t>bonebed</a:t>
            </a:r>
            <a:r>
              <a:rPr lang="en-US" baseline="0" dirty="0" smtClean="0"/>
              <a:t> which has been studied extensively by DR Chadwick and his team. </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15</a:t>
            </a:fld>
            <a:endParaRPr lang="en-US"/>
          </a:p>
        </p:txBody>
      </p:sp>
    </p:spTree>
    <p:extLst>
      <p:ext uri="{BB962C8B-B14F-4D97-AF65-F5344CB8AC3E}">
        <p14:creationId xmlns:p14="http://schemas.microsoft.com/office/powerpoint/2010/main" val="402776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 of</a:t>
            </a:r>
            <a:r>
              <a:rPr lang="en-US" baseline="0" dirty="0" smtClean="0"/>
              <a:t> how much of the fossil record has been deposited catastrophically. Patterns of distribution of </a:t>
            </a:r>
            <a:r>
              <a:rPr lang="en-US" baseline="0" dirty="0" err="1" smtClean="0"/>
              <a:t>bioerosion</a:t>
            </a:r>
            <a:r>
              <a:rPr lang="en-US" baseline="0" dirty="0" smtClean="0"/>
              <a:t> in the geologic record.</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16</a:t>
            </a:fld>
            <a:endParaRPr lang="en-US"/>
          </a:p>
        </p:txBody>
      </p:sp>
    </p:spTree>
    <p:extLst>
      <p:ext uri="{BB962C8B-B14F-4D97-AF65-F5344CB8AC3E}">
        <p14:creationId xmlns:p14="http://schemas.microsoft.com/office/powerpoint/2010/main" val="83853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some examples: </a:t>
            </a:r>
            <a:r>
              <a:rPr lang="en-US" dirty="0" err="1" smtClean="0"/>
              <a:t>tetrapods</a:t>
            </a:r>
            <a:r>
              <a:rPr lang="en-US" dirty="0" smtClean="0"/>
              <a:t>, four limbed vertebrates from Devonian upward; Flowering plants from Cretaceous upward.</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17</a:t>
            </a:fld>
            <a:endParaRPr lang="en-US"/>
          </a:p>
        </p:txBody>
      </p:sp>
    </p:spTree>
    <p:extLst>
      <p:ext uri="{BB962C8B-B14F-4D97-AF65-F5344CB8AC3E}">
        <p14:creationId xmlns:p14="http://schemas.microsoft.com/office/powerpoint/2010/main" val="2824621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18</a:t>
            </a:fld>
            <a:endParaRPr lang="en-US"/>
          </a:p>
        </p:txBody>
      </p:sp>
    </p:spTree>
    <p:extLst>
      <p:ext uri="{BB962C8B-B14F-4D97-AF65-F5344CB8AC3E}">
        <p14:creationId xmlns:p14="http://schemas.microsoft.com/office/powerpoint/2010/main" val="308231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19</a:t>
            </a:fld>
            <a:endParaRPr lang="en-US"/>
          </a:p>
        </p:txBody>
      </p:sp>
    </p:spTree>
    <p:extLst>
      <p:ext uri="{BB962C8B-B14F-4D97-AF65-F5344CB8AC3E}">
        <p14:creationId xmlns:p14="http://schemas.microsoft.com/office/powerpoint/2010/main" val="57705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20</a:t>
            </a:fld>
            <a:endParaRPr lang="en-US"/>
          </a:p>
        </p:txBody>
      </p:sp>
    </p:spTree>
    <p:extLst>
      <p:ext uri="{BB962C8B-B14F-4D97-AF65-F5344CB8AC3E}">
        <p14:creationId xmlns:p14="http://schemas.microsoft.com/office/powerpoint/2010/main" val="1036980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Attempt</a:t>
            </a:r>
            <a:r>
              <a:rPr lang="en-US" baseline="0" dirty="0" smtClean="0"/>
              <a:t> at providing a big picture synthesis that includes the patterns we have discussed</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22</a:t>
            </a:fld>
            <a:endParaRPr lang="en-US"/>
          </a:p>
        </p:txBody>
      </p:sp>
    </p:spTree>
    <p:extLst>
      <p:ext uri="{BB962C8B-B14F-4D97-AF65-F5344CB8AC3E}">
        <p14:creationId xmlns:p14="http://schemas.microsoft.com/office/powerpoint/2010/main" val="612266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 of Phanerozoic/Cambrian explosion: </a:t>
            </a:r>
            <a:br>
              <a:rPr lang="en-US" dirty="0" smtClean="0"/>
            </a:br>
            <a:r>
              <a:rPr lang="en-US" dirty="0" smtClean="0"/>
              <a:t>discontinuity, onset of flood deposition, mirrored by volume of sedimentary rocks</a:t>
            </a:r>
          </a:p>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23</a:t>
            </a:fld>
            <a:endParaRPr lang="en-US"/>
          </a:p>
        </p:txBody>
      </p:sp>
    </p:spTree>
    <p:extLst>
      <p:ext uri="{BB962C8B-B14F-4D97-AF65-F5344CB8AC3E}">
        <p14:creationId xmlns:p14="http://schemas.microsoft.com/office/powerpoint/2010/main" val="2956518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million dollar question</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24</a:t>
            </a:fld>
            <a:endParaRPr lang="en-US"/>
          </a:p>
        </p:txBody>
      </p:sp>
    </p:spTree>
    <p:extLst>
      <p:ext uri="{BB962C8B-B14F-4D97-AF65-F5344CB8AC3E}">
        <p14:creationId xmlns:p14="http://schemas.microsoft.com/office/powerpoint/2010/main" val="7202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Divine design in the study of fossils. It’s the only record of the world that was. Biological change can be observed over generations,</a:t>
            </a:r>
            <a:r>
              <a:rPr lang="en-US" baseline="0" dirty="0" smtClean="0"/>
              <a:t> but Darwinian theory suggests this change is minimal over what natural selection has driven over time. Only fossils can provide an actual test of the theory (the extrapolation of this change over time).</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5</a:t>
            </a:fld>
            <a:endParaRPr lang="en-US"/>
          </a:p>
        </p:txBody>
      </p:sp>
    </p:spTree>
    <p:extLst>
      <p:ext uri="{BB962C8B-B14F-4D97-AF65-F5344CB8AC3E}">
        <p14:creationId xmlns:p14="http://schemas.microsoft.com/office/powerpoint/2010/main" val="2408439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25</a:t>
            </a:fld>
            <a:endParaRPr lang="en-US"/>
          </a:p>
        </p:txBody>
      </p:sp>
    </p:spTree>
    <p:extLst>
      <p:ext uri="{BB962C8B-B14F-4D97-AF65-F5344CB8AC3E}">
        <p14:creationId xmlns:p14="http://schemas.microsoft.com/office/powerpoint/2010/main" val="3888986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26</a:t>
            </a:fld>
            <a:endParaRPr lang="en-US"/>
          </a:p>
        </p:txBody>
      </p:sp>
    </p:spTree>
    <p:extLst>
      <p:ext uri="{BB962C8B-B14F-4D97-AF65-F5344CB8AC3E}">
        <p14:creationId xmlns:p14="http://schemas.microsoft.com/office/powerpoint/2010/main" val="2379270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27</a:t>
            </a:fld>
            <a:endParaRPr lang="en-US"/>
          </a:p>
        </p:txBody>
      </p:sp>
    </p:spTree>
    <p:extLst>
      <p:ext uri="{BB962C8B-B14F-4D97-AF65-F5344CB8AC3E}">
        <p14:creationId xmlns:p14="http://schemas.microsoft.com/office/powerpoint/2010/main" val="711527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28</a:t>
            </a:fld>
            <a:endParaRPr lang="en-US"/>
          </a:p>
        </p:txBody>
      </p:sp>
    </p:spTree>
    <p:extLst>
      <p:ext uri="{BB962C8B-B14F-4D97-AF65-F5344CB8AC3E}">
        <p14:creationId xmlns:p14="http://schemas.microsoft.com/office/powerpoint/2010/main" val="3905446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our biblical worldview presents</a:t>
            </a:r>
            <a:r>
              <a:rPr lang="en-US" baseline="0" dirty="0" smtClean="0"/>
              <a:t> us with some unsolved questions when looking at the fossil record, it will certainly also give us the ability to ask different questions than the standard uniformitarian approach and hopefully contribute valuable results. In the process, by the grace of God, we’ll stay humble, learn how to balance our strengths and limits, increase understanding, and keep our foundations anchored in God and His trustworthy Word.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29</a:t>
            </a:fld>
            <a:endParaRPr lang="en-US"/>
          </a:p>
        </p:txBody>
      </p:sp>
    </p:spTree>
    <p:extLst>
      <p:ext uri="{BB962C8B-B14F-4D97-AF65-F5344CB8AC3E}">
        <p14:creationId xmlns:p14="http://schemas.microsoft.com/office/powerpoint/2010/main" val="3595632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30</a:t>
            </a:fld>
            <a:endParaRPr lang="en-US"/>
          </a:p>
        </p:txBody>
      </p:sp>
    </p:spTree>
    <p:extLst>
      <p:ext uri="{BB962C8B-B14F-4D97-AF65-F5344CB8AC3E}">
        <p14:creationId xmlns:p14="http://schemas.microsoft.com/office/powerpoint/2010/main" val="38442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I look quite happy and excited next to this fossil whale, every fossil shell, every fossil vertebrate, every fossil plant constitutes the remains of an organism</a:t>
            </a:r>
            <a:r>
              <a:rPr lang="en-US" baseline="0" dirty="0" smtClean="0"/>
              <a:t> that was once alive and then died. It’s true that these fossils are the only direct evidence of past forms of life, but they also witness to the reality of death across the biological spectrum.</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6</a:t>
            </a:fld>
            <a:endParaRPr lang="en-US"/>
          </a:p>
        </p:txBody>
      </p:sp>
    </p:spTree>
    <p:extLst>
      <p:ext uri="{BB962C8B-B14F-4D97-AF65-F5344CB8AC3E}">
        <p14:creationId xmlns:p14="http://schemas.microsoft.com/office/powerpoint/2010/main" val="213522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Fish with its meal, edentulous human, drill holes in </a:t>
            </a:r>
            <a:r>
              <a:rPr lang="en-US" dirty="0" err="1" smtClean="0"/>
              <a:t>molluscs</a:t>
            </a:r>
            <a:r>
              <a:rPr lang="en-US" dirty="0" smtClean="0"/>
              <a:t>…we could add broken bones, infections/tumors, a variety of predatory strategies, envenomation, etc.</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7</a:t>
            </a:fld>
            <a:endParaRPr lang="en-US"/>
          </a:p>
        </p:txBody>
      </p:sp>
    </p:spTree>
    <p:extLst>
      <p:ext uri="{BB962C8B-B14F-4D97-AF65-F5344CB8AC3E}">
        <p14:creationId xmlns:p14="http://schemas.microsoft.com/office/powerpoint/2010/main" val="328556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impacts our understanding of what good means for God</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8</a:t>
            </a:fld>
            <a:endParaRPr lang="en-US"/>
          </a:p>
        </p:txBody>
      </p:sp>
    </p:spTree>
    <p:extLst>
      <p:ext uri="{BB962C8B-B14F-4D97-AF65-F5344CB8AC3E}">
        <p14:creationId xmlns:p14="http://schemas.microsoft.com/office/powerpoint/2010/main" val="121473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guiding principles that can help make sense of the fossil record. Escalation hypothesis in the fossil record</a:t>
            </a:r>
            <a:r>
              <a:rPr lang="en-US" baseline="0" dirty="0" smtClean="0"/>
              <a:t> +</a:t>
            </a:r>
            <a:r>
              <a:rPr lang="en-US" dirty="0" smtClean="0"/>
              <a:t> A major event responsible for a lot of fossilization.</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9</a:t>
            </a:fld>
            <a:endParaRPr lang="en-US"/>
          </a:p>
        </p:txBody>
      </p:sp>
    </p:spTree>
    <p:extLst>
      <p:ext uri="{BB962C8B-B14F-4D97-AF65-F5344CB8AC3E}">
        <p14:creationId xmlns:p14="http://schemas.microsoft.com/office/powerpoint/2010/main" val="3770793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encounter pretty bizarre things, most of which are extinct. However, at the same times, they fit into same larger categories/groups of living things we have today (plants, invertebrates, vertebrates, reptiles, arthropods, mollusks, insects, etc.). </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10</a:t>
            </a:fld>
            <a:endParaRPr lang="en-US"/>
          </a:p>
        </p:txBody>
      </p:sp>
    </p:spTree>
    <p:extLst>
      <p:ext uri="{BB962C8B-B14F-4D97-AF65-F5344CB8AC3E}">
        <p14:creationId xmlns:p14="http://schemas.microsoft.com/office/powerpoint/2010/main" val="225566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organisms more similar to those living</a:t>
            </a:r>
            <a:r>
              <a:rPr lang="en-US" baseline="0" dirty="0" smtClean="0"/>
              <a:t> today are found mostly in the upper part of the geologic column.</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11</a:t>
            </a:fld>
            <a:endParaRPr lang="en-US"/>
          </a:p>
        </p:txBody>
      </p:sp>
    </p:spTree>
    <p:extLst>
      <p:ext uri="{BB962C8B-B14F-4D97-AF65-F5344CB8AC3E}">
        <p14:creationId xmlns:p14="http://schemas.microsoft.com/office/powerpoint/2010/main" val="212862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discontinuity.</a:t>
            </a:r>
            <a:r>
              <a:rPr lang="en-US" baseline="0" dirty="0" smtClean="0"/>
              <a:t> </a:t>
            </a:r>
            <a:r>
              <a:rPr lang="en-US" dirty="0" smtClean="0"/>
              <a:t>Especially macroscopic</a:t>
            </a:r>
            <a:r>
              <a:rPr lang="en-US" baseline="0" dirty="0" smtClean="0"/>
              <a:t> fossils become more represented in the Phanerozoic (that is the reason for the name…). Precambrian rocks have less fossils and there are actually less sedimentary rocks. Note white areas on the maps: crystalline basement of the cratons or ice-covered areas.</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13</a:t>
            </a:fld>
            <a:endParaRPr lang="en-US"/>
          </a:p>
        </p:txBody>
      </p:sp>
    </p:spTree>
    <p:extLst>
      <p:ext uri="{BB962C8B-B14F-4D97-AF65-F5344CB8AC3E}">
        <p14:creationId xmlns:p14="http://schemas.microsoft.com/office/powerpoint/2010/main" val="28088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A32BC5E2-286D-4614-9D0C-27B13EDCA2D7}" type="datetimeFigureOut">
              <a:rPr lang="en-US" smtClean="0"/>
              <a:t>12/12/2018</a:t>
            </a:fld>
            <a:endParaRPr lang="en-US"/>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71CE26BB-84F0-4501-A76E-020DDE7862C6}" type="slidenum">
              <a:rPr lang="en-US" smtClean="0"/>
              <a:t>‹#›</a:t>
            </a:fld>
            <a:endParaRPr lang="en-US"/>
          </a:p>
        </p:txBody>
      </p:sp>
    </p:spTree>
    <p:extLst>
      <p:ext uri="{BB962C8B-B14F-4D97-AF65-F5344CB8AC3E}">
        <p14:creationId xmlns:p14="http://schemas.microsoft.com/office/powerpoint/2010/main" val="65954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2BC5E2-286D-4614-9D0C-27B13EDCA2D7}"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21107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2BC5E2-286D-4614-9D0C-27B13EDCA2D7}"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376801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2BC5E2-286D-4614-9D0C-27B13EDCA2D7}"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4090187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smtClean="0"/>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2BC5E2-286D-4614-9D0C-27B13EDCA2D7}"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6053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2BC5E2-286D-4614-9D0C-27B13EDCA2D7}"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2401689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smtClean="0"/>
              <a:t>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2BC5E2-286D-4614-9D0C-27B13EDCA2D7}" type="datetimeFigureOut">
              <a:rPr lang="en-US" smtClean="0"/>
              <a:t>12/12/2018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191115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32BC5E2-286D-4614-9D0C-27B13EDCA2D7}" type="datetimeFigureOut">
              <a:rPr lang="en-US" smtClean="0"/>
              <a:t>12/12/2018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31953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BC5E2-286D-4614-9D0C-27B13EDCA2D7}" type="datetimeFigureOut">
              <a:rPr lang="en-US" smtClean="0"/>
              <a:t>12/12/2018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582493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smtClean="0"/>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32BC5E2-286D-4614-9D0C-27B13EDCA2D7}"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1097730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32BC5E2-286D-4614-9D0C-27B13EDCA2D7}"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65502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A32BC5E2-286D-4614-9D0C-27B13EDCA2D7}" type="datetimeFigureOut">
              <a:rPr lang="en-US" smtClean="0"/>
              <a:t>12/12/2018</a:t>
            </a:fld>
            <a:endParaRPr lang="en-US"/>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71CE26BB-84F0-4501-A76E-020DDE7862C6}" type="slidenum">
              <a:rPr lang="en-US" smtClean="0"/>
              <a:t>‹#›</a:t>
            </a:fld>
            <a:endParaRPr lang="en-US"/>
          </a:p>
        </p:txBody>
      </p:sp>
    </p:spTree>
    <p:extLst>
      <p:ext uri="{BB962C8B-B14F-4D97-AF65-F5344CB8AC3E}">
        <p14:creationId xmlns:p14="http://schemas.microsoft.com/office/powerpoint/2010/main" val="163397158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39.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 y="-20472"/>
            <a:ext cx="9144006" cy="6898943"/>
          </a:xfrm>
          <a:prstGeom prst="rect">
            <a:avLst/>
          </a:prstGeom>
        </p:spPr>
      </p:pic>
      <p:sp>
        <p:nvSpPr>
          <p:cNvPr id="2" name="Title 1"/>
          <p:cNvSpPr>
            <a:spLocks noGrp="1"/>
          </p:cNvSpPr>
          <p:nvPr>
            <p:ph type="ctrTitle"/>
          </p:nvPr>
        </p:nvSpPr>
        <p:spPr>
          <a:xfrm>
            <a:off x="946404" y="167936"/>
            <a:ext cx="7063740" cy="2419888"/>
          </a:xfrm>
        </p:spPr>
        <p:txBody>
          <a:bodyPr/>
          <a:lstStyle/>
          <a:p>
            <a:r>
              <a:rPr lang="en-US" dirty="0" smtClean="0">
                <a:effectLst>
                  <a:outerShdw blurRad="50800" dist="38100" dir="2700000" algn="tl" rotWithShape="0">
                    <a:prstClr val="black">
                      <a:alpha val="40000"/>
                    </a:prstClr>
                  </a:outerShdw>
                </a:effectLst>
              </a:rPr>
              <a:t>Introduction to the </a:t>
            </a:r>
            <a:r>
              <a:rPr lang="en-US" dirty="0" smtClean="0">
                <a:effectLst>
                  <a:outerShdw blurRad="50800" dist="38100" dir="2700000" algn="tl" rotWithShape="0">
                    <a:prstClr val="black">
                      <a:alpha val="40000"/>
                    </a:prstClr>
                  </a:outerShdw>
                </a:effectLst>
              </a:rPr>
              <a:t>Fossil Record </a:t>
            </a:r>
            <a:endParaRPr lang="en-US" dirty="0">
              <a:effectLst>
                <a:outerShdw blurRad="50800" dist="38100" dir="2700000" algn="tl" rotWithShape="0">
                  <a:prstClr val="black">
                    <a:alpha val="40000"/>
                  </a:prstClr>
                </a:outerShdw>
              </a:effectLst>
            </a:endParaRPr>
          </a:p>
        </p:txBody>
      </p:sp>
      <p:sp>
        <p:nvSpPr>
          <p:cNvPr id="5" name="TextBox 4"/>
          <p:cNvSpPr txBox="1"/>
          <p:nvPr/>
        </p:nvSpPr>
        <p:spPr>
          <a:xfrm>
            <a:off x="3302758" y="5372873"/>
            <a:ext cx="5694734" cy="1200329"/>
          </a:xfrm>
          <a:prstGeom prst="rect">
            <a:avLst/>
          </a:prstGeom>
          <a:noFill/>
        </p:spPr>
        <p:txBody>
          <a:bodyPr wrap="square" rtlCol="0">
            <a:spAutoFit/>
          </a:bodyPr>
          <a:lstStyle/>
          <a:p>
            <a:pPr algn="r"/>
            <a:r>
              <a:rPr lang="en-US" dirty="0" smtClean="0"/>
              <a:t>“Every living thing on the face of the earth was wiped out; people and animals and the creatures that move along the ground and the birds were wiped from the earth.” </a:t>
            </a:r>
          </a:p>
          <a:p>
            <a:pPr algn="r"/>
            <a:r>
              <a:rPr lang="en-US" dirty="0" smtClean="0"/>
              <a:t>(Gen 7:23)</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2819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6597396" cy="681990"/>
          </a:xfrm>
        </p:spPr>
        <p:txBody>
          <a:bodyPr>
            <a:normAutofit/>
          </a:bodyPr>
          <a:lstStyle/>
          <a:p>
            <a:pPr algn="ctr"/>
            <a:r>
              <a:rPr lang="en-US" dirty="0" smtClean="0"/>
              <a:t>How much change?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9099" y="1219200"/>
            <a:ext cx="5087638" cy="2819400"/>
          </a:xfrm>
          <a:prstGeom prst="rect">
            <a:avLst/>
          </a:prstGeom>
          <a:ln>
            <a:noFill/>
          </a:ln>
          <a:effectLst>
            <a:outerShdw blurRad="292100" dist="139700" dir="2700000" algn="tl" rotWithShape="0">
              <a:srgbClr val="333333">
                <a:alpha val="65000"/>
              </a:srgbClr>
            </a:outerShdw>
          </a:effectLst>
        </p:spPr>
      </p:pic>
      <p:pic>
        <p:nvPicPr>
          <p:cNvPr id="8" name="Picture 11" descr="F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962" y="1219200"/>
            <a:ext cx="3002038" cy="3785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219263" y="4243084"/>
            <a:ext cx="2508054" cy="236837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2918" y="4173245"/>
            <a:ext cx="3310707" cy="248303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371398" y="5076825"/>
            <a:ext cx="2394370" cy="1604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56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ChangeArrowheads="1"/>
          </p:cNvSpPr>
          <p:nvPr/>
        </p:nvSpPr>
        <p:spPr bwMode="auto">
          <a:xfrm>
            <a:off x="809624" y="6142038"/>
            <a:ext cx="7000876"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800" dirty="0" smtClean="0">
                <a:latin typeface="+mj-lt"/>
              </a:rPr>
              <a:t>Increasing modernity in the Cenozoic</a:t>
            </a:r>
            <a:endParaRPr lang="en-US" altLang="en-US" sz="2800"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79" y="1116678"/>
            <a:ext cx="6984521" cy="4817397"/>
          </a:xfrm>
          <a:prstGeom prst="rect">
            <a:avLst/>
          </a:prstGeom>
        </p:spPr>
      </p:pic>
      <p:sp>
        <p:nvSpPr>
          <p:cNvPr id="4" name="Rectangle 3"/>
          <p:cNvSpPr/>
          <p:nvPr/>
        </p:nvSpPr>
        <p:spPr>
          <a:xfrm>
            <a:off x="6452794" y="5865912"/>
            <a:ext cx="1481803" cy="307777"/>
          </a:xfrm>
          <a:prstGeom prst="rect">
            <a:avLst/>
          </a:prstGeom>
        </p:spPr>
        <p:txBody>
          <a:bodyPr wrap="square">
            <a:spAutoFit/>
          </a:bodyPr>
          <a:lstStyle/>
          <a:p>
            <a:r>
              <a:rPr lang="en-US" sz="1400" i="1" dirty="0" smtClean="0"/>
              <a:t>From Brand, 2009</a:t>
            </a:r>
            <a:endParaRPr lang="en-US" sz="1400" i="1" dirty="0"/>
          </a:p>
        </p:txBody>
      </p:sp>
      <p:sp>
        <p:nvSpPr>
          <p:cNvPr id="10" name="Title 1"/>
          <p:cNvSpPr>
            <a:spLocks noGrp="1"/>
          </p:cNvSpPr>
          <p:nvPr>
            <p:ph type="title"/>
          </p:nvPr>
        </p:nvSpPr>
        <p:spPr>
          <a:xfrm>
            <a:off x="946404" y="365760"/>
            <a:ext cx="6597396" cy="681990"/>
          </a:xfrm>
        </p:spPr>
        <p:txBody>
          <a:bodyPr>
            <a:normAutofit/>
          </a:bodyPr>
          <a:lstStyle/>
          <a:p>
            <a:pPr algn="ctr"/>
            <a:r>
              <a:rPr lang="en-US" dirty="0" smtClean="0"/>
              <a:t>How much change?</a:t>
            </a:r>
            <a:endParaRPr lang="en-US" dirty="0"/>
          </a:p>
        </p:txBody>
      </p:sp>
    </p:spTree>
    <p:extLst>
      <p:ext uri="{BB962C8B-B14F-4D97-AF65-F5344CB8AC3E}">
        <p14:creationId xmlns:p14="http://schemas.microsoft.com/office/powerpoint/2010/main" val="3542379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255" y="1193215"/>
            <a:ext cx="8475614" cy="1015663"/>
          </a:xfrm>
          <a:prstGeom prst="rect">
            <a:avLst/>
          </a:prstGeom>
        </p:spPr>
        <p:txBody>
          <a:bodyPr wrap="square">
            <a:spAutoFit/>
          </a:bodyPr>
          <a:lstStyle/>
          <a:p>
            <a:r>
              <a:rPr lang="en-US" altLang="en-US" sz="2000" dirty="0" smtClean="0"/>
              <a:t>Are fossils common or rare?</a:t>
            </a:r>
          </a:p>
          <a:p>
            <a:r>
              <a:rPr lang="en-US" altLang="en-US" sz="2000" dirty="0" smtClean="0"/>
              <a:t>- Sedimentary rocks likely to have some type of fossil. Some consist almost entirely of fossils</a:t>
            </a:r>
          </a:p>
        </p:txBody>
      </p:sp>
      <p:pic>
        <p:nvPicPr>
          <p:cNvPr id="10" name="Picture 9" descr="DSCF802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33255" y="2220714"/>
            <a:ext cx="4382589" cy="44721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20389" y="2217977"/>
            <a:ext cx="6659881" cy="2580181"/>
            <a:chOff x="2020389" y="2217977"/>
            <a:chExt cx="6659881" cy="2580181"/>
          </a:xfrm>
        </p:grpSpPr>
        <p:pic>
          <p:nvPicPr>
            <p:cNvPr id="12" name="Picture 10" descr="DSCF804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46470" y="2220421"/>
              <a:ext cx="3733800" cy="257773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2020389" y="3426350"/>
              <a:ext cx="189410" cy="13685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3"/>
            <p:cNvSpPr>
              <a:spLocks noChangeShapeType="1"/>
            </p:cNvSpPr>
            <p:nvPr/>
          </p:nvSpPr>
          <p:spPr bwMode="auto">
            <a:xfrm flipV="1">
              <a:off x="2209799" y="2217977"/>
              <a:ext cx="2736671" cy="1190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9"/>
            <p:cNvSpPr>
              <a:spLocks noChangeShapeType="1"/>
            </p:cNvSpPr>
            <p:nvPr/>
          </p:nvSpPr>
          <p:spPr bwMode="auto">
            <a:xfrm>
              <a:off x="2209800" y="3581399"/>
              <a:ext cx="2736670" cy="11985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4"/>
          <p:cNvGrpSpPr/>
          <p:nvPr/>
        </p:nvGrpSpPr>
        <p:grpSpPr>
          <a:xfrm>
            <a:off x="5294809" y="2464526"/>
            <a:ext cx="3398521" cy="4240489"/>
            <a:chOff x="5294809" y="2464526"/>
            <a:chExt cx="3398521" cy="4240489"/>
          </a:xfrm>
        </p:grpSpPr>
        <p:sp>
          <p:nvSpPr>
            <p:cNvPr id="18" name="Line 14"/>
            <p:cNvSpPr>
              <a:spLocks noChangeShapeType="1"/>
            </p:cNvSpPr>
            <p:nvPr/>
          </p:nvSpPr>
          <p:spPr bwMode="auto">
            <a:xfrm flipH="1" flipV="1">
              <a:off x="8153400" y="2666999"/>
              <a:ext cx="526870" cy="22641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15"/>
            <p:cNvSpPr>
              <a:spLocks noChangeArrowheads="1"/>
            </p:cNvSpPr>
            <p:nvPr/>
          </p:nvSpPr>
          <p:spPr bwMode="auto">
            <a:xfrm>
              <a:off x="7848600" y="2464526"/>
              <a:ext cx="304800" cy="20247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flipV="1">
              <a:off x="5294809" y="2667000"/>
              <a:ext cx="2553791" cy="22641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94809" y="4933637"/>
              <a:ext cx="3398521" cy="1771378"/>
            </a:xfrm>
            <a:prstGeom prst="rect">
              <a:avLst/>
            </a:prstGeom>
          </p:spPr>
        </p:pic>
      </p:grpSp>
      <p:sp>
        <p:nvSpPr>
          <p:cNvPr id="16" name="Title 1"/>
          <p:cNvSpPr txBox="1">
            <a:spLocks/>
          </p:cNvSpPr>
          <p:nvPr/>
        </p:nvSpPr>
        <p:spPr>
          <a:xfrm>
            <a:off x="946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smtClean="0"/>
              <a:t>How many fossils?</a:t>
            </a:r>
            <a:endParaRPr lang="en-US" dirty="0"/>
          </a:p>
        </p:txBody>
      </p:sp>
    </p:spTree>
    <p:extLst>
      <p:ext uri="{BB962C8B-B14F-4D97-AF65-F5344CB8AC3E}">
        <p14:creationId xmlns:p14="http://schemas.microsoft.com/office/powerpoint/2010/main" val="332236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41881" y="4089608"/>
            <a:ext cx="5165088" cy="2605500"/>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946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smtClean="0"/>
              <a:t>How many fossils?</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1881" y="1220165"/>
            <a:ext cx="5165088" cy="271906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42875" y="5572125"/>
            <a:ext cx="1781175" cy="1209675"/>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3350" y="1047751"/>
            <a:ext cx="1781175" cy="4533900"/>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543800" y="5956444"/>
            <a:ext cx="1447800" cy="738664"/>
          </a:xfrm>
          <a:prstGeom prst="rect">
            <a:avLst/>
          </a:prstGeom>
          <a:noFill/>
        </p:spPr>
        <p:txBody>
          <a:bodyPr wrap="square" rtlCol="0">
            <a:spAutoFit/>
          </a:bodyPr>
          <a:lstStyle/>
          <a:p>
            <a:r>
              <a:rPr lang="en-US" sz="1050" dirty="0" smtClean="0"/>
              <a:t>Data from PDBD, available at https://paleobiodb.org/navigator/</a:t>
            </a:r>
            <a:endParaRPr lang="en-US" sz="1050" dirty="0"/>
          </a:p>
        </p:txBody>
      </p:sp>
    </p:spTree>
    <p:extLst>
      <p:ext uri="{BB962C8B-B14F-4D97-AF65-F5344CB8AC3E}">
        <p14:creationId xmlns:p14="http://schemas.microsoft.com/office/powerpoint/2010/main" val="5879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350" y="1266825"/>
            <a:ext cx="7781925" cy="1569660"/>
          </a:xfrm>
          <a:prstGeom prst="rect">
            <a:avLst/>
          </a:prstGeom>
        </p:spPr>
        <p:txBody>
          <a:bodyPr wrap="square">
            <a:spAutoFit/>
          </a:bodyPr>
          <a:lstStyle/>
          <a:p>
            <a:r>
              <a:rPr lang="en-US" altLang="en-US" sz="2400" dirty="0" smtClean="0"/>
              <a:t>Factors favoring fossilization:</a:t>
            </a:r>
          </a:p>
          <a:p>
            <a:pPr marL="342900" indent="-342900">
              <a:buFontTx/>
              <a:buChar char="-"/>
            </a:pPr>
            <a:r>
              <a:rPr lang="en-US" altLang="en-US" sz="2400" dirty="0" smtClean="0"/>
              <a:t>Hard parts</a:t>
            </a:r>
          </a:p>
          <a:p>
            <a:pPr marL="342900" indent="-342900">
              <a:buFontTx/>
              <a:buChar char="-"/>
            </a:pPr>
            <a:r>
              <a:rPr lang="en-US" altLang="en-US" sz="2400" dirty="0" smtClean="0"/>
              <a:t>Rapid Burial</a:t>
            </a:r>
          </a:p>
          <a:p>
            <a:pPr marL="342900" indent="-342900">
              <a:buFontTx/>
              <a:buChar char="-"/>
            </a:pPr>
            <a:r>
              <a:rPr lang="en-US" altLang="en-US" sz="2400" dirty="0" smtClean="0"/>
              <a:t>Early mineralization (often through permeating solutions)</a:t>
            </a:r>
          </a:p>
        </p:txBody>
      </p:sp>
      <p:sp>
        <p:nvSpPr>
          <p:cNvPr id="9" name="Title 1"/>
          <p:cNvSpPr txBox="1">
            <a:spLocks/>
          </p:cNvSpPr>
          <p:nvPr/>
        </p:nvSpPr>
        <p:spPr>
          <a:xfrm>
            <a:off x="946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smtClean="0"/>
              <a:t>How much catastrophe?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325" y="2956958"/>
            <a:ext cx="5562600" cy="3730419"/>
          </a:xfrm>
          <a:prstGeom prst="rect">
            <a:avLst/>
          </a:prstGeom>
        </p:spPr>
      </p:pic>
      <p:sp>
        <p:nvSpPr>
          <p:cNvPr id="4" name="Rectangle 3"/>
          <p:cNvSpPr/>
          <p:nvPr/>
        </p:nvSpPr>
        <p:spPr>
          <a:xfrm>
            <a:off x="514350" y="2004030"/>
            <a:ext cx="8001000" cy="830997"/>
          </a:xfrm>
          <a:prstGeom prst="rect">
            <a:avLst/>
          </a:prstGeom>
        </p:spPr>
        <p:txBody>
          <a:bodyPr wrap="square">
            <a:spAutoFit/>
          </a:bodyPr>
          <a:lstStyle/>
          <a:p>
            <a:pPr marL="342900" indent="-342900">
              <a:buFontTx/>
              <a:buChar char="-"/>
            </a:pPr>
            <a:r>
              <a:rPr lang="en-US" altLang="en-US" sz="2400" dirty="0">
                <a:solidFill>
                  <a:srgbClr val="FFFF00"/>
                </a:solidFill>
              </a:rPr>
              <a:t>Rapid Burial</a:t>
            </a:r>
          </a:p>
          <a:p>
            <a:pPr marL="342900" indent="-342900">
              <a:buFontTx/>
              <a:buChar char="-"/>
            </a:pPr>
            <a:r>
              <a:rPr lang="en-US" altLang="en-US" sz="2400" dirty="0">
                <a:solidFill>
                  <a:srgbClr val="FFFF00"/>
                </a:solidFill>
              </a:rPr>
              <a:t>Early mineralization </a:t>
            </a:r>
            <a:r>
              <a:rPr lang="en-US" altLang="en-US" sz="2400" dirty="0" smtClean="0">
                <a:solidFill>
                  <a:srgbClr val="FFFF00"/>
                </a:solidFill>
              </a:rPr>
              <a:t>(often through </a:t>
            </a:r>
            <a:r>
              <a:rPr lang="en-US" altLang="en-US" sz="2400" dirty="0">
                <a:solidFill>
                  <a:srgbClr val="FFFF00"/>
                </a:solidFill>
              </a:rPr>
              <a:t>permeating solutions)</a:t>
            </a:r>
          </a:p>
        </p:txBody>
      </p:sp>
    </p:spTree>
    <p:extLst>
      <p:ext uri="{BB962C8B-B14F-4D97-AF65-F5344CB8AC3E}">
        <p14:creationId xmlns:p14="http://schemas.microsoft.com/office/powerpoint/2010/main" val="30268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59" y="1437346"/>
            <a:ext cx="7491984" cy="1325562"/>
          </a:xfrm>
        </p:spPr>
        <p:txBody>
          <a:bodyPr>
            <a:noAutofit/>
          </a:bodyPr>
          <a:lstStyle/>
          <a:p>
            <a:r>
              <a:rPr lang="en-US" sz="2800" dirty="0" smtClean="0"/>
              <a:t>Many examples of catastrophic deposition of fossils in the rock record </a:t>
            </a:r>
            <a:br>
              <a:rPr lang="en-US" sz="2800" dirty="0" smtClean="0"/>
            </a:br>
            <a:r>
              <a:rPr lang="en-US" sz="2800" dirty="0" smtClean="0"/>
              <a:t>(</a:t>
            </a:r>
            <a:r>
              <a:rPr lang="en-US" sz="2800" dirty="0" err="1" smtClean="0"/>
              <a:t>bonebeds</a:t>
            </a:r>
            <a:r>
              <a:rPr lang="en-US" sz="2800" dirty="0" smtClean="0"/>
              <a:t>/</a:t>
            </a:r>
            <a:r>
              <a:rPr lang="en-US" sz="2800" dirty="0" err="1" smtClean="0"/>
              <a:t>shellbeds</a:t>
            </a:r>
            <a:r>
              <a:rPr lang="en-US" sz="2800" dirty="0" smtClean="0"/>
              <a:t> related to storm events or sediment gravity flows)</a:t>
            </a:r>
            <a:endParaRPr lang="en-US" sz="2800" dirty="0"/>
          </a:p>
        </p:txBody>
      </p:sp>
      <p:sp>
        <p:nvSpPr>
          <p:cNvPr id="4" name="Title 1"/>
          <p:cNvSpPr txBox="1">
            <a:spLocks/>
          </p:cNvSpPr>
          <p:nvPr/>
        </p:nvSpPr>
        <p:spPr>
          <a:xfrm>
            <a:off x="946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smtClean="0"/>
              <a:t>How much catastrophe?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28260" y="2902634"/>
            <a:ext cx="6170582" cy="185335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262" y="4922512"/>
            <a:ext cx="6170580" cy="788337"/>
          </a:xfrm>
          <a:prstGeom prst="rect">
            <a:avLst/>
          </a:prstGeom>
        </p:spPr>
      </p:pic>
      <p:sp>
        <p:nvSpPr>
          <p:cNvPr id="7" name="Rectangle 6"/>
          <p:cNvSpPr/>
          <p:nvPr/>
        </p:nvSpPr>
        <p:spPr bwMode="auto">
          <a:xfrm>
            <a:off x="1566387" y="4927828"/>
            <a:ext cx="2200966" cy="238125"/>
          </a:xfrm>
          <a:prstGeom prst="rect">
            <a:avLst/>
          </a:prstGeom>
          <a:solidFill>
            <a:srgbClr val="FFFFFF"/>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8" name="Rectangle 7"/>
          <p:cNvSpPr/>
          <p:nvPr/>
        </p:nvSpPr>
        <p:spPr bwMode="auto">
          <a:xfrm>
            <a:off x="5319928" y="5446387"/>
            <a:ext cx="2080997" cy="238125"/>
          </a:xfrm>
          <a:prstGeom prst="rect">
            <a:avLst/>
          </a:prstGeom>
          <a:solidFill>
            <a:srgbClr val="FFFFFF"/>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328260" y="5803628"/>
            <a:ext cx="6170582" cy="765175"/>
          </a:xfrm>
          <a:prstGeom prst="rect">
            <a:avLst/>
          </a:prstGeom>
        </p:spPr>
      </p:pic>
      <p:sp>
        <p:nvSpPr>
          <p:cNvPr id="3" name="TextBox 2"/>
          <p:cNvSpPr txBox="1"/>
          <p:nvPr/>
        </p:nvSpPr>
        <p:spPr>
          <a:xfrm>
            <a:off x="7543800" y="6307193"/>
            <a:ext cx="1514475" cy="253916"/>
          </a:xfrm>
          <a:prstGeom prst="rect">
            <a:avLst/>
          </a:prstGeom>
          <a:noFill/>
        </p:spPr>
        <p:txBody>
          <a:bodyPr wrap="square" rtlCol="0">
            <a:spAutoFit/>
          </a:bodyPr>
          <a:lstStyle/>
          <a:p>
            <a:r>
              <a:rPr lang="en-US" sz="1050" dirty="0" smtClean="0"/>
              <a:t>From Brett et al., 2007</a:t>
            </a:r>
            <a:endParaRPr lang="en-US" sz="1050" dirty="0"/>
          </a:p>
        </p:txBody>
      </p:sp>
    </p:spTree>
    <p:extLst>
      <p:ext uri="{BB962C8B-B14F-4D97-AF65-F5344CB8AC3E}">
        <p14:creationId xmlns:p14="http://schemas.microsoft.com/office/powerpoint/2010/main" val="148337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889635"/>
            <a:ext cx="7491984" cy="1325562"/>
          </a:xfrm>
        </p:spPr>
        <p:txBody>
          <a:bodyPr>
            <a:noAutofit/>
          </a:bodyPr>
          <a:lstStyle/>
          <a:p>
            <a:r>
              <a:rPr lang="en-US" sz="2800" dirty="0" smtClean="0"/>
              <a:t>However, not everything sudden/instantaneous, also examples indicative of some passage of time</a:t>
            </a:r>
            <a:endParaRPr lang="en-US" sz="2800" dirty="0"/>
          </a:p>
        </p:txBody>
      </p:sp>
      <p:sp>
        <p:nvSpPr>
          <p:cNvPr id="4" name="Title 1"/>
          <p:cNvSpPr txBox="1">
            <a:spLocks/>
          </p:cNvSpPr>
          <p:nvPr/>
        </p:nvSpPr>
        <p:spPr>
          <a:xfrm>
            <a:off x="946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smtClean="0"/>
              <a:t>How much catastrophe?</a:t>
            </a:r>
            <a:endParaRPr lang="en-US" dirty="0"/>
          </a:p>
        </p:txBody>
      </p:sp>
      <p:sp>
        <p:nvSpPr>
          <p:cNvPr id="5" name="Rectangle 4"/>
          <p:cNvSpPr/>
          <p:nvPr/>
        </p:nvSpPr>
        <p:spPr>
          <a:xfrm>
            <a:off x="269676" y="5652135"/>
            <a:ext cx="2407775" cy="369332"/>
          </a:xfrm>
          <a:prstGeom prst="rect">
            <a:avLst/>
          </a:prstGeom>
        </p:spPr>
        <p:txBody>
          <a:bodyPr wrap="none">
            <a:spAutoFit/>
          </a:bodyPr>
          <a:lstStyle/>
          <a:p>
            <a:r>
              <a:rPr lang="en-US" dirty="0" smtClean="0"/>
              <a:t>Trackways, trace fossils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51405" y="2306340"/>
            <a:ext cx="2738437" cy="33813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3297" y="2323152"/>
            <a:ext cx="2208453" cy="337660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51285" y="2317882"/>
            <a:ext cx="2692616" cy="336983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893601" y="5640090"/>
            <a:ext cx="2512226" cy="369332"/>
          </a:xfrm>
          <a:prstGeom prst="rect">
            <a:avLst/>
          </a:prstGeom>
        </p:spPr>
        <p:txBody>
          <a:bodyPr wrap="none">
            <a:spAutoFit/>
          </a:bodyPr>
          <a:lstStyle/>
          <a:p>
            <a:r>
              <a:rPr lang="en-US" dirty="0" err="1" smtClean="0"/>
              <a:t>Bioerosion</a:t>
            </a:r>
            <a:r>
              <a:rPr lang="en-US" dirty="0" smtClean="0"/>
              <a:t>, encrustation</a:t>
            </a:r>
            <a:endParaRPr lang="en-US" dirty="0"/>
          </a:p>
        </p:txBody>
      </p:sp>
      <p:sp>
        <p:nvSpPr>
          <p:cNvPr id="10" name="Rectangle 9"/>
          <p:cNvSpPr/>
          <p:nvPr/>
        </p:nvSpPr>
        <p:spPr>
          <a:xfrm>
            <a:off x="5622726" y="5652135"/>
            <a:ext cx="2778325" cy="369332"/>
          </a:xfrm>
          <a:prstGeom prst="rect">
            <a:avLst/>
          </a:prstGeom>
        </p:spPr>
        <p:txBody>
          <a:bodyPr wrap="none">
            <a:spAutoFit/>
          </a:bodyPr>
          <a:lstStyle/>
          <a:p>
            <a:r>
              <a:rPr lang="en-US" dirty="0" smtClean="0"/>
              <a:t>Build-ups, bioconstructions</a:t>
            </a:r>
            <a:endParaRPr lang="en-US" dirty="0"/>
          </a:p>
        </p:txBody>
      </p:sp>
      <p:sp>
        <p:nvSpPr>
          <p:cNvPr id="11" name="Rectangle 10"/>
          <p:cNvSpPr/>
          <p:nvPr/>
        </p:nvSpPr>
        <p:spPr>
          <a:xfrm>
            <a:off x="2733193" y="2306340"/>
            <a:ext cx="2756649" cy="577081"/>
          </a:xfrm>
          <a:prstGeom prst="rect">
            <a:avLst/>
          </a:prstGeom>
        </p:spPr>
        <p:txBody>
          <a:bodyPr wrap="square">
            <a:spAutoFit/>
          </a:bodyPr>
          <a:lstStyle/>
          <a:p>
            <a:r>
              <a:rPr lang="en-US" sz="1050" dirty="0" smtClean="0"/>
              <a:t>Image from http://forum.rocktumblinghobby.com/thread/66859/lithophaga-means-stone-eater-genus</a:t>
            </a:r>
            <a:endParaRPr lang="en-US" sz="1050" dirty="0"/>
          </a:p>
        </p:txBody>
      </p:sp>
      <p:sp>
        <p:nvSpPr>
          <p:cNvPr id="12" name="TextBox 11"/>
          <p:cNvSpPr txBox="1"/>
          <p:nvPr/>
        </p:nvSpPr>
        <p:spPr>
          <a:xfrm>
            <a:off x="329802" y="6155254"/>
            <a:ext cx="6180378" cy="461665"/>
          </a:xfrm>
          <a:prstGeom prst="rect">
            <a:avLst/>
          </a:prstGeom>
          <a:noFill/>
        </p:spPr>
        <p:txBody>
          <a:bodyPr wrap="square" rtlCol="0">
            <a:spAutoFit/>
          </a:bodyPr>
          <a:lstStyle/>
          <a:p>
            <a:r>
              <a:rPr lang="en-US" sz="2400" dirty="0" smtClean="0"/>
              <a:t>Potential research project…</a:t>
            </a:r>
            <a:endParaRPr lang="en-US" sz="2400" dirty="0"/>
          </a:p>
        </p:txBody>
      </p:sp>
    </p:spTree>
    <p:extLst>
      <p:ext uri="{BB962C8B-B14F-4D97-AF65-F5344CB8AC3E}">
        <p14:creationId xmlns:p14="http://schemas.microsoft.com/office/powerpoint/2010/main" val="3024715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Patterns of distribution in the fossil record</a:t>
            </a:r>
            <a:endParaRPr lang="en-US" dirty="0"/>
          </a:p>
        </p:txBody>
      </p:sp>
      <p:grpSp>
        <p:nvGrpSpPr>
          <p:cNvPr id="3" name="Group 2"/>
          <p:cNvGrpSpPr/>
          <p:nvPr/>
        </p:nvGrpSpPr>
        <p:grpSpPr>
          <a:xfrm>
            <a:off x="136994" y="1045482"/>
            <a:ext cx="2549056" cy="5745842"/>
            <a:chOff x="136994" y="40065"/>
            <a:chExt cx="2995094" cy="675125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4" y="40065"/>
              <a:ext cx="2196631" cy="6751259"/>
            </a:xfrm>
            <a:prstGeom prst="rect">
              <a:avLst/>
            </a:prstGeom>
            <a:ln>
              <a:noFill/>
            </a:ln>
            <a:effectLst>
              <a:outerShdw blurRad="292100" dist="139700" dir="2700000" algn="tl" rotWithShape="0">
                <a:srgbClr val="333333">
                  <a:alpha val="65000"/>
                </a:srgbClr>
              </a:outerShdw>
            </a:effectLst>
          </p:spPr>
        </p:pic>
        <p:pic>
          <p:nvPicPr>
            <p:cNvPr id="8" name="Picture 27" descr="eospha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243" y="5694927"/>
              <a:ext cx="589510" cy="58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F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244" y="4660536"/>
              <a:ext cx="547020" cy="68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acanthodia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242" y="3729323"/>
              <a:ext cx="719535" cy="4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Dimetrod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269" y="2757967"/>
              <a:ext cx="853910" cy="6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F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3148" y="1792748"/>
              <a:ext cx="868940" cy="84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5" descr="f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4949" y="514502"/>
              <a:ext cx="649014" cy="40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7" descr="f1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43" y="87551"/>
              <a:ext cx="292271" cy="3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6" descr="fossil brachiopo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1243" y="4220016"/>
              <a:ext cx="719535" cy="42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ichthyostega_2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1242" y="3526891"/>
              <a:ext cx="855937" cy="18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Archaeopteryx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1241" y="950999"/>
              <a:ext cx="642721" cy="80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descr="DickinsoniaCostata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64949" y="5385150"/>
              <a:ext cx="380301" cy="28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3181349" y="1449264"/>
            <a:ext cx="4810125" cy="2308324"/>
          </a:xfrm>
          <a:prstGeom prst="rect">
            <a:avLst/>
          </a:prstGeom>
          <a:noFill/>
        </p:spPr>
        <p:txBody>
          <a:bodyPr wrap="square" rtlCol="0">
            <a:spAutoFit/>
          </a:bodyPr>
          <a:lstStyle/>
          <a:p>
            <a:pPr marL="457200" indent="-457200">
              <a:buFontTx/>
              <a:buChar char="-"/>
            </a:pPr>
            <a:r>
              <a:rPr lang="en-US" sz="3200" dirty="0" smtClean="0"/>
              <a:t>Stratigraphic order</a:t>
            </a:r>
          </a:p>
          <a:p>
            <a:r>
              <a:rPr lang="en-US" sz="2800" dirty="0" smtClean="0"/>
              <a:t>Non random distribution of fossils, occurrence in specific intervals of the geologic column</a:t>
            </a:r>
            <a:endParaRPr lang="en-US" sz="2800" dirty="0"/>
          </a:p>
        </p:txBody>
      </p:sp>
      <p:sp>
        <p:nvSpPr>
          <p:cNvPr id="5" name="TextBox 4"/>
          <p:cNvSpPr txBox="1"/>
          <p:nvPr/>
        </p:nvSpPr>
        <p:spPr>
          <a:xfrm>
            <a:off x="3181349" y="4030900"/>
            <a:ext cx="4810125" cy="1384995"/>
          </a:xfrm>
          <a:prstGeom prst="rect">
            <a:avLst/>
          </a:prstGeom>
          <a:noFill/>
        </p:spPr>
        <p:txBody>
          <a:bodyPr wrap="square" rtlCol="0">
            <a:spAutoFit/>
          </a:bodyPr>
          <a:lstStyle/>
          <a:p>
            <a:r>
              <a:rPr lang="en-US" sz="2800" dirty="0" smtClean="0"/>
              <a:t>True for higher taxonomic ranks but especially at the  genus/species level</a:t>
            </a:r>
            <a:endParaRPr lang="en-US" sz="2800" dirty="0"/>
          </a:p>
        </p:txBody>
      </p:sp>
    </p:spTree>
    <p:extLst>
      <p:ext uri="{BB962C8B-B14F-4D97-AF65-F5344CB8AC3E}">
        <p14:creationId xmlns:p14="http://schemas.microsoft.com/office/powerpoint/2010/main" val="38321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Patterns of distribution in the fossil record</a:t>
            </a:r>
            <a:endParaRPr lang="en-US" dirty="0"/>
          </a:p>
        </p:txBody>
      </p:sp>
      <p:sp>
        <p:nvSpPr>
          <p:cNvPr id="4" name="TextBox 3"/>
          <p:cNvSpPr txBox="1"/>
          <p:nvPr/>
        </p:nvSpPr>
        <p:spPr>
          <a:xfrm>
            <a:off x="2314574" y="1373064"/>
            <a:ext cx="6038850" cy="523220"/>
          </a:xfrm>
          <a:prstGeom prst="rect">
            <a:avLst/>
          </a:prstGeom>
          <a:noFill/>
        </p:spPr>
        <p:txBody>
          <a:bodyPr wrap="square" rtlCol="0">
            <a:spAutoFit/>
          </a:bodyPr>
          <a:lstStyle/>
          <a:p>
            <a:r>
              <a:rPr lang="en-US" sz="2800" dirty="0" smtClean="0"/>
              <a:t>Stratigraphic distribution of dinosaurs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133350" y="1688121"/>
            <a:ext cx="1781175" cy="1521804"/>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88" y="2120327"/>
            <a:ext cx="9144000" cy="3556800"/>
          </a:xfrm>
          <a:prstGeom prst="rect">
            <a:avLst/>
          </a:prstGeom>
        </p:spPr>
      </p:pic>
      <p:sp>
        <p:nvSpPr>
          <p:cNvPr id="24" name="TextBox 23"/>
          <p:cNvSpPr txBox="1"/>
          <p:nvPr/>
        </p:nvSpPr>
        <p:spPr>
          <a:xfrm>
            <a:off x="2314574" y="5710897"/>
            <a:ext cx="6038850" cy="954107"/>
          </a:xfrm>
          <a:prstGeom prst="rect">
            <a:avLst/>
          </a:prstGeom>
          <a:noFill/>
        </p:spPr>
        <p:txBody>
          <a:bodyPr wrap="square" rtlCol="0">
            <a:spAutoFit/>
          </a:bodyPr>
          <a:lstStyle/>
          <a:p>
            <a:r>
              <a:rPr lang="en-US" sz="2800" dirty="0" smtClean="0"/>
              <a:t>Note also cosmopolitan occurrence (all continents)</a:t>
            </a:r>
          </a:p>
        </p:txBody>
      </p:sp>
      <p:sp>
        <p:nvSpPr>
          <p:cNvPr id="25" name="TextBox 24"/>
          <p:cNvSpPr txBox="1"/>
          <p:nvPr/>
        </p:nvSpPr>
        <p:spPr>
          <a:xfrm>
            <a:off x="6877050" y="4938463"/>
            <a:ext cx="1409699" cy="738664"/>
          </a:xfrm>
          <a:prstGeom prst="rect">
            <a:avLst/>
          </a:prstGeom>
          <a:noFill/>
        </p:spPr>
        <p:txBody>
          <a:bodyPr wrap="square" rtlCol="0">
            <a:spAutoFit/>
          </a:bodyPr>
          <a:lstStyle/>
          <a:p>
            <a:pPr algn="r"/>
            <a:r>
              <a:rPr lang="en-US" sz="1050" dirty="0" smtClean="0"/>
              <a:t>Data from PDBD, available at https://paleobiodb.org/navigator/</a:t>
            </a:r>
            <a:endParaRPr lang="en-US" sz="1050" dirty="0"/>
          </a:p>
        </p:txBody>
      </p:sp>
    </p:spTree>
    <p:extLst>
      <p:ext uri="{BB962C8B-B14F-4D97-AF65-F5344CB8AC3E}">
        <p14:creationId xmlns:p14="http://schemas.microsoft.com/office/powerpoint/2010/main" val="23329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Patterns of distribution in the fossil record</a:t>
            </a:r>
            <a:endParaRPr lang="en-US" dirty="0"/>
          </a:p>
        </p:txBody>
      </p:sp>
      <p:sp>
        <p:nvSpPr>
          <p:cNvPr id="4" name="TextBox 3"/>
          <p:cNvSpPr txBox="1"/>
          <p:nvPr/>
        </p:nvSpPr>
        <p:spPr>
          <a:xfrm>
            <a:off x="4667251" y="1449264"/>
            <a:ext cx="4076699" cy="1815882"/>
          </a:xfrm>
          <a:prstGeom prst="rect">
            <a:avLst/>
          </a:prstGeom>
          <a:noFill/>
        </p:spPr>
        <p:txBody>
          <a:bodyPr wrap="square" rtlCol="0">
            <a:spAutoFit/>
          </a:bodyPr>
          <a:lstStyle/>
          <a:p>
            <a:pPr marL="457200" indent="-457200">
              <a:buFontTx/>
              <a:buChar char="-"/>
            </a:pPr>
            <a:r>
              <a:rPr lang="en-US" sz="2800" dirty="0" smtClean="0"/>
              <a:t>Stratigraphic order</a:t>
            </a:r>
          </a:p>
          <a:p>
            <a:pPr marL="457200" indent="-457200">
              <a:buFontTx/>
              <a:buChar char="-"/>
            </a:pPr>
            <a:r>
              <a:rPr lang="en-US" sz="2800" dirty="0" smtClean="0">
                <a:solidFill>
                  <a:srgbClr val="FFFF00"/>
                </a:solidFill>
              </a:rPr>
              <a:t>Coordinated disappearance (extinction)</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3911" y="1273352"/>
            <a:ext cx="4533340" cy="5469275"/>
          </a:xfrm>
          <a:prstGeom prst="rect">
            <a:avLst/>
          </a:prstGeom>
        </p:spPr>
      </p:pic>
    </p:spTree>
    <p:extLst>
      <p:ext uri="{BB962C8B-B14F-4D97-AF65-F5344CB8AC3E}">
        <p14:creationId xmlns:p14="http://schemas.microsoft.com/office/powerpoint/2010/main" val="2180616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681990"/>
          </a:xfrm>
        </p:spPr>
        <p:txBody>
          <a:bodyPr>
            <a:noAutofit/>
          </a:bodyPr>
          <a:lstStyle/>
          <a:p>
            <a:r>
              <a:rPr lang="en-US" sz="4400" dirty="0" smtClean="0"/>
              <a:t>Goals of the presentation</a:t>
            </a:r>
            <a:endParaRPr lang="en-US" sz="4400" dirty="0"/>
          </a:p>
        </p:txBody>
      </p:sp>
      <p:sp>
        <p:nvSpPr>
          <p:cNvPr id="3" name="Content Placeholder 2"/>
          <p:cNvSpPr>
            <a:spLocks noGrp="1"/>
          </p:cNvSpPr>
          <p:nvPr>
            <p:ph idx="1"/>
          </p:nvPr>
        </p:nvSpPr>
        <p:spPr>
          <a:xfrm>
            <a:off x="946404" y="1592114"/>
            <a:ext cx="7269480" cy="4351337"/>
          </a:xfrm>
        </p:spPr>
        <p:txBody>
          <a:bodyPr>
            <a:normAutofit/>
          </a:bodyPr>
          <a:lstStyle/>
          <a:p>
            <a:r>
              <a:rPr lang="en-US" sz="4000" dirty="0" smtClean="0"/>
              <a:t>Review some of the “big picture” patterns and implications derived from the study of the fossil record</a:t>
            </a:r>
          </a:p>
          <a:p>
            <a:r>
              <a:rPr lang="en-US" sz="4000" dirty="0" smtClean="0"/>
              <a:t>Show how a biblical worldview impacts our understanding of the fossil record</a:t>
            </a:r>
            <a:endParaRPr lang="en-US" sz="4000" dirty="0"/>
          </a:p>
        </p:txBody>
      </p:sp>
    </p:spTree>
    <p:extLst>
      <p:ext uri="{BB962C8B-B14F-4D97-AF65-F5344CB8AC3E}">
        <p14:creationId xmlns:p14="http://schemas.microsoft.com/office/powerpoint/2010/main" val="278390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Patterns of distribution in the fossil record</a:t>
            </a:r>
            <a:endParaRPr lang="en-US" dirty="0"/>
          </a:p>
        </p:txBody>
      </p:sp>
      <p:sp>
        <p:nvSpPr>
          <p:cNvPr id="4" name="TextBox 3"/>
          <p:cNvSpPr txBox="1"/>
          <p:nvPr/>
        </p:nvSpPr>
        <p:spPr>
          <a:xfrm>
            <a:off x="533399" y="1211139"/>
            <a:ext cx="6858001" cy="1384995"/>
          </a:xfrm>
          <a:prstGeom prst="rect">
            <a:avLst/>
          </a:prstGeom>
          <a:noFill/>
        </p:spPr>
        <p:txBody>
          <a:bodyPr wrap="square" rtlCol="0">
            <a:spAutoFit/>
          </a:bodyPr>
          <a:lstStyle/>
          <a:p>
            <a:pPr marL="457200" indent="-457200">
              <a:buFontTx/>
              <a:buChar char="-"/>
            </a:pPr>
            <a:r>
              <a:rPr lang="en-US" sz="2800" dirty="0" smtClean="0"/>
              <a:t>Stratigraphic order</a:t>
            </a:r>
          </a:p>
          <a:p>
            <a:pPr marL="457200" indent="-457200">
              <a:buFontTx/>
              <a:buChar char="-"/>
            </a:pPr>
            <a:r>
              <a:rPr lang="en-US" sz="2800" dirty="0" smtClean="0"/>
              <a:t>Coordinated disappearance (extinction)</a:t>
            </a:r>
          </a:p>
          <a:p>
            <a:pPr marL="457200" indent="-457200">
              <a:buFontTx/>
              <a:buChar char="-"/>
            </a:pPr>
            <a:r>
              <a:rPr lang="en-US" sz="2800" dirty="0" smtClean="0">
                <a:solidFill>
                  <a:srgbClr val="FFFF00"/>
                </a:solidFill>
              </a:rPr>
              <a:t>Coordinated appearance (radiation)</a:t>
            </a:r>
          </a:p>
        </p:txBody>
      </p:sp>
      <p:sp>
        <p:nvSpPr>
          <p:cNvPr id="5" name="Text Box 11"/>
          <p:cNvSpPr txBox="1">
            <a:spLocks noChangeArrowheads="1"/>
          </p:cNvSpPr>
          <p:nvPr/>
        </p:nvSpPr>
        <p:spPr bwMode="auto">
          <a:xfrm>
            <a:off x="209551" y="2844225"/>
            <a:ext cx="18764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dirty="0">
                <a:latin typeface="+mn-lt"/>
              </a:rPr>
              <a:t>Cambrian “explosion”</a:t>
            </a:r>
          </a:p>
        </p:txBody>
      </p:sp>
      <p:pic>
        <p:nvPicPr>
          <p:cNvPr id="6" name="Picture 16" descr="dispar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950" y="2675113"/>
            <a:ext cx="6118225" cy="40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7"/>
          <p:cNvSpPr>
            <a:spLocks noChangeArrowheads="1"/>
          </p:cNvSpPr>
          <p:nvPr/>
        </p:nvSpPr>
        <p:spPr bwMode="auto">
          <a:xfrm>
            <a:off x="1647825" y="5307901"/>
            <a:ext cx="5848350" cy="521400"/>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 name="Text Box 18"/>
          <p:cNvSpPr txBox="1">
            <a:spLocks noChangeArrowheads="1"/>
          </p:cNvSpPr>
          <p:nvPr/>
        </p:nvSpPr>
        <p:spPr bwMode="auto">
          <a:xfrm>
            <a:off x="7623175" y="5956666"/>
            <a:ext cx="1295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1050" i="1" dirty="0" smtClean="0">
                <a:latin typeface="+mn-lt"/>
              </a:rPr>
              <a:t>From Barton </a:t>
            </a:r>
            <a:r>
              <a:rPr lang="en-US" altLang="en-US" sz="1050" i="1" dirty="0">
                <a:latin typeface="+mn-lt"/>
              </a:rPr>
              <a:t>et al., 2007, Evolution, Cold Spring </a:t>
            </a:r>
            <a:r>
              <a:rPr lang="en-US" altLang="en-US" sz="1050" i="1" dirty="0" smtClean="0">
                <a:latin typeface="+mn-lt"/>
              </a:rPr>
              <a:t>Harbor Laboratory </a:t>
            </a:r>
            <a:r>
              <a:rPr lang="en-US" altLang="en-US" sz="1050" i="1" dirty="0">
                <a:latin typeface="+mn-lt"/>
              </a:rPr>
              <a:t>Press  </a:t>
            </a:r>
          </a:p>
        </p:txBody>
      </p:sp>
    </p:spTree>
    <p:extLst>
      <p:ext uri="{BB962C8B-B14F-4D97-AF65-F5344CB8AC3E}">
        <p14:creationId xmlns:p14="http://schemas.microsoft.com/office/powerpoint/2010/main" val="36062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24" name="Text Box 60"/>
          <p:cNvSpPr txBox="1">
            <a:spLocks noChangeArrowheads="1"/>
          </p:cNvSpPr>
          <p:nvPr/>
        </p:nvSpPr>
        <p:spPr bwMode="auto">
          <a:xfrm>
            <a:off x="2113870" y="5199442"/>
            <a:ext cx="129272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dirty="0" smtClean="0">
                <a:latin typeface="+mj-lt"/>
              </a:rPr>
              <a:t>Marine only</a:t>
            </a:r>
            <a:endParaRPr lang="en-US" altLang="en-US" sz="1600" dirty="0">
              <a:latin typeface="+mj-lt"/>
            </a:endParaRPr>
          </a:p>
        </p:txBody>
      </p:sp>
      <p:sp>
        <p:nvSpPr>
          <p:cNvPr id="36926" name="Text Box 62"/>
          <p:cNvSpPr txBox="1">
            <a:spLocks noChangeArrowheads="1"/>
          </p:cNvSpPr>
          <p:nvPr/>
        </p:nvSpPr>
        <p:spPr bwMode="auto">
          <a:xfrm>
            <a:off x="2112252" y="4113461"/>
            <a:ext cx="15144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dirty="0">
                <a:latin typeface="+mj-lt"/>
              </a:rPr>
              <a:t>Marine + Transitional</a:t>
            </a:r>
          </a:p>
        </p:txBody>
      </p:sp>
      <p:sp>
        <p:nvSpPr>
          <p:cNvPr id="36928" name="Text Box 64"/>
          <p:cNvSpPr txBox="1">
            <a:spLocks noChangeArrowheads="1"/>
          </p:cNvSpPr>
          <p:nvPr/>
        </p:nvSpPr>
        <p:spPr bwMode="auto">
          <a:xfrm rot="16200000">
            <a:off x="945100" y="1909098"/>
            <a:ext cx="27153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dirty="0">
                <a:latin typeface="+mj-lt"/>
              </a:rPr>
              <a:t>Marine + Terrestrial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0901" y="2934603"/>
            <a:ext cx="4328163" cy="312697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740901" y="6073307"/>
            <a:ext cx="4328163" cy="646331"/>
          </a:xfrm>
          <a:prstGeom prst="rect">
            <a:avLst/>
          </a:prstGeom>
          <a:noFill/>
        </p:spPr>
        <p:txBody>
          <a:bodyPr wrap="square" rtlCol="0">
            <a:spAutoFit/>
          </a:bodyPr>
          <a:lstStyle/>
          <a:p>
            <a:r>
              <a:rPr lang="en-US" dirty="0" smtClean="0"/>
              <a:t>Could partly reflect available volumes of rock types </a:t>
            </a:r>
            <a:endParaRPr lang="en-US" dirty="0"/>
          </a:p>
        </p:txBody>
      </p:sp>
      <p:sp>
        <p:nvSpPr>
          <p:cNvPr id="4" name="TextBox 3"/>
          <p:cNvSpPr txBox="1"/>
          <p:nvPr/>
        </p:nvSpPr>
        <p:spPr>
          <a:xfrm>
            <a:off x="8069064" y="5671305"/>
            <a:ext cx="978423" cy="415498"/>
          </a:xfrm>
          <a:prstGeom prst="rect">
            <a:avLst/>
          </a:prstGeom>
          <a:noFill/>
        </p:spPr>
        <p:txBody>
          <a:bodyPr wrap="square" rtlCol="0">
            <a:spAutoFit/>
          </a:bodyPr>
          <a:lstStyle/>
          <a:p>
            <a:r>
              <a:rPr lang="en-US" sz="1050" i="1" dirty="0" smtClean="0"/>
              <a:t>From Wall et al., 2009</a:t>
            </a:r>
            <a:endParaRPr lang="en-US" sz="1050"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758" y="3409873"/>
            <a:ext cx="3300550" cy="1863609"/>
          </a:xfrm>
          <a:prstGeom prst="rect">
            <a:avLst/>
          </a:prstGeom>
          <a:noFill/>
          <a:effectLst>
            <a:outerShdw blurRad="50800" dist="50800" dir="5400000" algn="ctr" rotWithShape="0">
              <a:srgbClr val="000000">
                <a:alpha val="60000"/>
              </a:srgb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36925" name="Rectangle 61"/>
          <p:cNvSpPr>
            <a:spLocks noChangeArrowheads="1"/>
          </p:cNvSpPr>
          <p:nvPr/>
        </p:nvSpPr>
        <p:spPr bwMode="auto">
          <a:xfrm flipV="1">
            <a:off x="167539" y="4084996"/>
            <a:ext cx="1851762" cy="591777"/>
          </a:xfrm>
          <a:prstGeom prst="rect">
            <a:avLst/>
          </a:prstGeom>
          <a:noFill/>
          <a:ln w="317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6923" name="Rectangle 59"/>
          <p:cNvSpPr>
            <a:spLocks noChangeArrowheads="1"/>
          </p:cNvSpPr>
          <p:nvPr/>
        </p:nvSpPr>
        <p:spPr bwMode="auto">
          <a:xfrm flipV="1">
            <a:off x="161853" y="4702173"/>
            <a:ext cx="1857448" cy="1136652"/>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6927" name="Rectangle 63"/>
          <p:cNvSpPr>
            <a:spLocks noChangeArrowheads="1"/>
          </p:cNvSpPr>
          <p:nvPr/>
        </p:nvSpPr>
        <p:spPr bwMode="auto">
          <a:xfrm flipV="1">
            <a:off x="161854" y="1108075"/>
            <a:ext cx="1857447" cy="2951521"/>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 name="Title 1"/>
          <p:cNvSpPr>
            <a:spLocks noGrp="1"/>
          </p:cNvSpPr>
          <p:nvPr>
            <p:ph type="title"/>
          </p:nvPr>
        </p:nvSpPr>
        <p:spPr>
          <a:xfrm>
            <a:off x="533399" y="365760"/>
            <a:ext cx="7820025" cy="681990"/>
          </a:xfrm>
        </p:spPr>
        <p:txBody>
          <a:bodyPr>
            <a:normAutofit fontScale="90000"/>
          </a:bodyPr>
          <a:lstStyle/>
          <a:p>
            <a:pPr algn="ctr"/>
            <a:r>
              <a:rPr lang="en-US" dirty="0" smtClean="0"/>
              <a:t>Patterns of distribution in the fossil record</a:t>
            </a:r>
            <a:endParaRPr lang="en-US" dirty="0"/>
          </a:p>
        </p:txBody>
      </p:sp>
      <p:sp>
        <p:nvSpPr>
          <p:cNvPr id="18" name="TextBox 17"/>
          <p:cNvSpPr txBox="1"/>
          <p:nvPr/>
        </p:nvSpPr>
        <p:spPr>
          <a:xfrm>
            <a:off x="2760233" y="1163097"/>
            <a:ext cx="6477001" cy="1569660"/>
          </a:xfrm>
          <a:prstGeom prst="rect">
            <a:avLst/>
          </a:prstGeom>
          <a:noFill/>
        </p:spPr>
        <p:txBody>
          <a:bodyPr wrap="square" rtlCol="0">
            <a:spAutoFit/>
          </a:bodyPr>
          <a:lstStyle/>
          <a:p>
            <a:pPr marL="457200" indent="-457200">
              <a:buFontTx/>
              <a:buChar char="-"/>
            </a:pPr>
            <a:r>
              <a:rPr lang="en-US" sz="2400" dirty="0" smtClean="0"/>
              <a:t>Stratigraphic order</a:t>
            </a:r>
          </a:p>
          <a:p>
            <a:pPr marL="457200" indent="-457200">
              <a:buFontTx/>
              <a:buChar char="-"/>
            </a:pPr>
            <a:r>
              <a:rPr lang="en-US" sz="2400" dirty="0" smtClean="0"/>
              <a:t>Coordinated disappearance (extinction)</a:t>
            </a:r>
          </a:p>
          <a:p>
            <a:pPr marL="457200" indent="-457200">
              <a:buFontTx/>
              <a:buChar char="-"/>
            </a:pPr>
            <a:r>
              <a:rPr lang="en-US" sz="2400" dirty="0" smtClean="0"/>
              <a:t>Coordinated appearance (radiation)</a:t>
            </a:r>
          </a:p>
          <a:p>
            <a:pPr marL="457200" indent="-457200">
              <a:buFontTx/>
              <a:buChar char="-"/>
            </a:pPr>
            <a:r>
              <a:rPr lang="en-US" sz="2400" dirty="0" smtClean="0">
                <a:solidFill>
                  <a:srgbClr val="FFFF00"/>
                </a:solidFill>
              </a:rPr>
              <a:t>Marine to Terrestrial</a:t>
            </a:r>
          </a:p>
        </p:txBody>
      </p:sp>
    </p:spTree>
    <p:extLst>
      <p:ext uri="{BB962C8B-B14F-4D97-AF65-F5344CB8AC3E}">
        <p14:creationId xmlns:p14="http://schemas.microsoft.com/office/powerpoint/2010/main" val="32993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9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9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9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9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9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9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4" grpId="0"/>
      <p:bldP spid="36926" grpId="0"/>
      <p:bldP spid="36928" grpId="0"/>
      <p:bldP spid="3" grpId="0"/>
      <p:bldP spid="4" grpId="0"/>
      <p:bldP spid="36925" grpId="0" animBg="1"/>
      <p:bldP spid="36923" grpId="0" animBg="1"/>
      <p:bldP spid="369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9" descr="DickinsoniaCostat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87" y="2514600"/>
            <a:ext cx="3795713" cy="2847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A creationist model of the fossil record</a:t>
            </a:r>
            <a:endParaRPr lang="en-US" dirty="0"/>
          </a:p>
        </p:txBody>
      </p:sp>
      <p:sp>
        <p:nvSpPr>
          <p:cNvPr id="4" name="TextBox 3"/>
          <p:cNvSpPr txBox="1"/>
          <p:nvPr/>
        </p:nvSpPr>
        <p:spPr>
          <a:xfrm>
            <a:off x="2314574" y="1373064"/>
            <a:ext cx="6038850" cy="954107"/>
          </a:xfrm>
          <a:prstGeom prst="rect">
            <a:avLst/>
          </a:prstGeom>
          <a:noFill/>
        </p:spPr>
        <p:txBody>
          <a:bodyPr wrap="square" rtlCol="0">
            <a:spAutoFit/>
          </a:bodyPr>
          <a:lstStyle/>
          <a:p>
            <a:r>
              <a:rPr lang="en-US" sz="2800" dirty="0" smtClean="0"/>
              <a:t>Precambrian fossil record:</a:t>
            </a:r>
          </a:p>
          <a:p>
            <a:r>
              <a:rPr lang="en-US" sz="2800" dirty="0" smtClean="0"/>
              <a:t>- After creation/pre-flood</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136995" y="5583846"/>
            <a:ext cx="1781175" cy="540507"/>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0" descr="F8"/>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bwMode="auto">
          <a:xfrm>
            <a:off x="2428875" y="2514600"/>
            <a:ext cx="2098627" cy="4192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 Box 38"/>
          <p:cNvSpPr txBox="1">
            <a:spLocks noChangeArrowheads="1"/>
          </p:cNvSpPr>
          <p:nvPr/>
        </p:nvSpPr>
        <p:spPr bwMode="auto">
          <a:xfrm>
            <a:off x="4738688" y="4854371"/>
            <a:ext cx="336708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900" i="1" dirty="0" err="1">
                <a:effectLst>
                  <a:outerShdw blurRad="50800" dist="38100" dir="2700000" algn="tl" rotWithShape="0">
                    <a:prstClr val="black">
                      <a:alpha val="40000"/>
                    </a:prstClr>
                  </a:outerShdw>
                </a:effectLst>
              </a:rPr>
              <a:t>Dickinsonia</a:t>
            </a:r>
            <a:r>
              <a:rPr lang="en-US" altLang="en-US" sz="900" i="1" dirty="0">
                <a:effectLst>
                  <a:outerShdw blurRad="50800" dist="38100" dir="2700000" algn="tl" rotWithShape="0">
                    <a:prstClr val="black">
                      <a:alpha val="40000"/>
                    </a:prstClr>
                  </a:outerShdw>
                </a:effectLst>
              </a:rPr>
              <a:t> </a:t>
            </a:r>
            <a:r>
              <a:rPr lang="en-US" altLang="en-US" sz="900" i="1" dirty="0" err="1">
                <a:effectLst>
                  <a:outerShdw blurRad="50800" dist="38100" dir="2700000" algn="tl" rotWithShape="0">
                    <a:prstClr val="black">
                      <a:alpha val="40000"/>
                    </a:prstClr>
                  </a:outerShdw>
                </a:effectLst>
              </a:rPr>
              <a:t>costata</a:t>
            </a:r>
            <a:r>
              <a:rPr lang="en-US" altLang="en-US" sz="900" dirty="0">
                <a:effectLst>
                  <a:outerShdw blurRad="50800" dist="38100" dir="2700000" algn="tl" rotWithShape="0">
                    <a:prstClr val="black">
                      <a:alpha val="40000"/>
                    </a:prstClr>
                  </a:outerShdw>
                </a:effectLst>
              </a:rPr>
              <a:t> </a:t>
            </a:r>
            <a:r>
              <a:rPr lang="en-US" altLang="en-US" sz="900" dirty="0" smtClean="0">
                <a:effectLst>
                  <a:outerShdw blurRad="50800" dist="38100" dir="2700000" algn="tl" rotWithShape="0">
                    <a:prstClr val="black">
                      <a:alpha val="40000"/>
                    </a:prstClr>
                  </a:outerShdw>
                </a:effectLst>
              </a:rPr>
              <a:t/>
            </a:r>
            <a:br>
              <a:rPr lang="en-US" altLang="en-US" sz="900" dirty="0" smtClean="0">
                <a:effectLst>
                  <a:outerShdw blurRad="50800" dist="38100" dir="2700000" algn="tl" rotWithShape="0">
                    <a:prstClr val="black">
                      <a:alpha val="40000"/>
                    </a:prstClr>
                  </a:outerShdw>
                </a:effectLst>
              </a:rPr>
            </a:br>
            <a:r>
              <a:rPr lang="en-US" altLang="en-US" sz="900" dirty="0" smtClean="0">
                <a:effectLst>
                  <a:outerShdw blurRad="50800" dist="38100" dir="2700000" algn="tl" rotWithShape="0">
                    <a:prstClr val="black">
                      <a:alpha val="40000"/>
                    </a:prstClr>
                  </a:outerShdw>
                </a:effectLst>
              </a:rPr>
              <a:t>Image from commons.wikimedia.org/wiki/</a:t>
            </a:r>
            <a:r>
              <a:rPr lang="en-US" altLang="en-US" sz="900" dirty="0" err="1" smtClean="0">
                <a:effectLst>
                  <a:outerShdw blurRad="50800" dist="38100" dir="2700000" algn="tl" rotWithShape="0">
                    <a:prstClr val="black">
                      <a:alpha val="40000"/>
                    </a:prstClr>
                  </a:outerShdw>
                </a:effectLst>
              </a:rPr>
              <a:t>Image:DickinsoniaCostataC.jpg</a:t>
            </a:r>
            <a:endParaRPr lang="en-US" altLang="en-US" sz="900" dirty="0">
              <a:effectLst>
                <a:outerShdw blurRad="50800" dist="38100" dir="2700000" algn="tl" rotWithShape="0">
                  <a:prstClr val="black">
                    <a:alpha val="40000"/>
                  </a:prstClr>
                </a:outerShdw>
              </a:effectLst>
            </a:endParaRPr>
          </a:p>
        </p:txBody>
      </p:sp>
      <p:sp>
        <p:nvSpPr>
          <p:cNvPr id="12" name="Text Box 37"/>
          <p:cNvSpPr txBox="1">
            <a:spLocks noChangeArrowheads="1"/>
          </p:cNvSpPr>
          <p:nvPr/>
        </p:nvSpPr>
        <p:spPr bwMode="auto">
          <a:xfrm>
            <a:off x="2400300" y="6362700"/>
            <a:ext cx="952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i="1"/>
              <a:t>Charniodiscus</a:t>
            </a:r>
            <a:r>
              <a:rPr lang="en-US" altLang="en-US" sz="900" i="1" dirty="0"/>
              <a:t> </a:t>
            </a:r>
            <a:r>
              <a:rPr lang="en-US" altLang="en-US" sz="900" i="1" dirty="0" err="1"/>
              <a:t>arboreus</a:t>
            </a:r>
            <a:endParaRPr lang="en-US" altLang="en-US" sz="900" i="1" dirty="0"/>
          </a:p>
        </p:txBody>
      </p:sp>
      <p:sp>
        <p:nvSpPr>
          <p:cNvPr id="3" name="TextBox 2"/>
          <p:cNvSpPr txBox="1"/>
          <p:nvPr/>
        </p:nvSpPr>
        <p:spPr>
          <a:xfrm>
            <a:off x="4738687" y="5429250"/>
            <a:ext cx="3614737" cy="1200329"/>
          </a:xfrm>
          <a:prstGeom prst="rect">
            <a:avLst/>
          </a:prstGeom>
          <a:noFill/>
        </p:spPr>
        <p:txBody>
          <a:bodyPr wrap="square" rtlCol="0">
            <a:spAutoFit/>
          </a:bodyPr>
          <a:lstStyle/>
          <a:p>
            <a:r>
              <a:rPr lang="en-US" dirty="0" smtClean="0"/>
              <a:t>Limited predation, “Garden of </a:t>
            </a:r>
            <a:r>
              <a:rPr lang="en-US" dirty="0" err="1" smtClean="0"/>
              <a:t>Ediacara</a:t>
            </a:r>
            <a:r>
              <a:rPr lang="en-US" dirty="0" smtClean="0"/>
              <a:t>”</a:t>
            </a:r>
          </a:p>
          <a:p>
            <a:r>
              <a:rPr lang="en-US" dirty="0" smtClean="0"/>
              <a:t>Not much dispersal yet of some created types</a:t>
            </a:r>
            <a:endParaRPr lang="en-US" dirty="0"/>
          </a:p>
        </p:txBody>
      </p:sp>
    </p:spTree>
    <p:extLst>
      <p:ext uri="{BB962C8B-B14F-4D97-AF65-F5344CB8AC3E}">
        <p14:creationId xmlns:p14="http://schemas.microsoft.com/office/powerpoint/2010/main" val="394956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10" grpId="0"/>
      <p:bldP spid="1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A creationist model of the fossil record</a:t>
            </a:r>
            <a:endParaRPr lang="en-US" dirty="0"/>
          </a:p>
        </p:txBody>
      </p:sp>
      <p:sp>
        <p:nvSpPr>
          <p:cNvPr id="4" name="TextBox 3"/>
          <p:cNvSpPr txBox="1"/>
          <p:nvPr/>
        </p:nvSpPr>
        <p:spPr>
          <a:xfrm>
            <a:off x="2314574" y="1230189"/>
            <a:ext cx="6038850" cy="954107"/>
          </a:xfrm>
          <a:prstGeom prst="rect">
            <a:avLst/>
          </a:prstGeom>
          <a:noFill/>
        </p:spPr>
        <p:txBody>
          <a:bodyPr wrap="square" rtlCol="0">
            <a:spAutoFit/>
          </a:bodyPr>
          <a:lstStyle/>
          <a:p>
            <a:r>
              <a:rPr lang="en-US" sz="2800" dirty="0" smtClean="0"/>
              <a:t>Paleozoic - Mesozoic fossil record:</a:t>
            </a:r>
          </a:p>
          <a:p>
            <a:r>
              <a:rPr lang="en-US" sz="2800" dirty="0" smtClean="0"/>
              <a:t>- Flood deposits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flipV="1">
            <a:off x="136995" y="1688121"/>
            <a:ext cx="1781175" cy="3895725"/>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84132" y="2249436"/>
            <a:ext cx="5087587" cy="4201562"/>
          </a:xfrm>
          <a:prstGeom prst="rect">
            <a:avLst/>
          </a:prstGeom>
        </p:spPr>
      </p:pic>
      <p:sp>
        <p:nvSpPr>
          <p:cNvPr id="13" name="TextBox 12"/>
          <p:cNvSpPr txBox="1"/>
          <p:nvPr/>
        </p:nvSpPr>
        <p:spPr>
          <a:xfrm>
            <a:off x="2668123" y="6427308"/>
            <a:ext cx="2101585" cy="253916"/>
          </a:xfrm>
          <a:prstGeom prst="rect">
            <a:avLst/>
          </a:prstGeom>
          <a:noFill/>
        </p:spPr>
        <p:txBody>
          <a:bodyPr wrap="square" rtlCol="0">
            <a:spAutoFit/>
          </a:bodyPr>
          <a:lstStyle/>
          <a:p>
            <a:r>
              <a:rPr lang="en-US" sz="1050" i="1" dirty="0" smtClean="0"/>
              <a:t>From Peters &amp; </a:t>
            </a:r>
            <a:r>
              <a:rPr lang="en-US" sz="1050" i="1" dirty="0" err="1" smtClean="0"/>
              <a:t>Husson</a:t>
            </a:r>
            <a:r>
              <a:rPr lang="en-US" sz="1050" i="1" dirty="0" smtClean="0"/>
              <a:t>, 2018</a:t>
            </a:r>
            <a:endParaRPr lang="en-US" sz="1050" i="1" dirty="0"/>
          </a:p>
        </p:txBody>
      </p:sp>
    </p:spTree>
    <p:extLst>
      <p:ext uri="{BB962C8B-B14F-4D97-AF65-F5344CB8AC3E}">
        <p14:creationId xmlns:p14="http://schemas.microsoft.com/office/powerpoint/2010/main" val="42724840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A creationist model of the fossil record</a:t>
            </a:r>
            <a:endParaRPr lang="en-US" dirty="0"/>
          </a:p>
        </p:txBody>
      </p:sp>
      <p:sp>
        <p:nvSpPr>
          <p:cNvPr id="4" name="TextBox 3"/>
          <p:cNvSpPr txBox="1"/>
          <p:nvPr/>
        </p:nvSpPr>
        <p:spPr>
          <a:xfrm>
            <a:off x="2314573" y="1230189"/>
            <a:ext cx="6572631" cy="1384995"/>
          </a:xfrm>
          <a:prstGeom prst="rect">
            <a:avLst/>
          </a:prstGeom>
          <a:noFill/>
        </p:spPr>
        <p:txBody>
          <a:bodyPr wrap="square" rtlCol="0">
            <a:spAutoFit/>
          </a:bodyPr>
          <a:lstStyle/>
          <a:p>
            <a:r>
              <a:rPr lang="en-US" sz="2800" dirty="0" smtClean="0"/>
              <a:t>Paleozoic - Mesozoic fossil record:</a:t>
            </a:r>
          </a:p>
          <a:p>
            <a:r>
              <a:rPr lang="en-US" sz="2800" dirty="0" smtClean="0"/>
              <a:t>- Flood deposits: </a:t>
            </a:r>
            <a:br>
              <a:rPr lang="en-US" sz="2800" dirty="0" smtClean="0"/>
            </a:br>
            <a:r>
              <a:rPr lang="en-US" sz="2800" dirty="0" smtClean="0">
                <a:solidFill>
                  <a:srgbClr val="FFFF00"/>
                </a:solidFill>
              </a:rPr>
              <a:t>Why the ordered distribution?</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flipV="1">
            <a:off x="136995" y="1688121"/>
            <a:ext cx="1781175" cy="3895725"/>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2795359"/>
            <a:ext cx="6210300" cy="3187173"/>
          </a:xfrm>
          <a:prstGeom prst="rect">
            <a:avLst/>
          </a:prstGeom>
        </p:spPr>
      </p:pic>
      <p:sp>
        <p:nvSpPr>
          <p:cNvPr id="3" name="TextBox 2"/>
          <p:cNvSpPr txBox="1"/>
          <p:nvPr/>
        </p:nvSpPr>
        <p:spPr>
          <a:xfrm>
            <a:off x="2143125" y="5374301"/>
            <a:ext cx="6572631" cy="646331"/>
          </a:xfrm>
          <a:prstGeom prst="rect">
            <a:avLst/>
          </a:prstGeom>
          <a:noFill/>
        </p:spPr>
        <p:txBody>
          <a:bodyPr wrap="square" rtlCol="0">
            <a:spAutoFit/>
          </a:bodyPr>
          <a:lstStyle/>
          <a:p>
            <a:r>
              <a:rPr lang="en-US" dirty="0" smtClean="0"/>
              <a:t>The Order of the Fossils : Beyond Is Genesis History? https://www.youtube.com/watch?v=_Mj9bR9BiqI</a:t>
            </a:r>
            <a:endParaRPr lang="en-US" dirty="0"/>
          </a:p>
        </p:txBody>
      </p:sp>
      <p:sp>
        <p:nvSpPr>
          <p:cNvPr id="11" name="TextBox 10"/>
          <p:cNvSpPr txBox="1"/>
          <p:nvPr/>
        </p:nvSpPr>
        <p:spPr>
          <a:xfrm>
            <a:off x="2209800" y="6162707"/>
            <a:ext cx="6572631" cy="461665"/>
          </a:xfrm>
          <a:prstGeom prst="rect">
            <a:avLst/>
          </a:prstGeom>
          <a:noFill/>
        </p:spPr>
        <p:txBody>
          <a:bodyPr wrap="square" rtlCol="0">
            <a:spAutoFit/>
          </a:bodyPr>
          <a:lstStyle/>
          <a:p>
            <a:r>
              <a:rPr lang="en-US" sz="2400" dirty="0" smtClean="0"/>
              <a:t>Ecological Zonation Theory (Biome Succession) </a:t>
            </a:r>
            <a:endParaRPr lang="en-US" sz="2400" dirty="0"/>
          </a:p>
        </p:txBody>
      </p:sp>
    </p:spTree>
    <p:extLst>
      <p:ext uri="{BB962C8B-B14F-4D97-AF65-F5344CB8AC3E}">
        <p14:creationId xmlns:p14="http://schemas.microsoft.com/office/powerpoint/2010/main" val="212017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A creationist model of the fossil record</a:t>
            </a:r>
            <a:endParaRPr lang="en-US" dirty="0"/>
          </a:p>
        </p:txBody>
      </p:sp>
      <p:sp>
        <p:nvSpPr>
          <p:cNvPr id="4" name="TextBox 3"/>
          <p:cNvSpPr txBox="1"/>
          <p:nvPr/>
        </p:nvSpPr>
        <p:spPr>
          <a:xfrm>
            <a:off x="2314573" y="1230189"/>
            <a:ext cx="6572631" cy="1384995"/>
          </a:xfrm>
          <a:prstGeom prst="rect">
            <a:avLst/>
          </a:prstGeom>
          <a:noFill/>
        </p:spPr>
        <p:txBody>
          <a:bodyPr wrap="square" rtlCol="0">
            <a:spAutoFit/>
          </a:bodyPr>
          <a:lstStyle/>
          <a:p>
            <a:r>
              <a:rPr lang="en-US" sz="2800" dirty="0" smtClean="0"/>
              <a:t>Paleozoic - Mesozoic fossil record:</a:t>
            </a:r>
          </a:p>
          <a:p>
            <a:r>
              <a:rPr lang="en-US" sz="2800" dirty="0" smtClean="0"/>
              <a:t>- Flood deposits: </a:t>
            </a:r>
            <a:br>
              <a:rPr lang="en-US" sz="2800" dirty="0" smtClean="0"/>
            </a:br>
            <a:r>
              <a:rPr lang="en-US" sz="2800" dirty="0" smtClean="0">
                <a:solidFill>
                  <a:srgbClr val="FFFF00"/>
                </a:solidFill>
              </a:rPr>
              <a:t>Why the ordered distribution?</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flipV="1">
            <a:off x="136995" y="1688121"/>
            <a:ext cx="1781175" cy="3895725"/>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05023" y="2744565"/>
            <a:ext cx="7172328" cy="1631216"/>
          </a:xfrm>
          <a:prstGeom prst="rect">
            <a:avLst/>
          </a:prstGeom>
          <a:noFill/>
        </p:spPr>
        <p:txBody>
          <a:bodyPr wrap="square" rtlCol="0">
            <a:spAutoFit/>
          </a:bodyPr>
          <a:lstStyle/>
          <a:p>
            <a:r>
              <a:rPr lang="en-US" sz="2000" dirty="0" smtClean="0"/>
              <a:t>Ecological Zonation Theory (Biome Succession)</a:t>
            </a:r>
            <a:br>
              <a:rPr lang="en-US" sz="2000" dirty="0" smtClean="0"/>
            </a:br>
            <a:endParaRPr lang="en-US" sz="2000" dirty="0" smtClean="0"/>
          </a:p>
          <a:p>
            <a:r>
              <a:rPr lang="en-US" sz="2000" dirty="0" smtClean="0"/>
              <a:t>Instead of 	evolution + time,</a:t>
            </a:r>
          </a:p>
          <a:p>
            <a:r>
              <a:rPr lang="en-US" sz="2000" dirty="0" smtClean="0"/>
              <a:t> 		depositional processes + </a:t>
            </a:r>
            <a:br>
              <a:rPr lang="en-US" sz="2000" dirty="0" smtClean="0"/>
            </a:br>
            <a:r>
              <a:rPr lang="en-US" sz="2000" dirty="0" smtClean="0"/>
              <a:t>		coeval ecologically distinct communities</a:t>
            </a: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137" y="4375781"/>
            <a:ext cx="4372548" cy="2337160"/>
          </a:xfrm>
          <a:prstGeom prst="rect">
            <a:avLst/>
          </a:prstGeom>
        </p:spPr>
      </p:pic>
      <p:sp>
        <p:nvSpPr>
          <p:cNvPr id="10" name="TextBox 9"/>
          <p:cNvSpPr txBox="1"/>
          <p:nvPr/>
        </p:nvSpPr>
        <p:spPr>
          <a:xfrm>
            <a:off x="6629685" y="6459025"/>
            <a:ext cx="1409415" cy="253916"/>
          </a:xfrm>
          <a:prstGeom prst="rect">
            <a:avLst/>
          </a:prstGeom>
          <a:noFill/>
        </p:spPr>
        <p:txBody>
          <a:bodyPr wrap="square" rtlCol="0">
            <a:spAutoFit/>
          </a:bodyPr>
          <a:lstStyle/>
          <a:p>
            <a:r>
              <a:rPr lang="en-US" sz="1050" i="1" dirty="0" smtClean="0"/>
              <a:t>From Roth, 1998</a:t>
            </a:r>
            <a:endParaRPr lang="en-US" sz="1050" i="1" dirty="0"/>
          </a:p>
        </p:txBody>
      </p:sp>
    </p:spTree>
    <p:extLst>
      <p:ext uri="{BB962C8B-B14F-4D97-AF65-F5344CB8AC3E}">
        <p14:creationId xmlns:p14="http://schemas.microsoft.com/office/powerpoint/2010/main" val="16757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A creationist model of the fossil record</a:t>
            </a:r>
            <a:endParaRPr lang="en-US" dirty="0"/>
          </a:p>
        </p:txBody>
      </p:sp>
      <p:sp>
        <p:nvSpPr>
          <p:cNvPr id="4" name="TextBox 3"/>
          <p:cNvSpPr txBox="1"/>
          <p:nvPr/>
        </p:nvSpPr>
        <p:spPr>
          <a:xfrm>
            <a:off x="2314573" y="1230189"/>
            <a:ext cx="6572631" cy="523220"/>
          </a:xfrm>
          <a:prstGeom prst="rect">
            <a:avLst/>
          </a:prstGeom>
          <a:noFill/>
        </p:spPr>
        <p:txBody>
          <a:bodyPr wrap="square" rtlCol="0">
            <a:spAutoFit/>
          </a:bodyPr>
          <a:lstStyle/>
          <a:p>
            <a:r>
              <a:rPr lang="en-US" sz="2800" dirty="0" smtClean="0"/>
              <a:t>Cenozoic fossil record:</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136995" y="1047749"/>
            <a:ext cx="1781175" cy="640371"/>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801" y="1843415"/>
            <a:ext cx="6143624" cy="954107"/>
          </a:xfrm>
          <a:prstGeom prst="rect">
            <a:avLst/>
          </a:prstGeom>
        </p:spPr>
        <p:txBody>
          <a:bodyPr wrap="square">
            <a:spAutoFit/>
          </a:bodyPr>
          <a:lstStyle/>
          <a:p>
            <a:r>
              <a:rPr lang="en-US" sz="2800" dirty="0">
                <a:solidFill>
                  <a:srgbClr val="FFFFFF"/>
                </a:solidFill>
              </a:rPr>
              <a:t>- </a:t>
            </a:r>
            <a:r>
              <a:rPr lang="en-US" sz="2800" dirty="0" smtClean="0">
                <a:solidFill>
                  <a:srgbClr val="FFFFFF"/>
                </a:solidFill>
              </a:rPr>
              <a:t>Post-flood dispersal and within type rapid evolution? </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747" y="2981325"/>
            <a:ext cx="5021038" cy="346313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7850218" y="6449535"/>
            <a:ext cx="1236632" cy="253916"/>
          </a:xfrm>
          <a:prstGeom prst="rect">
            <a:avLst/>
          </a:prstGeom>
        </p:spPr>
        <p:txBody>
          <a:bodyPr wrap="square">
            <a:spAutoFit/>
          </a:bodyPr>
          <a:lstStyle/>
          <a:p>
            <a:r>
              <a:rPr lang="en-US" sz="1050" i="1" dirty="0" smtClean="0"/>
              <a:t>From Brand, 2009</a:t>
            </a:r>
            <a:endParaRPr lang="en-US" sz="1050" i="1" dirty="0"/>
          </a:p>
        </p:txBody>
      </p:sp>
      <p:sp>
        <p:nvSpPr>
          <p:cNvPr id="6" name="TextBox 5"/>
          <p:cNvSpPr txBox="1"/>
          <p:nvPr/>
        </p:nvSpPr>
        <p:spPr>
          <a:xfrm>
            <a:off x="2152375" y="5428797"/>
            <a:ext cx="1638298" cy="1015663"/>
          </a:xfrm>
          <a:prstGeom prst="rect">
            <a:avLst/>
          </a:prstGeom>
          <a:noFill/>
        </p:spPr>
        <p:txBody>
          <a:bodyPr wrap="square" rtlCol="0">
            <a:spAutoFit/>
          </a:bodyPr>
          <a:lstStyle/>
          <a:p>
            <a:pPr algn="r"/>
            <a:r>
              <a:rPr lang="en-US" sz="2000" dirty="0" smtClean="0"/>
              <a:t>Accounts for increasing modernity</a:t>
            </a:r>
            <a:endParaRPr lang="en-US" sz="2000" dirty="0"/>
          </a:p>
        </p:txBody>
      </p:sp>
    </p:spTree>
    <p:extLst>
      <p:ext uri="{BB962C8B-B14F-4D97-AF65-F5344CB8AC3E}">
        <p14:creationId xmlns:p14="http://schemas.microsoft.com/office/powerpoint/2010/main" val="3092231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A creationist model of the fossil record</a:t>
            </a:r>
            <a:endParaRPr lang="en-US" dirty="0"/>
          </a:p>
        </p:txBody>
      </p:sp>
      <p:sp>
        <p:nvSpPr>
          <p:cNvPr id="4" name="TextBox 3"/>
          <p:cNvSpPr txBox="1"/>
          <p:nvPr/>
        </p:nvSpPr>
        <p:spPr>
          <a:xfrm>
            <a:off x="2314573" y="1230189"/>
            <a:ext cx="6572631" cy="523220"/>
          </a:xfrm>
          <a:prstGeom prst="rect">
            <a:avLst/>
          </a:prstGeom>
          <a:noFill/>
        </p:spPr>
        <p:txBody>
          <a:bodyPr wrap="square" rtlCol="0">
            <a:spAutoFit/>
          </a:bodyPr>
          <a:lstStyle/>
          <a:p>
            <a:r>
              <a:rPr lang="en-US" sz="2800" dirty="0" smtClean="0"/>
              <a:t>Cenozoic fossil record:</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5" y="1006131"/>
            <a:ext cx="1882306" cy="5785193"/>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136995" y="1047749"/>
            <a:ext cx="1781175" cy="640371"/>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801" y="1843415"/>
            <a:ext cx="6143624" cy="3108543"/>
          </a:xfrm>
          <a:prstGeom prst="rect">
            <a:avLst/>
          </a:prstGeom>
        </p:spPr>
        <p:txBody>
          <a:bodyPr wrap="square">
            <a:spAutoFit/>
          </a:bodyPr>
          <a:lstStyle/>
          <a:p>
            <a:pPr marL="457200" indent="-457200">
              <a:buFontTx/>
              <a:buChar char="-"/>
            </a:pPr>
            <a:r>
              <a:rPr lang="en-US" sz="2800" dirty="0" smtClean="0">
                <a:solidFill>
                  <a:srgbClr val="FFFFFF"/>
                </a:solidFill>
              </a:rPr>
              <a:t>Post-flood dispersal and within type rapid evolution? </a:t>
            </a:r>
          </a:p>
          <a:p>
            <a:pPr marL="285750" indent="-285750">
              <a:buFontTx/>
              <a:buChar char="-"/>
            </a:pPr>
            <a:endParaRPr lang="en-US" sz="2800" dirty="0">
              <a:solidFill>
                <a:srgbClr val="FFFFFF"/>
              </a:solidFill>
            </a:endParaRPr>
          </a:p>
          <a:p>
            <a:pPr marL="285750" indent="-285750">
              <a:buFontTx/>
              <a:buChar char="-"/>
            </a:pPr>
            <a:r>
              <a:rPr lang="en-US" sz="2800" dirty="0" smtClean="0">
                <a:solidFill>
                  <a:srgbClr val="FFFFFF"/>
                </a:solidFill>
              </a:rPr>
              <a:t>Some prefer to include most Cenozoic in flood deposits (otherwise, too much geologic record and biological change in too little time)</a:t>
            </a:r>
            <a:endParaRPr lang="en-US" dirty="0"/>
          </a:p>
        </p:txBody>
      </p:sp>
    </p:spTree>
    <p:extLst>
      <p:ext uri="{BB962C8B-B14F-4D97-AF65-F5344CB8AC3E}">
        <p14:creationId xmlns:p14="http://schemas.microsoft.com/office/powerpoint/2010/main" val="938678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fontScale="90000"/>
          </a:bodyPr>
          <a:lstStyle/>
          <a:p>
            <a:pPr algn="ctr"/>
            <a:r>
              <a:rPr lang="en-US" dirty="0" smtClean="0"/>
              <a:t>A creationist model of the fossil record</a:t>
            </a:r>
            <a:endParaRPr lang="en-US" dirty="0"/>
          </a:p>
        </p:txBody>
      </p:sp>
      <p:sp>
        <p:nvSpPr>
          <p:cNvPr id="5" name="Rectangle 4"/>
          <p:cNvSpPr/>
          <p:nvPr/>
        </p:nvSpPr>
        <p:spPr>
          <a:xfrm>
            <a:off x="638175" y="1843415"/>
            <a:ext cx="7553325" cy="4401205"/>
          </a:xfrm>
          <a:prstGeom prst="rect">
            <a:avLst/>
          </a:prstGeom>
        </p:spPr>
        <p:txBody>
          <a:bodyPr wrap="square">
            <a:spAutoFit/>
          </a:bodyPr>
          <a:lstStyle/>
          <a:p>
            <a:pPr marL="457200" indent="-457200">
              <a:buFontTx/>
              <a:buChar char="-"/>
            </a:pPr>
            <a:r>
              <a:rPr lang="en-US" sz="2800" dirty="0" smtClean="0">
                <a:solidFill>
                  <a:srgbClr val="FFFFFF"/>
                </a:solidFill>
              </a:rPr>
              <a:t>This lecture did not try to evaluate the evolutionary interpretation of the fossil record</a:t>
            </a:r>
          </a:p>
          <a:p>
            <a:pPr marL="457200" indent="-457200">
              <a:buFontTx/>
              <a:buChar char="-"/>
            </a:pPr>
            <a:r>
              <a:rPr lang="en-US" sz="2800" dirty="0" smtClean="0">
                <a:solidFill>
                  <a:srgbClr val="FFFFFF"/>
                </a:solidFill>
              </a:rPr>
              <a:t>Rather, it focused on showing how patterns in the record are addressed from a creationist perspective</a:t>
            </a:r>
          </a:p>
          <a:p>
            <a:pPr marL="457200" indent="-457200">
              <a:buFontTx/>
              <a:buChar char="-"/>
            </a:pPr>
            <a:r>
              <a:rPr lang="en-US" sz="2800" dirty="0" smtClean="0">
                <a:solidFill>
                  <a:srgbClr val="FFFFFF"/>
                </a:solidFill>
              </a:rPr>
              <a:t>Other lectures (e.g., Cambrian explosion, Can evolution survive the challenge of the fossil record?, Hominin fossil record) will provide examples of evaluations of the evolutionary interpretation</a:t>
            </a:r>
            <a:endParaRPr lang="en-US" dirty="0"/>
          </a:p>
        </p:txBody>
      </p:sp>
    </p:spTree>
    <p:extLst>
      <p:ext uri="{BB962C8B-B14F-4D97-AF65-F5344CB8AC3E}">
        <p14:creationId xmlns:p14="http://schemas.microsoft.com/office/powerpoint/2010/main" val="2825909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65760"/>
            <a:ext cx="7820025" cy="681990"/>
          </a:xfrm>
        </p:spPr>
        <p:txBody>
          <a:bodyPr>
            <a:normAutofit/>
          </a:bodyPr>
          <a:lstStyle/>
          <a:p>
            <a:pPr algn="ctr"/>
            <a:r>
              <a:rPr lang="en-US" dirty="0" smtClean="0"/>
              <a:t>Conclusions</a:t>
            </a:r>
            <a:endParaRPr lang="en-US" dirty="0"/>
          </a:p>
        </p:txBody>
      </p:sp>
      <p:sp>
        <p:nvSpPr>
          <p:cNvPr id="5" name="Rectangle 4"/>
          <p:cNvSpPr/>
          <p:nvPr/>
        </p:nvSpPr>
        <p:spPr>
          <a:xfrm>
            <a:off x="276225" y="1138565"/>
            <a:ext cx="8199559" cy="5262979"/>
          </a:xfrm>
          <a:prstGeom prst="rect">
            <a:avLst/>
          </a:prstGeom>
        </p:spPr>
        <p:txBody>
          <a:bodyPr wrap="square">
            <a:spAutoFit/>
          </a:bodyPr>
          <a:lstStyle/>
          <a:p>
            <a:pPr marL="457200" indent="-457200">
              <a:buFontTx/>
              <a:buChar char="-"/>
            </a:pPr>
            <a:r>
              <a:rPr lang="en-US" sz="2800" dirty="0" smtClean="0">
                <a:solidFill>
                  <a:srgbClr val="FFFFFF"/>
                </a:solidFill>
              </a:rPr>
              <a:t>The Bible provides two important guiding principles to help us interpret the fossil record: change after the fall (corruption) and a global flood (catastrophe)</a:t>
            </a:r>
          </a:p>
          <a:p>
            <a:pPr marL="457200" indent="-457200">
              <a:buFontTx/>
              <a:buChar char="-"/>
            </a:pPr>
            <a:r>
              <a:rPr lang="en-US" sz="2800" dirty="0" smtClean="0">
                <a:solidFill>
                  <a:srgbClr val="FFFFFF"/>
                </a:solidFill>
              </a:rPr>
              <a:t>We can build a big picture framework of how to interpret patterns in the fossil record based on these guiding principles</a:t>
            </a:r>
          </a:p>
          <a:p>
            <a:pPr marL="457200" indent="-457200">
              <a:buFontTx/>
              <a:buChar char="-"/>
            </a:pPr>
            <a:r>
              <a:rPr lang="en-US" sz="2800" dirty="0" smtClean="0">
                <a:solidFill>
                  <a:srgbClr val="FFFFFF"/>
                </a:solidFill>
              </a:rPr>
              <a:t>Much work remains to be done at a higher resolution. Areas in need of improvement include: integration of sedimentary/tectonic processes with distribution of fossils; time implications of certain types of fossils/traces; demarcation of flood </a:t>
            </a:r>
            <a:r>
              <a:rPr lang="en-US" sz="2800" i="1" dirty="0" smtClean="0">
                <a:solidFill>
                  <a:srgbClr val="FFFFFF"/>
                </a:solidFill>
              </a:rPr>
              <a:t>vs </a:t>
            </a:r>
            <a:r>
              <a:rPr lang="en-US" sz="2800" dirty="0" smtClean="0">
                <a:solidFill>
                  <a:srgbClr val="FFFFFF"/>
                </a:solidFill>
              </a:rPr>
              <a:t>non-flood related fossils</a:t>
            </a:r>
            <a:endParaRPr lang="en-US" dirty="0"/>
          </a:p>
        </p:txBody>
      </p:sp>
    </p:spTree>
    <p:extLst>
      <p:ext uri="{BB962C8B-B14F-4D97-AF65-F5344CB8AC3E}">
        <p14:creationId xmlns:p14="http://schemas.microsoft.com/office/powerpoint/2010/main" val="181816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1647" y="581281"/>
            <a:ext cx="7269480" cy="6819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r>
              <a:rPr lang="en-US" sz="4400" dirty="0" smtClean="0"/>
              <a:t>Summary of the presentation</a:t>
            </a:r>
            <a:endParaRPr lang="en-US" sz="4400" dirty="0"/>
          </a:p>
        </p:txBody>
      </p:sp>
      <p:sp>
        <p:nvSpPr>
          <p:cNvPr id="5" name="Content Placeholder 2"/>
          <p:cNvSpPr txBox="1">
            <a:spLocks/>
          </p:cNvSpPr>
          <p:nvPr/>
        </p:nvSpPr>
        <p:spPr>
          <a:xfrm>
            <a:off x="781647" y="2283711"/>
            <a:ext cx="7269480"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4000" dirty="0" smtClean="0"/>
              <a:t>Relevance</a:t>
            </a:r>
          </a:p>
          <a:p>
            <a:r>
              <a:rPr lang="en-US" sz="4000" dirty="0" smtClean="0"/>
              <a:t>A record of death and change</a:t>
            </a:r>
          </a:p>
          <a:p>
            <a:r>
              <a:rPr lang="en-US" sz="4000" dirty="0" smtClean="0"/>
              <a:t>Patterns of distribution of fossils</a:t>
            </a:r>
          </a:p>
          <a:p>
            <a:r>
              <a:rPr lang="en-US" sz="4000" dirty="0" smtClean="0"/>
              <a:t>A creationist model</a:t>
            </a:r>
          </a:p>
          <a:p>
            <a:endParaRPr lang="en-US" sz="4000" dirty="0"/>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3260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5905"/>
            <a:ext cx="9163634" cy="6852095"/>
          </a:xfrm>
        </p:spPr>
      </p:pic>
      <p:sp>
        <p:nvSpPr>
          <p:cNvPr id="5" name="TextBox 4"/>
          <p:cNvSpPr txBox="1"/>
          <p:nvPr/>
        </p:nvSpPr>
        <p:spPr>
          <a:xfrm>
            <a:off x="741402" y="411891"/>
            <a:ext cx="7792997" cy="1200329"/>
          </a:xfrm>
          <a:prstGeom prst="rect">
            <a:avLst/>
          </a:prstGeom>
          <a:noFill/>
        </p:spPr>
        <p:txBody>
          <a:bodyPr wrap="square" rtlCol="0">
            <a:spAutoFit/>
          </a:bodyPr>
          <a:lstStyle/>
          <a:p>
            <a:r>
              <a:rPr lang="en-US" sz="3600" dirty="0" smtClean="0">
                <a:effectLst>
                  <a:outerShdw blurRad="38100" dist="38100" dir="2700000" algn="tl">
                    <a:srgbClr val="000000">
                      <a:alpha val="43137"/>
                    </a:srgbClr>
                  </a:outerShdw>
                </a:effectLst>
              </a:rPr>
              <a:t>The fossil record: so much death, so much corruption…</a:t>
            </a:r>
            <a:endParaRPr lang="en-US" sz="3600" dirty="0">
              <a:effectLst>
                <a:outerShdw blurRad="38100" dist="38100" dir="2700000" algn="tl">
                  <a:srgbClr val="000000">
                    <a:alpha val="43137"/>
                  </a:srgbClr>
                </a:outerShdw>
              </a:effectLst>
            </a:endParaRPr>
          </a:p>
        </p:txBody>
      </p:sp>
      <p:sp>
        <p:nvSpPr>
          <p:cNvPr id="6" name="Rectangle 5"/>
          <p:cNvSpPr/>
          <p:nvPr/>
        </p:nvSpPr>
        <p:spPr>
          <a:xfrm>
            <a:off x="444843" y="2274838"/>
            <a:ext cx="8270789" cy="3970318"/>
          </a:xfrm>
          <a:prstGeom prst="rect">
            <a:avLst/>
          </a:prstGeom>
        </p:spPr>
        <p:txBody>
          <a:bodyPr wrap="square">
            <a:spAutoFit/>
          </a:bodyPr>
          <a:lstStyle/>
          <a:p>
            <a:r>
              <a:rPr lang="en-US" sz="3600" dirty="0">
                <a:effectLst>
                  <a:outerShdw blurRad="38100" dist="38100" dir="2700000" algn="tl">
                    <a:srgbClr val="000000">
                      <a:alpha val="43137"/>
                    </a:srgbClr>
                  </a:outerShdw>
                </a:effectLst>
              </a:rPr>
              <a:t>The nursing child shall play by the cobra’s </a:t>
            </a:r>
            <a:r>
              <a:rPr lang="en-US" sz="3600" dirty="0" smtClean="0">
                <a:effectLst>
                  <a:outerShdw blurRad="38100" dist="38100" dir="2700000" algn="tl">
                    <a:srgbClr val="000000">
                      <a:alpha val="43137"/>
                    </a:srgbClr>
                  </a:outerShdw>
                </a:effectLst>
              </a:rPr>
              <a:t>hole, and </a:t>
            </a:r>
            <a:r>
              <a:rPr lang="en-US" sz="3600" dirty="0">
                <a:effectLst>
                  <a:outerShdw blurRad="38100" dist="38100" dir="2700000" algn="tl">
                    <a:srgbClr val="000000">
                      <a:alpha val="43137"/>
                    </a:srgbClr>
                  </a:outerShdw>
                </a:effectLst>
              </a:rPr>
              <a:t>the weaned child shall put his hand in the viper’s den.</a:t>
            </a:r>
            <a:br>
              <a:rPr lang="en-US" sz="3600" dirty="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They </a:t>
            </a:r>
            <a:r>
              <a:rPr lang="en-US" sz="3600" dirty="0">
                <a:effectLst>
                  <a:outerShdw blurRad="38100" dist="38100" dir="2700000" algn="tl">
                    <a:srgbClr val="000000">
                      <a:alpha val="43137"/>
                    </a:srgbClr>
                  </a:outerShdw>
                </a:effectLst>
              </a:rPr>
              <a:t>shall not hurt nor destroy in all My holy </a:t>
            </a:r>
            <a:r>
              <a:rPr lang="en-US" sz="3600" dirty="0" smtClean="0">
                <a:effectLst>
                  <a:outerShdw blurRad="38100" dist="38100" dir="2700000" algn="tl">
                    <a:srgbClr val="000000">
                      <a:alpha val="43137"/>
                    </a:srgbClr>
                  </a:outerShdw>
                </a:effectLst>
              </a:rPr>
              <a:t>mountain, for </a:t>
            </a:r>
            <a:r>
              <a:rPr lang="en-US" sz="3600" dirty="0">
                <a:effectLst>
                  <a:outerShdw blurRad="38100" dist="38100" dir="2700000" algn="tl">
                    <a:srgbClr val="000000">
                      <a:alpha val="43137"/>
                    </a:srgbClr>
                  </a:outerShdw>
                </a:effectLst>
              </a:rPr>
              <a:t>the earth shall be full of the knowledge of the </a:t>
            </a:r>
            <a:r>
              <a:rPr lang="en-US" sz="3600" cap="small" dirty="0" smtClean="0">
                <a:effectLst>
                  <a:outerShdw blurRad="38100" dist="38100" dir="2700000" algn="tl">
                    <a:srgbClr val="000000">
                      <a:alpha val="43137"/>
                    </a:srgbClr>
                  </a:outerShdw>
                </a:effectLst>
              </a:rPr>
              <a:t>Lord</a:t>
            </a:r>
          </a:p>
          <a:p>
            <a:r>
              <a:rPr lang="en-US" sz="3600" cap="small" dirty="0">
                <a:effectLst>
                  <a:outerShdw blurRad="38100" dist="38100" dir="2700000" algn="tl">
                    <a:srgbClr val="000000">
                      <a:alpha val="43137"/>
                    </a:srgbClr>
                  </a:outerShdw>
                </a:effectLst>
              </a:rPr>
              <a:t>	</a:t>
            </a:r>
            <a:r>
              <a:rPr lang="en-US" sz="3600" cap="small" dirty="0" smtClean="0">
                <a:effectLst>
                  <a:outerShdw blurRad="38100" dist="38100" dir="2700000" algn="tl">
                    <a:srgbClr val="000000">
                      <a:alpha val="43137"/>
                    </a:srgbClr>
                  </a:outerShdw>
                </a:effectLst>
              </a:rPr>
              <a:t>					Isaiah 11:8-9</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46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681990"/>
          </a:xfrm>
        </p:spPr>
        <p:txBody>
          <a:bodyPr/>
          <a:lstStyle/>
          <a:p>
            <a:r>
              <a:rPr lang="en-US" dirty="0" smtClean="0"/>
              <a:t>Why should we care about fossils?</a:t>
            </a:r>
            <a:endParaRPr lang="en-US" dirty="0"/>
          </a:p>
        </p:txBody>
      </p:sp>
      <p:sp>
        <p:nvSpPr>
          <p:cNvPr id="3" name="Content Placeholder 2"/>
          <p:cNvSpPr>
            <a:spLocks noGrp="1"/>
          </p:cNvSpPr>
          <p:nvPr>
            <p:ph idx="1"/>
          </p:nvPr>
        </p:nvSpPr>
        <p:spPr>
          <a:xfrm>
            <a:off x="946404" y="1253331"/>
            <a:ext cx="7269480" cy="4351337"/>
          </a:xfrm>
        </p:spPr>
        <p:txBody>
          <a:bodyPr>
            <a:noAutofit/>
          </a:bodyPr>
          <a:lstStyle/>
          <a:p>
            <a:r>
              <a:rPr lang="en-US" sz="3600" dirty="0"/>
              <a:t>“In the days of Noah, men, animals, and trees, many times larger than now exist, were buried, and thus preserved as an evidence to later generations that the antediluvians perished by a flood. God designed that the discovery of these things should establish faith in inspired history.” </a:t>
            </a:r>
            <a:r>
              <a:rPr lang="en-US" sz="2800" dirty="0" smtClean="0"/>
              <a:t/>
            </a:r>
            <a:br>
              <a:rPr lang="en-US" sz="2800" dirty="0" smtClean="0"/>
            </a:br>
            <a:r>
              <a:rPr lang="en-US" sz="2800" i="1" dirty="0" smtClean="0"/>
              <a:t>Ellen </a:t>
            </a:r>
            <a:r>
              <a:rPr lang="en-US" sz="2800" i="1" dirty="0"/>
              <a:t>G. White, Patriarchs and Prophets, p.112</a:t>
            </a:r>
            <a:r>
              <a:rPr lang="en-US" sz="2800" i="1" dirty="0" smtClean="0"/>
              <a:t>.</a:t>
            </a:r>
            <a:endParaRPr lang="en-US" sz="2800" i="1" dirty="0"/>
          </a:p>
        </p:txBody>
      </p:sp>
    </p:spTree>
    <p:extLst>
      <p:ext uri="{BB962C8B-B14F-4D97-AF65-F5344CB8AC3E}">
        <p14:creationId xmlns:p14="http://schemas.microsoft.com/office/powerpoint/2010/main" val="2359247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681990"/>
          </a:xfrm>
        </p:spPr>
        <p:txBody>
          <a:bodyPr/>
          <a:lstStyle/>
          <a:p>
            <a:r>
              <a:rPr lang="en-US" dirty="0" smtClean="0"/>
              <a:t>Why should we care about fossils?</a:t>
            </a:r>
            <a:endParaRPr lang="en-US" dirty="0"/>
          </a:p>
        </p:txBody>
      </p:sp>
      <p:sp>
        <p:nvSpPr>
          <p:cNvPr id="3" name="Content Placeholder 2"/>
          <p:cNvSpPr>
            <a:spLocks noGrp="1"/>
          </p:cNvSpPr>
          <p:nvPr>
            <p:ph idx="1"/>
          </p:nvPr>
        </p:nvSpPr>
        <p:spPr>
          <a:xfrm>
            <a:off x="946404" y="1253331"/>
            <a:ext cx="7269480" cy="4351337"/>
          </a:xfrm>
        </p:spPr>
        <p:txBody>
          <a:bodyPr>
            <a:noAutofit/>
          </a:bodyPr>
          <a:lstStyle/>
          <a:p>
            <a:r>
              <a:rPr lang="en-US" sz="4000" dirty="0" smtClean="0"/>
              <a:t>The fossil record is a key pillar of the evolutionary model, the kind of empirical evidence that is thought to provide support for the theory of evolution</a:t>
            </a:r>
            <a:endParaRPr lang="en-US" sz="4000" dirty="0"/>
          </a:p>
        </p:txBody>
      </p:sp>
    </p:spTree>
    <p:extLst>
      <p:ext uri="{BB962C8B-B14F-4D97-AF65-F5344CB8AC3E}">
        <p14:creationId xmlns:p14="http://schemas.microsoft.com/office/powerpoint/2010/main" val="22065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6597396" cy="681990"/>
          </a:xfrm>
        </p:spPr>
        <p:txBody>
          <a:bodyPr/>
          <a:lstStyle/>
          <a:p>
            <a:pPr algn="ctr"/>
            <a:r>
              <a:rPr lang="en-US" dirty="0" smtClean="0"/>
              <a:t>A record of death</a:t>
            </a:r>
            <a:endParaRPr lang="en-US" dirty="0"/>
          </a:p>
        </p:txBody>
      </p:sp>
      <p:pic>
        <p:nvPicPr>
          <p:cNvPr id="7" name="Picture 4" descr="io e snake wh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123950"/>
            <a:ext cx="3771698" cy="5505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8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075204" y="3995839"/>
            <a:ext cx="4152599" cy="2633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75204" y="1123950"/>
            <a:ext cx="4140679"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4863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6597396" cy="681990"/>
          </a:xfrm>
        </p:spPr>
        <p:txBody>
          <a:bodyPr>
            <a:normAutofit fontScale="90000"/>
          </a:bodyPr>
          <a:lstStyle/>
          <a:p>
            <a:pPr algn="ctr"/>
            <a:r>
              <a:rPr lang="en-US" dirty="0" smtClean="0"/>
              <a:t>A record of predation and disease</a:t>
            </a:r>
            <a:endParaRPr lang="en-US" dirty="0"/>
          </a:p>
        </p:txBody>
      </p:sp>
      <p:pic>
        <p:nvPicPr>
          <p:cNvPr id="6" name="Picture 5" descr="F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3683" y="1129211"/>
            <a:ext cx="8331425" cy="2404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84" y="3701866"/>
            <a:ext cx="2807192" cy="290848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435732" y="5632299"/>
            <a:ext cx="3365024" cy="253916"/>
          </a:xfrm>
          <a:prstGeom prst="rect">
            <a:avLst/>
          </a:prstGeom>
        </p:spPr>
        <p:txBody>
          <a:bodyPr wrap="none">
            <a:spAutoFit/>
          </a:bodyPr>
          <a:lstStyle/>
          <a:p>
            <a:r>
              <a:rPr lang="en-US" sz="1050" dirty="0" smtClean="0"/>
              <a:t>Image from http://ucmp.berkeley.edu/blog/archives/4399</a:t>
            </a:r>
            <a:endParaRPr lang="en-US" sz="105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156" y="3701866"/>
            <a:ext cx="5314952" cy="1889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3324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5225" y="365759"/>
            <a:ext cx="4510658" cy="1476273"/>
          </a:xfrm>
        </p:spPr>
        <p:txBody>
          <a:bodyPr>
            <a:normAutofit fontScale="90000"/>
          </a:bodyPr>
          <a:lstStyle/>
          <a:p>
            <a:pPr algn="r"/>
            <a:r>
              <a:rPr lang="en-US" dirty="0" smtClean="0"/>
              <a:t>The </a:t>
            </a:r>
            <a:r>
              <a:rPr lang="en-US" dirty="0" err="1" smtClean="0"/>
              <a:t>uniformitarianist</a:t>
            </a:r>
            <a:r>
              <a:rPr lang="en-US" dirty="0" smtClean="0"/>
              <a:t> model: evolution over long time</a:t>
            </a:r>
            <a:endParaRPr lang="en-US" dirty="0"/>
          </a:p>
        </p:txBody>
      </p:sp>
      <p:sp>
        <p:nvSpPr>
          <p:cNvPr id="3" name="Content Placeholder 2"/>
          <p:cNvSpPr>
            <a:spLocks noGrp="1"/>
          </p:cNvSpPr>
          <p:nvPr>
            <p:ph idx="1"/>
          </p:nvPr>
        </p:nvSpPr>
        <p:spPr>
          <a:xfrm>
            <a:off x="4048124" y="2171700"/>
            <a:ext cx="4362707" cy="4217988"/>
          </a:xfrm>
        </p:spPr>
        <p:txBody>
          <a:bodyPr>
            <a:noAutofit/>
          </a:bodyPr>
          <a:lstStyle/>
          <a:p>
            <a:pPr algn="r"/>
            <a:r>
              <a:rPr lang="en-US" sz="2800" dirty="0" smtClean="0"/>
              <a:t>“No vestige of a beginning, no prospect of an end:”</a:t>
            </a:r>
            <a:br>
              <a:rPr lang="en-US" sz="2800" dirty="0" smtClean="0"/>
            </a:br>
            <a:r>
              <a:rPr lang="en-US" sz="2800" dirty="0" smtClean="0"/>
              <a:t>Death</a:t>
            </a:r>
            <a:r>
              <a:rPr lang="en-US" sz="2800" dirty="0"/>
              <a:t>, competition, natural </a:t>
            </a:r>
            <a:r>
              <a:rPr lang="en-US" sz="2800" dirty="0" smtClean="0"/>
              <a:t>selection have always been part of how biology works</a:t>
            </a:r>
          </a:p>
          <a:p>
            <a:pPr algn="r"/>
            <a:r>
              <a:rPr lang="en-US" sz="2800" dirty="0" smtClean="0"/>
              <a:t>Recent and literal creation</a:t>
            </a:r>
            <a:br>
              <a:rPr lang="en-US" sz="2800" dirty="0" smtClean="0"/>
            </a:br>
            <a:r>
              <a:rPr lang="en-US" sz="2800" dirty="0" smtClean="0"/>
              <a:t>The goodness of creation and its Creator</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4" y="40065"/>
            <a:ext cx="2196631" cy="6751259"/>
          </a:xfrm>
          <a:prstGeom prst="rect">
            <a:avLst/>
          </a:prstGeom>
          <a:ln>
            <a:noFill/>
          </a:ln>
          <a:effectLst>
            <a:outerShdw blurRad="292100" dist="139700" dir="2700000" algn="tl" rotWithShape="0">
              <a:srgbClr val="333333">
                <a:alpha val="65000"/>
              </a:srgbClr>
            </a:outerShdw>
          </a:effectLst>
        </p:spPr>
      </p:pic>
      <p:pic>
        <p:nvPicPr>
          <p:cNvPr id="5" name="Picture 27" descr="eospha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243" y="5694927"/>
            <a:ext cx="589510" cy="58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8"/>
          <p:cNvSpPr txBox="1">
            <a:spLocks noChangeArrowheads="1"/>
          </p:cNvSpPr>
          <p:nvPr/>
        </p:nvSpPr>
        <p:spPr bwMode="auto">
          <a:xfrm>
            <a:off x="2807906" y="6090025"/>
            <a:ext cx="32112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Unicellular organisms</a:t>
            </a:r>
          </a:p>
        </p:txBody>
      </p:sp>
      <p:pic>
        <p:nvPicPr>
          <p:cNvPr id="7" name="Picture 32" descr="F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244" y="4660536"/>
            <a:ext cx="547020" cy="68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5"/>
          <p:cNvSpPr txBox="1">
            <a:spLocks noChangeArrowheads="1"/>
          </p:cNvSpPr>
          <p:nvPr/>
        </p:nvSpPr>
        <p:spPr bwMode="auto">
          <a:xfrm>
            <a:off x="2782882" y="5138929"/>
            <a:ext cx="32112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Trilobites</a:t>
            </a:r>
          </a:p>
        </p:txBody>
      </p:sp>
      <p:pic>
        <p:nvPicPr>
          <p:cNvPr id="9" name="Picture 38" descr="acanthodia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242" y="3729323"/>
            <a:ext cx="719535" cy="4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9"/>
          <p:cNvSpPr txBox="1">
            <a:spLocks noChangeArrowheads="1"/>
          </p:cNvSpPr>
          <p:nvPr/>
        </p:nvSpPr>
        <p:spPr bwMode="auto">
          <a:xfrm>
            <a:off x="2951120" y="3903878"/>
            <a:ext cx="7444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Fish</a:t>
            </a:r>
            <a:r>
              <a:rPr lang="en-US" altLang="en-US" sz="1800" dirty="0"/>
              <a:t> </a:t>
            </a:r>
          </a:p>
        </p:txBody>
      </p:sp>
      <p:pic>
        <p:nvPicPr>
          <p:cNvPr id="11" name="Picture 44" descr="Dimetrod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269" y="2757967"/>
            <a:ext cx="853910" cy="6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5"/>
          <p:cNvSpPr txBox="1">
            <a:spLocks noChangeArrowheads="1"/>
          </p:cNvSpPr>
          <p:nvPr/>
        </p:nvSpPr>
        <p:spPr bwMode="auto">
          <a:xfrm>
            <a:off x="3074361" y="3186438"/>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Reptiles</a:t>
            </a:r>
            <a:endParaRPr lang="en-US" altLang="en-US" sz="1800" dirty="0"/>
          </a:p>
        </p:txBody>
      </p:sp>
      <p:pic>
        <p:nvPicPr>
          <p:cNvPr id="13" name="Picture 46" descr="F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3148" y="1792748"/>
            <a:ext cx="868940" cy="84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7"/>
          <p:cNvSpPr txBox="1">
            <a:spLocks noChangeArrowheads="1"/>
          </p:cNvSpPr>
          <p:nvPr/>
        </p:nvSpPr>
        <p:spPr bwMode="auto">
          <a:xfrm>
            <a:off x="3079403" y="2445720"/>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smtClean="0"/>
              <a:t>Dinosaurs</a:t>
            </a:r>
            <a:endParaRPr lang="en-US" altLang="en-US" sz="1800" dirty="0"/>
          </a:p>
        </p:txBody>
      </p:sp>
      <p:sp>
        <p:nvSpPr>
          <p:cNvPr id="16" name="Text Box 52"/>
          <p:cNvSpPr txBox="1">
            <a:spLocks noChangeArrowheads="1"/>
          </p:cNvSpPr>
          <p:nvPr/>
        </p:nvSpPr>
        <p:spPr bwMode="auto">
          <a:xfrm>
            <a:off x="2869678" y="1552992"/>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Birds</a:t>
            </a:r>
            <a:endParaRPr lang="en-US" altLang="en-US" sz="1800" dirty="0"/>
          </a:p>
        </p:txBody>
      </p:sp>
      <p:pic>
        <p:nvPicPr>
          <p:cNvPr id="19" name="Picture 55" descr="f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4949" y="514502"/>
            <a:ext cx="649014" cy="40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6"/>
          <p:cNvSpPr txBox="1">
            <a:spLocks noChangeArrowheads="1"/>
          </p:cNvSpPr>
          <p:nvPr/>
        </p:nvSpPr>
        <p:spPr bwMode="auto">
          <a:xfrm>
            <a:off x="2869678" y="725963"/>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Mammals</a:t>
            </a:r>
            <a:endParaRPr lang="en-US" altLang="en-US" sz="1800" dirty="0"/>
          </a:p>
        </p:txBody>
      </p:sp>
      <p:pic>
        <p:nvPicPr>
          <p:cNvPr id="21" name="Picture 57" descr="f1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1243" y="87551"/>
            <a:ext cx="292271" cy="3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8"/>
          <p:cNvSpPr txBox="1">
            <a:spLocks noChangeArrowheads="1"/>
          </p:cNvSpPr>
          <p:nvPr/>
        </p:nvSpPr>
        <p:spPr bwMode="auto">
          <a:xfrm>
            <a:off x="2548020" y="268281"/>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smtClean="0"/>
              <a:t>Hominins</a:t>
            </a:r>
            <a:endParaRPr lang="en-US" altLang="en-US" sz="1800" dirty="0"/>
          </a:p>
        </p:txBody>
      </p:sp>
      <p:pic>
        <p:nvPicPr>
          <p:cNvPr id="23" name="Picture 36" descr="fossil brachiopo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1243" y="4220016"/>
            <a:ext cx="719535" cy="42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37"/>
          <p:cNvSpPr txBox="1">
            <a:spLocks noChangeArrowheads="1"/>
          </p:cNvSpPr>
          <p:nvPr/>
        </p:nvSpPr>
        <p:spPr bwMode="auto">
          <a:xfrm>
            <a:off x="2951120" y="4453004"/>
            <a:ext cx="3495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smtClean="0"/>
              <a:t>Brachiopods</a:t>
            </a:r>
            <a:endParaRPr lang="en-US" altLang="en-US" sz="1000" dirty="0"/>
          </a:p>
        </p:txBody>
      </p:sp>
      <p:pic>
        <p:nvPicPr>
          <p:cNvPr id="25" name="Picture 42" descr="ichthyostega_2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1242" y="3526891"/>
            <a:ext cx="855937" cy="18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43"/>
          <p:cNvSpPr txBox="1">
            <a:spLocks noChangeArrowheads="1"/>
          </p:cNvSpPr>
          <p:nvPr/>
        </p:nvSpPr>
        <p:spPr bwMode="auto">
          <a:xfrm>
            <a:off x="3079523" y="3512312"/>
            <a:ext cx="923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Amphibians</a:t>
            </a:r>
            <a:endParaRPr lang="en-US" altLang="en-US" sz="1800" dirty="0"/>
          </a:p>
        </p:txBody>
      </p:sp>
      <p:pic>
        <p:nvPicPr>
          <p:cNvPr id="27" name="Picture 51" descr="Archaeopteryx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1241" y="950999"/>
            <a:ext cx="642721" cy="80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descr="DickinsoniaCostata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64949" y="5385150"/>
            <a:ext cx="380301" cy="28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35"/>
          <p:cNvSpPr txBox="1">
            <a:spLocks noChangeArrowheads="1"/>
          </p:cNvSpPr>
          <p:nvPr/>
        </p:nvSpPr>
        <p:spPr bwMode="auto">
          <a:xfrm>
            <a:off x="2611432" y="5462779"/>
            <a:ext cx="32112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err="1" smtClean="0"/>
              <a:t>Ediacara</a:t>
            </a:r>
            <a:r>
              <a:rPr lang="en-US" altLang="en-US" sz="1000" dirty="0" smtClean="0"/>
              <a:t> fauna</a:t>
            </a:r>
            <a:endParaRPr lang="en-US" altLang="en-US" sz="1000" dirty="0"/>
          </a:p>
        </p:txBody>
      </p:sp>
    </p:spTree>
    <p:extLst>
      <p:ext uri="{BB962C8B-B14F-4D97-AF65-F5344CB8AC3E}">
        <p14:creationId xmlns:p14="http://schemas.microsoft.com/office/powerpoint/2010/main" val="37166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6597396" cy="681990"/>
          </a:xfrm>
        </p:spPr>
        <p:txBody>
          <a:bodyPr>
            <a:normAutofit/>
          </a:bodyPr>
          <a:lstStyle/>
          <a:p>
            <a:pPr algn="ctr"/>
            <a:r>
              <a:rPr lang="en-US" dirty="0" smtClean="0"/>
              <a:t>Applying the biblical filter…</a:t>
            </a:r>
            <a:endParaRPr lang="en-US" dirty="0"/>
          </a:p>
        </p:txBody>
      </p:sp>
      <p:sp>
        <p:nvSpPr>
          <p:cNvPr id="7" name="TextBox 6"/>
          <p:cNvSpPr txBox="1"/>
          <p:nvPr/>
        </p:nvSpPr>
        <p:spPr>
          <a:xfrm>
            <a:off x="550033" y="1419507"/>
            <a:ext cx="7708142" cy="2246769"/>
          </a:xfrm>
          <a:prstGeom prst="rect">
            <a:avLst/>
          </a:prstGeom>
          <a:noFill/>
        </p:spPr>
        <p:txBody>
          <a:bodyPr wrap="square" rtlCol="0">
            <a:spAutoFit/>
          </a:bodyPr>
          <a:lstStyle/>
          <a:p>
            <a:r>
              <a:rPr lang="en-US" sz="2800" dirty="0" smtClean="0"/>
              <a:t>“Now the earth was corrupt in God's sight, and the earth was filled with violence. And God saw the earth, and behold, it was corrupt, for all flesh had corrupted their way on the earth.” </a:t>
            </a:r>
          </a:p>
          <a:p>
            <a:r>
              <a:rPr lang="en-US" sz="2800" dirty="0" smtClean="0"/>
              <a:t>(Gen 6:11-12)</a:t>
            </a:r>
            <a:endParaRPr lang="en-US" sz="2800" dirty="0"/>
          </a:p>
        </p:txBody>
      </p:sp>
      <p:sp>
        <p:nvSpPr>
          <p:cNvPr id="9" name="TextBox 8"/>
          <p:cNvSpPr txBox="1"/>
          <p:nvPr/>
        </p:nvSpPr>
        <p:spPr>
          <a:xfrm>
            <a:off x="550033" y="4038034"/>
            <a:ext cx="7708142" cy="2246769"/>
          </a:xfrm>
          <a:prstGeom prst="rect">
            <a:avLst/>
          </a:prstGeom>
          <a:noFill/>
        </p:spPr>
        <p:txBody>
          <a:bodyPr wrap="square" rtlCol="0">
            <a:spAutoFit/>
          </a:bodyPr>
          <a:lstStyle/>
          <a:p>
            <a:r>
              <a:rPr lang="en-US" sz="2800" dirty="0" smtClean="0"/>
              <a:t>“Every living thing on the face of the earth was wiped out; people and animals and the creatures that move along the ground and the birds were wiped from the earth.” </a:t>
            </a:r>
          </a:p>
          <a:p>
            <a:r>
              <a:rPr lang="en-US" sz="2800" dirty="0" smtClean="0"/>
              <a:t>(Gen 7:23)</a:t>
            </a:r>
            <a:endParaRPr lang="en-US" sz="2800" dirty="0"/>
          </a:p>
        </p:txBody>
      </p:sp>
      <p:sp>
        <p:nvSpPr>
          <p:cNvPr id="3" name="TextBox 2"/>
          <p:cNvSpPr txBox="1"/>
          <p:nvPr/>
        </p:nvSpPr>
        <p:spPr>
          <a:xfrm>
            <a:off x="3800475" y="3167390"/>
            <a:ext cx="4457700" cy="523220"/>
          </a:xfrm>
          <a:prstGeom prst="rect">
            <a:avLst/>
          </a:prstGeom>
          <a:noFill/>
        </p:spPr>
        <p:txBody>
          <a:bodyPr wrap="square" rtlCol="0">
            <a:spAutoFit/>
          </a:bodyPr>
          <a:lstStyle/>
          <a:p>
            <a:pPr algn="r"/>
            <a:r>
              <a:rPr lang="en-US" sz="2800" dirty="0" smtClean="0">
                <a:solidFill>
                  <a:srgbClr val="FFFF00"/>
                </a:solidFill>
              </a:rPr>
              <a:t>Change: Corruption</a:t>
            </a:r>
            <a:endParaRPr lang="en-US" sz="2800" dirty="0">
              <a:solidFill>
                <a:srgbClr val="FFFF00"/>
              </a:solidFill>
            </a:endParaRPr>
          </a:p>
        </p:txBody>
      </p:sp>
      <p:sp>
        <p:nvSpPr>
          <p:cNvPr id="10" name="TextBox 9"/>
          <p:cNvSpPr txBox="1"/>
          <p:nvPr/>
        </p:nvSpPr>
        <p:spPr>
          <a:xfrm>
            <a:off x="3800475" y="5761583"/>
            <a:ext cx="4457700" cy="523220"/>
          </a:xfrm>
          <a:prstGeom prst="rect">
            <a:avLst/>
          </a:prstGeom>
          <a:noFill/>
        </p:spPr>
        <p:txBody>
          <a:bodyPr wrap="square" rtlCol="0">
            <a:spAutoFit/>
          </a:bodyPr>
          <a:lstStyle/>
          <a:p>
            <a:pPr algn="r"/>
            <a:r>
              <a:rPr lang="en-US" sz="2800" dirty="0" smtClean="0">
                <a:solidFill>
                  <a:srgbClr val="FFFF00"/>
                </a:solidFill>
              </a:rPr>
              <a:t>Catastrophe: Flood</a:t>
            </a:r>
            <a:endParaRPr lang="en-US" sz="2800" dirty="0">
              <a:solidFill>
                <a:srgbClr val="FFFF00"/>
              </a:solidFill>
            </a:endParaRPr>
          </a:p>
        </p:txBody>
      </p:sp>
    </p:spTree>
    <p:extLst>
      <p:ext uri="{BB962C8B-B14F-4D97-AF65-F5344CB8AC3E}">
        <p14:creationId xmlns:p14="http://schemas.microsoft.com/office/powerpoint/2010/main" val="3602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P spid="10" grpId="0"/>
    </p:bld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0</TotalTime>
  <Words>1625</Words>
  <Application>Microsoft Office PowerPoint</Application>
  <PresentationFormat>On-screen Show (4:3)</PresentationFormat>
  <Paragraphs>179</Paragraphs>
  <Slides>30</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Corbel</vt:lpstr>
      <vt:lpstr>Wingdings 2</vt:lpstr>
      <vt:lpstr>View</vt:lpstr>
      <vt:lpstr>Introduction to the Fossil Record </vt:lpstr>
      <vt:lpstr>Goals of the presentation</vt:lpstr>
      <vt:lpstr>PowerPoint Presentation</vt:lpstr>
      <vt:lpstr>Why should we care about fossils?</vt:lpstr>
      <vt:lpstr>Why should we care about fossils?</vt:lpstr>
      <vt:lpstr>A record of death</vt:lpstr>
      <vt:lpstr>A record of predation and disease</vt:lpstr>
      <vt:lpstr>The uniformitarianist model: evolution over long time</vt:lpstr>
      <vt:lpstr>Applying the biblical filter…</vt:lpstr>
      <vt:lpstr>How much change?</vt:lpstr>
      <vt:lpstr>How much change?</vt:lpstr>
      <vt:lpstr>PowerPoint Presentation</vt:lpstr>
      <vt:lpstr>PowerPoint Presentation</vt:lpstr>
      <vt:lpstr>PowerPoint Presentation</vt:lpstr>
      <vt:lpstr>Many examples of catastrophic deposition of fossils in the rock record  (bonebeds/shellbeds related to storm events or sediment gravity flows)</vt:lpstr>
      <vt:lpstr>However, not everything sudden/instantaneous, also examples indicative of some passage of time</vt:lpstr>
      <vt:lpstr>Patterns of distribution in the fossil record</vt:lpstr>
      <vt:lpstr>Patterns of distribution in the fossil record</vt:lpstr>
      <vt:lpstr>Patterns of distribution in the fossil record</vt:lpstr>
      <vt:lpstr>Patterns of distribution in the fossil record</vt:lpstr>
      <vt:lpstr>Patterns of distribution in the fossil record</vt:lpstr>
      <vt:lpstr>A creationist model of the fossil record</vt:lpstr>
      <vt:lpstr>A creationist model of the fossil record</vt:lpstr>
      <vt:lpstr>A creationist model of the fossil record</vt:lpstr>
      <vt:lpstr>A creationist model of the fossil record</vt:lpstr>
      <vt:lpstr>A creationist model of the fossil record</vt:lpstr>
      <vt:lpstr>A creationist model of the fossil record</vt:lpstr>
      <vt:lpstr>A creationist model of the fossil record</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2018-04-20T00:36:52Z</dcterms:created>
  <dcterms:modified xsi:type="dcterms:W3CDTF">2018-12-12T16:48:57Z</dcterms:modified>
</cp:coreProperties>
</file>