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7" r:id="rId2"/>
    <p:sldId id="371" r:id="rId3"/>
    <p:sldId id="372" r:id="rId4"/>
    <p:sldId id="377" r:id="rId5"/>
    <p:sldId id="260" r:id="rId6"/>
    <p:sldId id="373" r:id="rId7"/>
    <p:sldId id="331" r:id="rId8"/>
    <p:sldId id="333" r:id="rId9"/>
    <p:sldId id="334" r:id="rId10"/>
    <p:sldId id="339" r:id="rId11"/>
    <p:sldId id="374" r:id="rId12"/>
    <p:sldId id="343" r:id="rId13"/>
    <p:sldId id="344" r:id="rId14"/>
    <p:sldId id="346" r:id="rId15"/>
    <p:sldId id="347" r:id="rId16"/>
    <p:sldId id="367" r:id="rId17"/>
    <p:sldId id="348" r:id="rId18"/>
    <p:sldId id="350" r:id="rId19"/>
    <p:sldId id="302" r:id="rId20"/>
    <p:sldId id="303" r:id="rId21"/>
    <p:sldId id="290" r:id="rId22"/>
    <p:sldId id="292" r:id="rId23"/>
    <p:sldId id="332" r:id="rId24"/>
    <p:sldId id="362" r:id="rId25"/>
    <p:sldId id="368" r:id="rId26"/>
    <p:sldId id="365" r:id="rId27"/>
    <p:sldId id="375" r:id="rId28"/>
    <p:sldId id="376" r:id="rId29"/>
    <p:sldId id="320" r:id="rId30"/>
    <p:sldId id="281" r:id="rId31"/>
    <p:sldId id="284" r:id="rId32"/>
    <p:sldId id="315" r:id="rId33"/>
    <p:sldId id="378" r:id="rId34"/>
    <p:sldId id="379" r:id="rId35"/>
    <p:sldId id="329"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9089" autoAdjust="0"/>
  </p:normalViewPr>
  <p:slideViewPr>
    <p:cSldViewPr>
      <p:cViewPr varScale="1">
        <p:scale>
          <a:sx n="52" d="100"/>
          <a:sy n="52" d="100"/>
        </p:scale>
        <p:origin x="1113" y="33"/>
      </p:cViewPr>
      <p:guideLst>
        <p:guide orient="horz" pos="2160"/>
        <p:guide pos="3840"/>
      </p:guideLst>
    </p:cSldViewPr>
  </p:slideViewPr>
  <p:notesTextViewPr>
    <p:cViewPr>
      <p:scale>
        <a:sx n="3" d="2"/>
        <a:sy n="3" d="2"/>
      </p:scale>
      <p:origin x="0" y="-10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1C494-6D72-4634-868B-FF186E484A95}"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F1660-8D6A-4CC3-8BB4-9E212C1F87DE}" type="slidenum">
              <a:rPr lang="en-US" smtClean="0"/>
              <a:t>‹#›</a:t>
            </a:fld>
            <a:endParaRPr lang="en-US"/>
          </a:p>
        </p:txBody>
      </p:sp>
    </p:spTree>
    <p:extLst>
      <p:ext uri="{BB962C8B-B14F-4D97-AF65-F5344CB8AC3E}">
        <p14:creationId xmlns:p14="http://schemas.microsoft.com/office/powerpoint/2010/main" val="513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To</a:t>
            </a:r>
            <a:r>
              <a:rPr lang="en-US" baseline="0" dirty="0" smtClean="0"/>
              <a:t> be honest with you, I am concerned about giving this talk. My concern is that at the end of a 15 minutes talk about the fossil record of humans I will leave you more confused than enlightened. So, last night, I had an idea in my sleep. In a school there are different grades because kids can understand progressively more complex things. So I am going to divide my talk in two levels. The first part is the first grade level version of the talk. You can stop there if you want. For those who want to go a bit deeper, there is a second part to the talk and some of you will enjoy it, some will not understand much. But I hope all will at least graduate from the first level part. So, let’s begin with the 101 level: This is how the Bible says humans came to be: special creation by God.</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1</a:t>
            </a:fld>
            <a:endParaRPr lang="en-US"/>
          </a:p>
        </p:txBody>
      </p:sp>
    </p:spTree>
    <p:extLst>
      <p:ext uri="{BB962C8B-B14F-4D97-AF65-F5344CB8AC3E}">
        <p14:creationId xmlns:p14="http://schemas.microsoft.com/office/powerpoint/2010/main" val="186969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is how many today (including</a:t>
            </a:r>
            <a:r>
              <a:rPr lang="en-US" baseline="0" dirty="0" smtClean="0"/>
              <a:t> a lot of scientists) believe humans came to be: evolution from an ancestral ape over several millions of years</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2</a:t>
            </a:fld>
            <a:endParaRPr lang="en-US"/>
          </a:p>
        </p:txBody>
      </p:sp>
    </p:spTree>
    <p:extLst>
      <p:ext uri="{BB962C8B-B14F-4D97-AF65-F5344CB8AC3E}">
        <p14:creationId xmlns:p14="http://schemas.microsoft.com/office/powerpoint/2010/main" val="225086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But when you look at the fossils, the picture portrayed by evolution is not so clear</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3</a:t>
            </a:fld>
            <a:endParaRPr lang="en-US"/>
          </a:p>
        </p:txBody>
      </p:sp>
    </p:spTree>
    <p:extLst>
      <p:ext uri="{BB962C8B-B14F-4D97-AF65-F5344CB8AC3E}">
        <p14:creationId xmlns:p14="http://schemas.microsoft.com/office/powerpoint/2010/main" val="30103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Therefore, if you believe this, and are critical</a:t>
            </a:r>
            <a:r>
              <a:rPr lang="en-US" baseline="0" dirty="0" smtClean="0"/>
              <a:t> of this, it does not mean that you are switching off this. End of the 101 presentation!</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4</a:t>
            </a:fld>
            <a:endParaRPr lang="en-US"/>
          </a:p>
        </p:txBody>
      </p:sp>
    </p:spTree>
    <p:extLst>
      <p:ext uri="{BB962C8B-B14F-4D97-AF65-F5344CB8AC3E}">
        <p14:creationId xmlns:p14="http://schemas.microsoft.com/office/powerpoint/2010/main" val="301603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into the advanced</a:t>
            </a:r>
            <a:r>
              <a:rPr lang="en-US" baseline="0" dirty="0" smtClean="0"/>
              <a:t> level presentation: here is a nice summary plot of the fossil record of hominins as it currently understood </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5</a:t>
            </a:fld>
            <a:endParaRPr lang="en-US"/>
          </a:p>
        </p:txBody>
      </p:sp>
    </p:spTree>
    <p:extLst>
      <p:ext uri="{BB962C8B-B14F-4D97-AF65-F5344CB8AC3E}">
        <p14:creationId xmlns:p14="http://schemas.microsoft.com/office/powerpoint/2010/main" val="44255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we can determine</a:t>
            </a:r>
            <a:r>
              <a:rPr lang="en-US" baseline="0" dirty="0" smtClean="0"/>
              <a:t> things look different, can we really conclude they are distinct?</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18</a:t>
            </a:fld>
            <a:endParaRPr lang="en-US"/>
          </a:p>
        </p:txBody>
      </p:sp>
    </p:spTree>
    <p:extLst>
      <p:ext uri="{BB962C8B-B14F-4D97-AF65-F5344CB8AC3E}">
        <p14:creationId xmlns:p14="http://schemas.microsoft.com/office/powerpoint/2010/main" val="34496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cranial capacity, brachial index, more vertical</a:t>
            </a:r>
            <a:r>
              <a:rPr lang="en-US" baseline="0" dirty="0" smtClean="0"/>
              <a:t> face, dentition, etc.</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22</a:t>
            </a:fld>
            <a:endParaRPr lang="en-US"/>
          </a:p>
        </p:txBody>
      </p:sp>
    </p:spTree>
    <p:extLst>
      <p:ext uri="{BB962C8B-B14F-4D97-AF65-F5344CB8AC3E}">
        <p14:creationId xmlns:p14="http://schemas.microsoft.com/office/powerpoint/2010/main" val="606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conclude with a</a:t>
            </a:r>
            <a:r>
              <a:rPr lang="en-US" baseline="0" dirty="0" smtClean="0"/>
              <a:t> broader reflection. We all like stories of crushing victories over the opponent, a Germany 7 Brazil 1 story. And this is true for both sides. </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33</a:t>
            </a:fld>
            <a:endParaRPr lang="en-US"/>
          </a:p>
        </p:txBody>
      </p:sp>
    </p:spTree>
    <p:extLst>
      <p:ext uri="{BB962C8B-B14F-4D97-AF65-F5344CB8AC3E}">
        <p14:creationId xmlns:p14="http://schemas.microsoft.com/office/powerpoint/2010/main" val="208952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the reality is more like this? The data are</a:t>
            </a:r>
            <a:r>
              <a:rPr lang="en-US" baseline="0" dirty="0" smtClean="0"/>
              <a:t> more neutral and there are things that fit and don’t fit in both models? What is it then that becomes crucial? Your worldview. You are led to make a choice…you have to think more carefully and make a conscious decision about the foundation you want to adopt. </a:t>
            </a:r>
            <a:r>
              <a:rPr lang="en-US" dirty="0" smtClean="0"/>
              <a:t>There</a:t>
            </a:r>
            <a:r>
              <a:rPr lang="en-US" baseline="0" dirty="0" smtClean="0"/>
              <a:t> are times when this does not look to me like a 7-1 game, but a close one that is going to go to extra time. The question is: which team will we play on?</a:t>
            </a:r>
          </a:p>
          <a:p>
            <a:r>
              <a:rPr lang="en-US" baseline="0" dirty="0" smtClean="0"/>
              <a:t>Will you choose the Word of God as </a:t>
            </a:r>
            <a:r>
              <a:rPr lang="en-US" baseline="0" dirty="0" smtClean="0"/>
              <a:t>the foundation that guides your search for understanding? In John 18 Jesus says, all who are of the truth listen to my voice. </a:t>
            </a:r>
            <a:r>
              <a:rPr lang="en-US" baseline="0" dirty="0" smtClean="0"/>
              <a:t>If </a:t>
            </a:r>
            <a:r>
              <a:rPr lang="en-US" baseline="0" dirty="0" smtClean="0"/>
              <a:t>you choose to listen to the voice of </a:t>
            </a:r>
            <a:r>
              <a:rPr lang="en-US" baseline="0" dirty="0" smtClean="0"/>
              <a:t>Christ, </a:t>
            </a:r>
            <a:r>
              <a:rPr lang="en-US" baseline="0" dirty="0" smtClean="0"/>
              <a:t>raise with me as we pray together. Dear Jesus, you are our king. You were born and came into this world to bear witness to the truth. We open our hearts today so that the Holy Spirit may help us to </a:t>
            </a:r>
            <a:r>
              <a:rPr lang="en-US" baseline="0" dirty="0" smtClean="0"/>
              <a:t>hear your word, listen to your word, </a:t>
            </a:r>
            <a:r>
              <a:rPr lang="en-US" baseline="0" dirty="0" smtClean="0"/>
              <a:t>and rely upon your word. Amen.</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34</a:t>
            </a:fld>
            <a:endParaRPr lang="en-US"/>
          </a:p>
        </p:txBody>
      </p:sp>
    </p:spTree>
    <p:extLst>
      <p:ext uri="{BB962C8B-B14F-4D97-AF65-F5344CB8AC3E}">
        <p14:creationId xmlns:p14="http://schemas.microsoft.com/office/powerpoint/2010/main" val="355729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D6E4C-1927-4F76-9097-F64C14253ED4}" type="slidenum">
              <a:rPr lang="en-US"/>
              <a:pPr>
                <a:defRPr/>
              </a:pPr>
              <a:t>‹#›</a:t>
            </a:fld>
            <a:endParaRPr lang="en-US"/>
          </a:p>
        </p:txBody>
      </p:sp>
    </p:spTree>
    <p:extLst>
      <p:ext uri="{BB962C8B-B14F-4D97-AF65-F5344CB8AC3E}">
        <p14:creationId xmlns:p14="http://schemas.microsoft.com/office/powerpoint/2010/main" val="320216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74099-5C31-4DD3-A0C0-A779A49F12C6}" type="slidenum">
              <a:rPr lang="en-US"/>
              <a:pPr>
                <a:defRPr/>
              </a:pPr>
              <a:t>‹#›</a:t>
            </a:fld>
            <a:endParaRPr lang="en-US"/>
          </a:p>
        </p:txBody>
      </p:sp>
    </p:spTree>
    <p:extLst>
      <p:ext uri="{BB962C8B-B14F-4D97-AF65-F5344CB8AC3E}">
        <p14:creationId xmlns:p14="http://schemas.microsoft.com/office/powerpoint/2010/main" val="272969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84E11-CF4F-4513-980D-4C5EAE4B06DE}" type="slidenum">
              <a:rPr lang="en-US"/>
              <a:pPr>
                <a:defRPr/>
              </a:pPr>
              <a:t>‹#›</a:t>
            </a:fld>
            <a:endParaRPr lang="en-US"/>
          </a:p>
        </p:txBody>
      </p:sp>
    </p:spTree>
    <p:extLst>
      <p:ext uri="{BB962C8B-B14F-4D97-AF65-F5344CB8AC3E}">
        <p14:creationId xmlns:p14="http://schemas.microsoft.com/office/powerpoint/2010/main" val="398423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D4298-AE2D-4DBC-BCC0-59B7B1BB40AA}" type="slidenum">
              <a:rPr lang="en-US"/>
              <a:pPr>
                <a:defRPr/>
              </a:pPr>
              <a:t>‹#›</a:t>
            </a:fld>
            <a:endParaRPr lang="en-US"/>
          </a:p>
        </p:txBody>
      </p:sp>
    </p:spTree>
    <p:extLst>
      <p:ext uri="{BB962C8B-B14F-4D97-AF65-F5344CB8AC3E}">
        <p14:creationId xmlns:p14="http://schemas.microsoft.com/office/powerpoint/2010/main" val="73923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D7A4F-DAC2-4936-8BB2-D6ADEF8CD26C}" type="slidenum">
              <a:rPr lang="en-US"/>
              <a:pPr>
                <a:defRPr/>
              </a:pPr>
              <a:t>‹#›</a:t>
            </a:fld>
            <a:endParaRPr lang="en-US"/>
          </a:p>
        </p:txBody>
      </p:sp>
    </p:spTree>
    <p:extLst>
      <p:ext uri="{BB962C8B-B14F-4D97-AF65-F5344CB8AC3E}">
        <p14:creationId xmlns:p14="http://schemas.microsoft.com/office/powerpoint/2010/main" val="3520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7A257D-BA3A-4C87-BE10-9B1D5D674CCF}" type="slidenum">
              <a:rPr lang="en-US"/>
              <a:pPr>
                <a:defRPr/>
              </a:pPr>
              <a:t>‹#›</a:t>
            </a:fld>
            <a:endParaRPr lang="en-US"/>
          </a:p>
        </p:txBody>
      </p:sp>
    </p:spTree>
    <p:extLst>
      <p:ext uri="{BB962C8B-B14F-4D97-AF65-F5344CB8AC3E}">
        <p14:creationId xmlns:p14="http://schemas.microsoft.com/office/powerpoint/2010/main" val="188150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B37B6F-247A-40B6-9138-510B98E81B89}" type="slidenum">
              <a:rPr lang="en-US"/>
              <a:pPr>
                <a:defRPr/>
              </a:pPr>
              <a:t>‹#›</a:t>
            </a:fld>
            <a:endParaRPr lang="en-US"/>
          </a:p>
        </p:txBody>
      </p:sp>
    </p:spTree>
    <p:extLst>
      <p:ext uri="{BB962C8B-B14F-4D97-AF65-F5344CB8AC3E}">
        <p14:creationId xmlns:p14="http://schemas.microsoft.com/office/powerpoint/2010/main" val="410208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168A62-BF46-49AB-87F6-0FC1744D15FB}" type="slidenum">
              <a:rPr lang="en-US"/>
              <a:pPr>
                <a:defRPr/>
              </a:pPr>
              <a:t>‹#›</a:t>
            </a:fld>
            <a:endParaRPr lang="en-US"/>
          </a:p>
        </p:txBody>
      </p:sp>
    </p:spTree>
    <p:extLst>
      <p:ext uri="{BB962C8B-B14F-4D97-AF65-F5344CB8AC3E}">
        <p14:creationId xmlns:p14="http://schemas.microsoft.com/office/powerpoint/2010/main" val="89742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30F1D1-2D88-473C-B4E9-13210A4180EE}" type="slidenum">
              <a:rPr lang="en-US"/>
              <a:pPr>
                <a:defRPr/>
              </a:pPr>
              <a:t>‹#›</a:t>
            </a:fld>
            <a:endParaRPr lang="en-US"/>
          </a:p>
        </p:txBody>
      </p:sp>
    </p:spTree>
    <p:extLst>
      <p:ext uri="{BB962C8B-B14F-4D97-AF65-F5344CB8AC3E}">
        <p14:creationId xmlns:p14="http://schemas.microsoft.com/office/powerpoint/2010/main" val="67246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FFC95-71DD-46DC-9AA3-C5D79121CE2B}" type="slidenum">
              <a:rPr lang="en-US"/>
              <a:pPr>
                <a:defRPr/>
              </a:pPr>
              <a:t>‹#›</a:t>
            </a:fld>
            <a:endParaRPr lang="en-US"/>
          </a:p>
        </p:txBody>
      </p:sp>
    </p:spTree>
    <p:extLst>
      <p:ext uri="{BB962C8B-B14F-4D97-AF65-F5344CB8AC3E}">
        <p14:creationId xmlns:p14="http://schemas.microsoft.com/office/powerpoint/2010/main" val="216940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42561-1A7D-419A-8BFD-12EB362D6167}" type="slidenum">
              <a:rPr lang="en-US"/>
              <a:pPr>
                <a:defRPr/>
              </a:pPr>
              <a:t>‹#›</a:t>
            </a:fld>
            <a:endParaRPr lang="en-US"/>
          </a:p>
        </p:txBody>
      </p:sp>
    </p:spTree>
    <p:extLst>
      <p:ext uri="{BB962C8B-B14F-4D97-AF65-F5344CB8AC3E}">
        <p14:creationId xmlns:p14="http://schemas.microsoft.com/office/powerpoint/2010/main" val="202989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F66C198-7233-4522-B13A-480AC62C4A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asondejong.ca/Muses/Hominid_Fossils.html"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3.bp.blogspot.com/_7ZYqYi4xigk/S73kcrBV2nI/AAAAAAAAF0U/a973pLg8QEk/s1600/hominid2.jpg" TargetMode="External"/><Relationship Id="rId4" Type="http://schemas.openxmlformats.org/officeDocument/2006/relationships/hyperlink" Target="http://dmanisi.ge/page?id=12&amp;lan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hyperlink" Target="http://www.facebook.com/Geoscienceresearchinstitute" TargetMode="External"/><Relationship Id="rId2" Type="http://schemas.openxmlformats.org/officeDocument/2006/relationships/hyperlink" Target="http://www.grisda.org/" TargetMode="Externa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asondejong.ca/Muses/Hominid_Fossils.html"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3.bp.blogspot.com/_7ZYqYi4xigk/S73kcrBV2nI/AAAAAAAAF0U/a973pLg8QEk/s1600/hominid2.jpg" TargetMode="External"/><Relationship Id="rId4" Type="http://schemas.openxmlformats.org/officeDocument/2006/relationships/hyperlink" Target="http://dmanisi.ge/page?id=12&amp;lang=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85801"/>
            <a:ext cx="7772400" cy="1470025"/>
          </a:xfrm>
        </p:spPr>
        <p:txBody>
          <a:bodyPr/>
          <a:lstStyle/>
          <a:p>
            <a:pPr eaLnBrk="1" hangingPunct="1"/>
            <a:r>
              <a:rPr lang="en-US" dirty="0" smtClean="0"/>
              <a:t>What does the fossil record of humans look like?</a:t>
            </a:r>
            <a:endParaRPr lang="en-US" dirty="0" smtClean="0">
              <a:cs typeface="Arial" charset="0"/>
            </a:endParaRPr>
          </a:p>
        </p:txBody>
      </p:sp>
      <p:sp>
        <p:nvSpPr>
          <p:cNvPr id="2051" name="Rectangle 3"/>
          <p:cNvSpPr>
            <a:spLocks noGrp="1" noChangeArrowheads="1"/>
          </p:cNvSpPr>
          <p:nvPr>
            <p:ph type="subTitle" idx="1"/>
          </p:nvPr>
        </p:nvSpPr>
        <p:spPr>
          <a:xfrm>
            <a:off x="2895600" y="5410200"/>
            <a:ext cx="7543800" cy="1295400"/>
          </a:xfrm>
        </p:spPr>
        <p:txBody>
          <a:bodyPr/>
          <a:lstStyle/>
          <a:p>
            <a:pPr algn="r" eaLnBrk="1" hangingPunct="1">
              <a:lnSpc>
                <a:spcPct val="80000"/>
              </a:lnSpc>
            </a:pPr>
            <a:r>
              <a:rPr lang="en-US" sz="2000" i="1"/>
              <a:t>Then God said, “Let us make man in our image, in our likeness”</a:t>
            </a:r>
            <a:endParaRPr lang="en-US" sz="1400" i="1">
              <a:cs typeface="Arial" charset="0"/>
            </a:endParaRPr>
          </a:p>
          <a:p>
            <a:pPr algn="r" eaLnBrk="1" hangingPunct="1">
              <a:lnSpc>
                <a:spcPct val="80000"/>
              </a:lnSpc>
            </a:pPr>
            <a:r>
              <a:rPr lang="en-US" sz="1400">
                <a:cs typeface="Arial" charset="0"/>
              </a:rPr>
              <a:t>Genesis 1:26</a:t>
            </a:r>
            <a:r>
              <a:rPr lang="en-US" sz="1800">
                <a:cs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362200"/>
            <a:ext cx="8832202"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125625"/>
            <a:ext cx="5257800" cy="461665"/>
          </a:xfrm>
          <a:prstGeom prst="rect">
            <a:avLst/>
          </a:prstGeom>
          <a:noFill/>
        </p:spPr>
        <p:txBody>
          <a:bodyPr wrap="square" rtlCol="0">
            <a:spAutoFit/>
          </a:bodyPr>
          <a:lstStyle/>
          <a:p>
            <a:r>
              <a:rPr lang="en-US" sz="2400" dirty="0"/>
              <a:t>2)  Absolute dating: Numerical ages</a:t>
            </a:r>
          </a:p>
        </p:txBody>
      </p:sp>
      <p:sp>
        <p:nvSpPr>
          <p:cNvPr id="27" name="Rectangle 26"/>
          <p:cNvSpPr/>
          <p:nvPr/>
        </p:nvSpPr>
        <p:spPr>
          <a:xfrm>
            <a:off x="4963484" y="6279128"/>
            <a:ext cx="2874633" cy="400110"/>
          </a:xfrm>
          <a:prstGeom prst="rect">
            <a:avLst/>
          </a:prstGeom>
        </p:spPr>
        <p:txBody>
          <a:bodyPr wrap="square">
            <a:spAutoFit/>
          </a:bodyPr>
          <a:lstStyle/>
          <a:p>
            <a:r>
              <a:rPr lang="en-US" sz="1000" i="1" dirty="0"/>
              <a:t>From McDougall &amp; Brown (2006), J. Geol. Soc. 163, 205-220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090" y="156186"/>
            <a:ext cx="3281910" cy="6523052"/>
          </a:xfrm>
          <a:prstGeom prst="rect">
            <a:avLst/>
          </a:prstGeom>
        </p:spPr>
      </p:pic>
      <p:sp>
        <p:nvSpPr>
          <p:cNvPr id="3" name="TextBox 2"/>
          <p:cNvSpPr txBox="1"/>
          <p:nvPr/>
        </p:nvSpPr>
        <p:spPr>
          <a:xfrm>
            <a:off x="5257800" y="2858632"/>
            <a:ext cx="5181600" cy="2246769"/>
          </a:xfrm>
          <a:prstGeom prst="rect">
            <a:avLst/>
          </a:prstGeom>
          <a:noFill/>
        </p:spPr>
        <p:txBody>
          <a:bodyPr wrap="square" rtlCol="0">
            <a:spAutoFit/>
          </a:bodyPr>
          <a:lstStyle/>
          <a:p>
            <a:r>
              <a:rPr lang="en-US" sz="2000" dirty="0"/>
              <a:t>Typical methods in paleoanthropology:</a:t>
            </a:r>
          </a:p>
          <a:p>
            <a:r>
              <a:rPr lang="en-US" sz="2000" dirty="0"/>
              <a:t/>
            </a:r>
            <a:br>
              <a:rPr lang="en-US" sz="2000" dirty="0"/>
            </a:br>
            <a:r>
              <a:rPr lang="en-US" sz="2000" dirty="0"/>
              <a:t>-   Carbon dating (only up to 40k)</a:t>
            </a:r>
          </a:p>
          <a:p>
            <a:pPr marL="285750" indent="-285750">
              <a:buFontTx/>
              <a:buChar char="-"/>
            </a:pPr>
            <a:r>
              <a:rPr lang="en-US" sz="2000" dirty="0"/>
              <a:t>Luminescence and ESR dating (up to 300k)</a:t>
            </a:r>
          </a:p>
          <a:p>
            <a:pPr marL="285750" indent="-285750">
              <a:buFontTx/>
              <a:buChar char="-"/>
            </a:pPr>
            <a:r>
              <a:rPr lang="en-US" sz="2000" dirty="0"/>
              <a:t>Radiometric dating (tuffs, </a:t>
            </a:r>
            <a:r>
              <a:rPr lang="en-US" sz="2000" dirty="0" err="1"/>
              <a:t>volcanics</a:t>
            </a:r>
            <a:r>
              <a:rPr lang="en-US" sz="2000" dirty="0"/>
              <a:t>, flowstones)</a:t>
            </a:r>
          </a:p>
        </p:txBody>
      </p:sp>
      <p:sp>
        <p:nvSpPr>
          <p:cNvPr id="9" name="Rectangle 2"/>
          <p:cNvSpPr>
            <a:spLocks noGrp="1" noChangeArrowheads="1"/>
          </p:cNvSpPr>
          <p:nvPr>
            <p:ph type="title"/>
          </p:nvPr>
        </p:nvSpPr>
        <p:spPr>
          <a:xfrm>
            <a:off x="5257800" y="499569"/>
            <a:ext cx="4953000" cy="868362"/>
          </a:xfrm>
        </p:spPr>
        <p:txBody>
          <a:bodyPr/>
          <a:lstStyle/>
          <a:p>
            <a:pPr eaLnBrk="1" hangingPunct="1"/>
            <a:r>
              <a:rPr lang="en-US" sz="3200" dirty="0"/>
              <a:t>Stratigraphy: what’s younger, what’s older</a:t>
            </a:r>
          </a:p>
        </p:txBody>
      </p:sp>
    </p:spTree>
    <p:extLst>
      <p:ext uri="{BB962C8B-B14F-4D97-AF65-F5344CB8AC3E}">
        <p14:creationId xmlns:p14="http://schemas.microsoft.com/office/powerpoint/2010/main" val="391569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200" dirty="0"/>
              <a:t>Stratigraphic Distribution</a:t>
            </a:r>
          </a:p>
        </p:txBody>
      </p:sp>
      <p:sp>
        <p:nvSpPr>
          <p:cNvPr id="3" name="TextBox 2"/>
          <p:cNvSpPr txBox="1"/>
          <p:nvPr/>
        </p:nvSpPr>
        <p:spPr>
          <a:xfrm>
            <a:off x="5029200" y="1066800"/>
            <a:ext cx="5181600" cy="1631216"/>
          </a:xfrm>
          <a:prstGeom prst="rect">
            <a:avLst/>
          </a:prstGeom>
          <a:noFill/>
        </p:spPr>
        <p:txBody>
          <a:bodyPr wrap="square" rtlCol="0">
            <a:spAutoFit/>
          </a:bodyPr>
          <a:lstStyle/>
          <a:p>
            <a:pPr marL="342900" indent="-342900">
              <a:buFontTx/>
              <a:buChar char="-"/>
            </a:pPr>
            <a:r>
              <a:rPr lang="en-US" sz="2000" dirty="0"/>
              <a:t>Restricted to upper Neogene-Quaternary</a:t>
            </a:r>
          </a:p>
          <a:p>
            <a:pPr marL="342900" indent="-342900">
              <a:buFontTx/>
              <a:buChar char="-"/>
            </a:pPr>
            <a:r>
              <a:rPr lang="en-US" sz="2000" dirty="0"/>
              <a:t>Often in superficial deposits (cave floor deposits, alluvial/lacustrine deposits) </a:t>
            </a:r>
          </a:p>
          <a:p>
            <a:pPr marL="342900" indent="-342900">
              <a:buFontTx/>
              <a:buChar char="-"/>
            </a:pPr>
            <a:r>
              <a:rPr lang="en-US" sz="2000" dirty="0"/>
              <a:t>At times, combined with evidence of occupation (hearths, burials, paintings)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1" y="826349"/>
            <a:ext cx="2971800" cy="596461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00600" y="2802669"/>
            <a:ext cx="5638800" cy="3276600"/>
          </a:xfrm>
          <a:prstGeom prst="rect">
            <a:avLst/>
          </a:prstGeom>
        </p:spPr>
      </p:pic>
      <p:sp>
        <p:nvSpPr>
          <p:cNvPr id="8" name="TextBox 7"/>
          <p:cNvSpPr txBox="1"/>
          <p:nvPr/>
        </p:nvSpPr>
        <p:spPr>
          <a:xfrm>
            <a:off x="4800600" y="6172201"/>
            <a:ext cx="5638800" cy="461665"/>
          </a:xfrm>
          <a:prstGeom prst="rect">
            <a:avLst/>
          </a:prstGeom>
          <a:noFill/>
        </p:spPr>
        <p:txBody>
          <a:bodyPr wrap="square" rtlCol="0">
            <a:spAutoFit/>
          </a:bodyPr>
          <a:lstStyle/>
          <a:p>
            <a:pPr algn="ctr"/>
            <a:r>
              <a:rPr lang="en-US" sz="2400" b="1" dirty="0"/>
              <a:t>Inference: post-flood fossils</a:t>
            </a:r>
          </a:p>
        </p:txBody>
      </p:sp>
      <p:sp>
        <p:nvSpPr>
          <p:cNvPr id="9" name="Rectangle 8"/>
          <p:cNvSpPr/>
          <p:nvPr/>
        </p:nvSpPr>
        <p:spPr>
          <a:xfrm>
            <a:off x="4876800" y="2819401"/>
            <a:ext cx="5486400" cy="430887"/>
          </a:xfrm>
          <a:prstGeom prst="rect">
            <a:avLst/>
          </a:prstGeom>
        </p:spPr>
        <p:txBody>
          <a:bodyPr wrap="square">
            <a:spAutoFit/>
          </a:bodyPr>
          <a:lstStyle/>
          <a:p>
            <a:r>
              <a:rPr lang="en-US" sz="1050" i="1" dirty="0">
                <a:solidFill>
                  <a:schemeClr val="bg1"/>
                </a:solidFill>
              </a:rPr>
              <a:t>Image from: https://www.independent.co.uk/news/science/flores-hobbits-indonesia-human-migration-africa-a7702196.html</a:t>
            </a:r>
          </a:p>
        </p:txBody>
      </p:sp>
    </p:spTree>
    <p:extLst>
      <p:ext uri="{BB962C8B-B14F-4D97-AF65-F5344CB8AC3E}">
        <p14:creationId xmlns:p14="http://schemas.microsoft.com/office/powerpoint/2010/main" val="21681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600" dirty="0"/>
              <a:t>What is the research question?</a:t>
            </a:r>
          </a:p>
        </p:txBody>
      </p:sp>
      <p:sp>
        <p:nvSpPr>
          <p:cNvPr id="3075" name="TextBox 1"/>
          <p:cNvSpPr txBox="1">
            <a:spLocks noChangeArrowheads="1"/>
          </p:cNvSpPr>
          <p:nvPr/>
        </p:nvSpPr>
        <p:spPr bwMode="auto">
          <a:xfrm>
            <a:off x="7391400" y="1295002"/>
            <a:ext cx="320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What are they? </a:t>
            </a:r>
          </a:p>
          <a:p>
            <a:r>
              <a:rPr lang="en-US" sz="2400" dirty="0"/>
              <a:t>Are they related? </a:t>
            </a:r>
          </a:p>
          <a:p>
            <a:r>
              <a:rPr lang="en-US" sz="2400" dirty="0"/>
              <a:t>If yes, how?</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0" y="2468880"/>
            <a:ext cx="3429000" cy="3474720"/>
          </a:xfrm>
          <a:prstGeom prst="rect">
            <a:avLst/>
          </a:prstGeom>
        </p:spPr>
      </p:pic>
      <p:sp>
        <p:nvSpPr>
          <p:cNvPr id="2" name="Rectangle 1"/>
          <p:cNvSpPr/>
          <p:nvPr/>
        </p:nvSpPr>
        <p:spPr>
          <a:xfrm>
            <a:off x="1721784" y="5943601"/>
            <a:ext cx="5517216" cy="769441"/>
          </a:xfrm>
          <a:prstGeom prst="rect">
            <a:avLst/>
          </a:prstGeom>
        </p:spPr>
        <p:txBody>
          <a:bodyPr wrap="square">
            <a:spAutoFit/>
          </a:bodyPr>
          <a:lstStyle/>
          <a:p>
            <a:r>
              <a:rPr lang="en-US" sz="1100" i="1" dirty="0"/>
              <a:t>From </a:t>
            </a:r>
            <a:r>
              <a:rPr lang="en-US" sz="1100" i="1" dirty="0">
                <a:hlinkClick r:id="rId3"/>
              </a:rPr>
              <a:t>http://www.jasondejong.ca/Muses/Hominid_Fossils.html</a:t>
            </a:r>
            <a:r>
              <a:rPr lang="en-US" sz="1100" i="1" dirty="0"/>
              <a:t>; </a:t>
            </a:r>
            <a:r>
              <a:rPr lang="en-US" sz="1100" i="1" dirty="0">
                <a:hlinkClick r:id="rId4"/>
              </a:rPr>
              <a:t>http://dmanisi.ge/page?id=12&amp;lang=en</a:t>
            </a:r>
            <a:r>
              <a:rPr lang="en-US" sz="1100" i="1" dirty="0"/>
              <a:t>; </a:t>
            </a:r>
            <a:r>
              <a:rPr lang="en-US" sz="1100" i="1" dirty="0">
                <a:hlinkClick r:id="rId5"/>
              </a:rPr>
              <a:t>https://3.bp.blogspot.com/_7ZYqYi4xigk/S73kcrBV2nI/AAAAAAAAF0U/a973pLg8QEk/s1600/hominid2.jpg</a:t>
            </a:r>
            <a:r>
              <a:rPr lang="en-US" sz="1100" i="1" dirty="0"/>
              <a:t>  </a:t>
            </a:r>
          </a:p>
        </p:txBody>
      </p:sp>
      <p:grpSp>
        <p:nvGrpSpPr>
          <p:cNvPr id="6" name="Group 5"/>
          <p:cNvGrpSpPr/>
          <p:nvPr/>
        </p:nvGrpSpPr>
        <p:grpSpPr>
          <a:xfrm>
            <a:off x="1721784" y="1039382"/>
            <a:ext cx="5517216" cy="1551418"/>
            <a:chOff x="3581400" y="1371599"/>
            <a:chExt cx="5181600" cy="1406843"/>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1400" y="1371599"/>
              <a:ext cx="5181600" cy="1406843"/>
            </a:xfrm>
            <a:prstGeom prst="rect">
              <a:avLst/>
            </a:prstGeom>
          </p:spPr>
        </p:pic>
        <p:sp>
          <p:nvSpPr>
            <p:cNvPr id="4" name="Rectangle 3"/>
            <p:cNvSpPr/>
            <p:nvPr/>
          </p:nvSpPr>
          <p:spPr bwMode="auto">
            <a:xfrm>
              <a:off x="3657600" y="2514600"/>
              <a:ext cx="609600"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21786" y="2438400"/>
            <a:ext cx="2202515" cy="3505200"/>
          </a:xfrm>
          <a:prstGeom prst="rect">
            <a:avLst/>
          </a:prstGeom>
        </p:spPr>
      </p:pic>
      <p:sp>
        <p:nvSpPr>
          <p:cNvPr id="9" name="Rectangle 8"/>
          <p:cNvSpPr/>
          <p:nvPr/>
        </p:nvSpPr>
        <p:spPr bwMode="auto">
          <a:xfrm>
            <a:off x="7391400" y="3124200"/>
            <a:ext cx="2819400" cy="16764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Both for creationist and evolutionist models</a:t>
            </a:r>
          </a:p>
        </p:txBody>
      </p:sp>
      <p:sp>
        <p:nvSpPr>
          <p:cNvPr id="13" name="TextBox 1"/>
          <p:cNvSpPr txBox="1">
            <a:spLocks noChangeArrowheads="1"/>
          </p:cNvSpPr>
          <p:nvPr/>
        </p:nvSpPr>
        <p:spPr bwMode="auto">
          <a:xfrm>
            <a:off x="7391400" y="3962400"/>
            <a:ext cx="320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How are these questions addressed?</a:t>
            </a:r>
          </a:p>
          <a:p>
            <a:endParaRPr lang="en-US" sz="2400" dirty="0"/>
          </a:p>
          <a:p>
            <a:pPr algn="ctr"/>
            <a:r>
              <a:rPr lang="en-US" sz="2400" b="1" dirty="0"/>
              <a:t>Stratigraphy</a:t>
            </a:r>
            <a:r>
              <a:rPr lang="en-US" sz="2400" dirty="0"/>
              <a:t/>
            </a:r>
            <a:br>
              <a:rPr lang="en-US" sz="2400" dirty="0"/>
            </a:br>
            <a:r>
              <a:rPr lang="en-US" sz="2400" dirty="0"/>
              <a:t>+</a:t>
            </a:r>
            <a:br>
              <a:rPr lang="en-US" sz="2400" dirty="0"/>
            </a:br>
            <a:r>
              <a:rPr lang="en-US" sz="2400" b="1" dirty="0">
                <a:solidFill>
                  <a:srgbClr val="FF0000"/>
                </a:solidFill>
              </a:rPr>
              <a:t>Morphometry/</a:t>
            </a:r>
            <a:r>
              <a:rPr lang="en-US" sz="2400" dirty="0">
                <a:solidFill>
                  <a:srgbClr val="FF0000"/>
                </a:solidFill>
              </a:rPr>
              <a:t/>
            </a:r>
            <a:br>
              <a:rPr lang="en-US" sz="2400" dirty="0">
                <a:solidFill>
                  <a:srgbClr val="FF0000"/>
                </a:solidFill>
              </a:rPr>
            </a:br>
            <a:r>
              <a:rPr lang="en-US" sz="2400" b="1" dirty="0">
                <a:solidFill>
                  <a:srgbClr val="FF0000"/>
                </a:solidFill>
              </a:rPr>
              <a:t>Statistics</a:t>
            </a:r>
          </a:p>
          <a:p>
            <a:pPr marL="342900" indent="-342900">
              <a:buFontTx/>
              <a:buChar char="-"/>
            </a:pPr>
            <a:endParaRPr lang="en-US" sz="2400" dirty="0"/>
          </a:p>
        </p:txBody>
      </p:sp>
    </p:spTree>
    <p:extLst>
      <p:ext uri="{BB962C8B-B14F-4D97-AF65-F5344CB8AC3E}">
        <p14:creationId xmlns:p14="http://schemas.microsoft.com/office/powerpoint/2010/main" val="77129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0"/>
            <a:ext cx="9144000" cy="868362"/>
          </a:xfrm>
        </p:spPr>
        <p:txBody>
          <a:bodyPr/>
          <a:lstStyle/>
          <a:p>
            <a:pPr eaLnBrk="1" hangingPunct="1"/>
            <a:r>
              <a:rPr lang="en-US" sz="2800" dirty="0"/>
              <a:t>Morphometry/Statistics: what’s most similar to what</a:t>
            </a:r>
          </a:p>
        </p:txBody>
      </p:sp>
      <p:sp>
        <p:nvSpPr>
          <p:cNvPr id="4" name="TextBox 3"/>
          <p:cNvSpPr txBox="1"/>
          <p:nvPr/>
        </p:nvSpPr>
        <p:spPr>
          <a:xfrm>
            <a:off x="1981201" y="990600"/>
            <a:ext cx="8359585" cy="369332"/>
          </a:xfrm>
          <a:prstGeom prst="rect">
            <a:avLst/>
          </a:prstGeom>
          <a:noFill/>
        </p:spPr>
        <p:txBody>
          <a:bodyPr wrap="square" rtlCol="0">
            <a:spAutoFit/>
          </a:bodyPr>
          <a:lstStyle/>
          <a:p>
            <a:r>
              <a:rPr lang="en-US" dirty="0" smtClean="0"/>
              <a:t>Way of quantifying similarity in morphology between different specimens</a:t>
            </a:r>
            <a:endParaRPr lang="en-US" dirty="0"/>
          </a:p>
        </p:txBody>
      </p:sp>
      <p:sp>
        <p:nvSpPr>
          <p:cNvPr id="27" name="Rectangle 26"/>
          <p:cNvSpPr/>
          <p:nvPr/>
        </p:nvSpPr>
        <p:spPr>
          <a:xfrm>
            <a:off x="1697368" y="6611780"/>
            <a:ext cx="3103233" cy="246221"/>
          </a:xfrm>
          <a:prstGeom prst="rect">
            <a:avLst/>
          </a:prstGeom>
        </p:spPr>
        <p:txBody>
          <a:bodyPr wrap="square">
            <a:spAutoFit/>
          </a:bodyPr>
          <a:lstStyle/>
          <a:p>
            <a:r>
              <a:rPr lang="en-US" sz="1000" i="1" dirty="0"/>
              <a:t>From </a:t>
            </a:r>
            <a:r>
              <a:rPr lang="en-US" sz="1000" i="1" dirty="0" err="1"/>
              <a:t>Lordkipanidze</a:t>
            </a:r>
            <a:r>
              <a:rPr lang="en-US" sz="1000" i="1" dirty="0"/>
              <a:t> et al. (2013), Science 342, 326</a:t>
            </a:r>
          </a:p>
        </p:txBody>
      </p:sp>
      <p:sp>
        <p:nvSpPr>
          <p:cNvPr id="3" name="TextBox 2"/>
          <p:cNvSpPr txBox="1"/>
          <p:nvPr/>
        </p:nvSpPr>
        <p:spPr>
          <a:xfrm>
            <a:off x="4876800" y="1447801"/>
            <a:ext cx="2971800" cy="1200329"/>
          </a:xfrm>
          <a:prstGeom prst="rect">
            <a:avLst/>
          </a:prstGeom>
          <a:noFill/>
        </p:spPr>
        <p:txBody>
          <a:bodyPr wrap="square" rtlCol="0">
            <a:spAutoFit/>
          </a:bodyPr>
          <a:lstStyle/>
          <a:p>
            <a:r>
              <a:rPr lang="en-US" dirty="0" smtClean="0"/>
              <a:t>Build character matrixes and apply statistical methods to cluster specimens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368" y="1432560"/>
            <a:ext cx="3103233" cy="51816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1" y="1667266"/>
            <a:ext cx="2642919" cy="49621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348" y="2848356"/>
            <a:ext cx="3310853" cy="3781044"/>
          </a:xfrm>
          <a:prstGeom prst="rect">
            <a:avLst/>
          </a:prstGeom>
        </p:spPr>
      </p:pic>
    </p:spTree>
    <p:extLst>
      <p:ext uri="{BB962C8B-B14F-4D97-AF65-F5344CB8AC3E}">
        <p14:creationId xmlns:p14="http://schemas.microsoft.com/office/powerpoint/2010/main" val="24862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122238"/>
            <a:ext cx="8229600" cy="868362"/>
          </a:xfrm>
        </p:spPr>
        <p:txBody>
          <a:bodyPr/>
          <a:lstStyle/>
          <a:p>
            <a:pPr eaLnBrk="1" hangingPunct="1"/>
            <a:r>
              <a:rPr lang="en-US" sz="3200" dirty="0"/>
              <a:t>Morphometry/Statistics: some limitations of the approach</a:t>
            </a:r>
          </a:p>
        </p:txBody>
      </p:sp>
      <p:sp>
        <p:nvSpPr>
          <p:cNvPr id="4" name="TextBox 3"/>
          <p:cNvSpPr txBox="1"/>
          <p:nvPr/>
        </p:nvSpPr>
        <p:spPr>
          <a:xfrm>
            <a:off x="2133600" y="1123891"/>
            <a:ext cx="2971800" cy="461665"/>
          </a:xfrm>
          <a:prstGeom prst="rect">
            <a:avLst/>
          </a:prstGeom>
          <a:noFill/>
        </p:spPr>
        <p:txBody>
          <a:bodyPr wrap="square" rtlCol="0">
            <a:spAutoFit/>
          </a:bodyPr>
          <a:lstStyle/>
          <a:p>
            <a:r>
              <a:rPr lang="en-US" sz="2400" dirty="0"/>
              <a:t>Methodological</a:t>
            </a:r>
          </a:p>
        </p:txBody>
      </p:sp>
      <p:sp>
        <p:nvSpPr>
          <p:cNvPr id="27" name="Rectangle 26"/>
          <p:cNvSpPr/>
          <p:nvPr/>
        </p:nvSpPr>
        <p:spPr>
          <a:xfrm>
            <a:off x="2375849" y="4990243"/>
            <a:ext cx="3103233" cy="253916"/>
          </a:xfrm>
          <a:prstGeom prst="rect">
            <a:avLst/>
          </a:prstGeom>
        </p:spPr>
        <p:txBody>
          <a:bodyPr wrap="square">
            <a:spAutoFit/>
          </a:bodyPr>
          <a:lstStyle/>
          <a:p>
            <a:r>
              <a:rPr lang="en-US" sz="1050" i="1" dirty="0"/>
              <a:t>From White (2003), Science 299, 1994-1996</a:t>
            </a:r>
          </a:p>
        </p:txBody>
      </p:sp>
      <p:sp>
        <p:nvSpPr>
          <p:cNvPr id="5" name="TextBox 4"/>
          <p:cNvSpPr txBox="1"/>
          <p:nvPr/>
        </p:nvSpPr>
        <p:spPr>
          <a:xfrm>
            <a:off x="2209800" y="1676400"/>
            <a:ext cx="7315200" cy="400110"/>
          </a:xfrm>
          <a:prstGeom prst="rect">
            <a:avLst/>
          </a:prstGeom>
          <a:noFill/>
        </p:spPr>
        <p:txBody>
          <a:bodyPr wrap="square" rtlCol="0">
            <a:spAutoFit/>
          </a:bodyPr>
          <a:lstStyle/>
          <a:p>
            <a:r>
              <a:rPr lang="en-US" sz="2000" dirty="0"/>
              <a:t>- Fragmentary record (cannot always compare)</a:t>
            </a:r>
          </a:p>
        </p:txBody>
      </p:sp>
      <p:sp>
        <p:nvSpPr>
          <p:cNvPr id="10" name="TextBox 9"/>
          <p:cNvSpPr txBox="1"/>
          <p:nvPr/>
        </p:nvSpPr>
        <p:spPr>
          <a:xfrm>
            <a:off x="2209800" y="2069068"/>
            <a:ext cx="7315200" cy="400110"/>
          </a:xfrm>
          <a:prstGeom prst="rect">
            <a:avLst/>
          </a:prstGeom>
          <a:noFill/>
        </p:spPr>
        <p:txBody>
          <a:bodyPr wrap="square" rtlCol="0">
            <a:spAutoFit/>
          </a:bodyPr>
          <a:lstStyle/>
          <a:p>
            <a:r>
              <a:rPr lang="en-US" sz="2000" dirty="0"/>
              <a:t>- Distortion (post-mortem)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514601"/>
            <a:ext cx="3474050" cy="2475643"/>
          </a:xfrm>
          <a:prstGeom prst="rect">
            <a:avLst/>
          </a:prstGeom>
        </p:spPr>
      </p:pic>
      <p:sp>
        <p:nvSpPr>
          <p:cNvPr id="12" name="TextBox 11"/>
          <p:cNvSpPr txBox="1"/>
          <p:nvPr/>
        </p:nvSpPr>
        <p:spPr>
          <a:xfrm>
            <a:off x="2209800" y="5314891"/>
            <a:ext cx="7924800" cy="1015663"/>
          </a:xfrm>
          <a:prstGeom prst="rect">
            <a:avLst/>
          </a:prstGeom>
          <a:noFill/>
        </p:spPr>
        <p:txBody>
          <a:bodyPr wrap="square" rtlCol="0">
            <a:spAutoFit/>
          </a:bodyPr>
          <a:lstStyle/>
          <a:p>
            <a:r>
              <a:rPr lang="en-US" sz="2000" dirty="0"/>
              <a:t>- Choice of characters: could be correlated instead of independent</a:t>
            </a:r>
            <a:br>
              <a:rPr lang="en-US" sz="2000" dirty="0"/>
            </a:br>
            <a:r>
              <a:rPr lang="en-US" sz="2000" dirty="0"/>
              <a:t>(e.g., globosity and </a:t>
            </a:r>
            <a:r>
              <a:rPr lang="en-US" sz="2000" dirty="0" err="1"/>
              <a:t>prognathism</a:t>
            </a:r>
            <a:r>
              <a:rPr lang="en-US" sz="2000" dirty="0"/>
              <a:t> controlled by size and inclination of cranial base)  </a:t>
            </a:r>
          </a:p>
        </p:txBody>
      </p:sp>
      <p:pic>
        <p:nvPicPr>
          <p:cNvPr id="9" name="Picture 7" descr="skull base angle tom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30" y="2793825"/>
            <a:ext cx="4500171" cy="21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848601" y="4760056"/>
            <a:ext cx="2606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chemeClr val="bg1"/>
                </a:solidFill>
              </a:rPr>
              <a:t>Balter, 2002. Science, v. 295, p. 1219-1225</a:t>
            </a:r>
          </a:p>
        </p:txBody>
      </p:sp>
    </p:spTree>
    <p:extLst>
      <p:ext uri="{BB962C8B-B14F-4D97-AF65-F5344CB8AC3E}">
        <p14:creationId xmlns:p14="http://schemas.microsoft.com/office/powerpoint/2010/main" val="8482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219201"/>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2209800" y="1676400"/>
            <a:ext cx="7315200" cy="400110"/>
          </a:xfrm>
          <a:prstGeom prst="rect">
            <a:avLst/>
          </a:prstGeom>
          <a:noFill/>
        </p:spPr>
        <p:txBody>
          <a:bodyPr wrap="square" rtlCol="0">
            <a:spAutoFit/>
          </a:bodyPr>
          <a:lstStyle/>
          <a:p>
            <a:r>
              <a:rPr lang="en-US" sz="2000" dirty="0"/>
              <a:t>- Male/Female</a:t>
            </a:r>
          </a:p>
        </p:txBody>
      </p:sp>
      <p:sp>
        <p:nvSpPr>
          <p:cNvPr id="10" name="TextBox 9"/>
          <p:cNvSpPr txBox="1"/>
          <p:nvPr/>
        </p:nvSpPr>
        <p:spPr>
          <a:xfrm>
            <a:off x="2209800" y="206906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3" name="Rectangle 2"/>
          <p:cNvSpPr/>
          <p:nvPr/>
        </p:nvSpPr>
        <p:spPr>
          <a:xfrm>
            <a:off x="5881300" y="4867870"/>
            <a:ext cx="4572000" cy="923330"/>
          </a:xfrm>
          <a:prstGeom prst="rect">
            <a:avLst/>
          </a:prstGeom>
        </p:spPr>
        <p:txBody>
          <a:bodyPr>
            <a:spAutoFit/>
          </a:bodyPr>
          <a:lstStyle/>
          <a:p>
            <a:r>
              <a:rPr lang="en-US" dirty="0" smtClean="0"/>
              <a:t>“we </a:t>
            </a:r>
            <a:r>
              <a:rPr lang="en-US" dirty="0"/>
              <a:t>found that key aspects of MH 1’s resemblance to </a:t>
            </a:r>
            <a:r>
              <a:rPr lang="en-US" i="1" dirty="0"/>
              <a:t>Homo</a:t>
            </a:r>
            <a:r>
              <a:rPr lang="en-US" dirty="0"/>
              <a:t> are accounted for by its immaturity</a:t>
            </a:r>
            <a:r>
              <a:rPr lang="en-US" dirty="0" smtClean="0"/>
              <a:t>.” 		</a:t>
            </a:r>
            <a:r>
              <a:rPr lang="en-US" sz="1400" i="1" dirty="0" err="1"/>
              <a:t>Kimbel</a:t>
            </a:r>
            <a:r>
              <a:rPr lang="en-US" sz="1400" i="1" dirty="0"/>
              <a:t> &amp; </a:t>
            </a:r>
            <a:r>
              <a:rPr lang="en-US" sz="1400" i="1" dirty="0" err="1"/>
              <a:t>Rak</a:t>
            </a:r>
            <a:r>
              <a:rPr lang="en-US" sz="1400" i="1" dirty="0"/>
              <a:t>, 2017</a:t>
            </a:r>
          </a:p>
        </p:txBody>
      </p:sp>
      <p:sp>
        <p:nvSpPr>
          <p:cNvPr id="11" name="Rectangle 10"/>
          <p:cNvSpPr/>
          <p:nvPr/>
        </p:nvSpPr>
        <p:spPr>
          <a:xfrm>
            <a:off x="5906589" y="4365441"/>
            <a:ext cx="3625049" cy="415498"/>
          </a:xfrm>
          <a:prstGeom prst="rect">
            <a:avLst/>
          </a:prstGeom>
        </p:spPr>
        <p:txBody>
          <a:bodyPr wrap="square">
            <a:spAutoFit/>
          </a:bodyPr>
          <a:lstStyle/>
          <a:p>
            <a:r>
              <a:rPr lang="en-US" sz="1050" i="1" dirty="0"/>
              <a:t>http://www.bradshawfoundation.com/origins/australopithecus_sediba.php</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861" y="1850842"/>
            <a:ext cx="3393492" cy="2590800"/>
          </a:xfrm>
          <a:prstGeom prst="rect">
            <a:avLst/>
          </a:prstGeom>
        </p:spPr>
      </p:pic>
      <p:sp>
        <p:nvSpPr>
          <p:cNvPr id="6" name="TextBox 5"/>
          <p:cNvSpPr txBox="1"/>
          <p:nvPr/>
        </p:nvSpPr>
        <p:spPr>
          <a:xfrm>
            <a:off x="5922861" y="1504339"/>
            <a:ext cx="2634054" cy="369332"/>
          </a:xfrm>
          <a:prstGeom prst="rect">
            <a:avLst/>
          </a:prstGeom>
          <a:noFill/>
        </p:spPr>
        <p:txBody>
          <a:bodyPr wrap="none" rtlCol="0">
            <a:spAutoFit/>
          </a:bodyPr>
          <a:lstStyle/>
          <a:p>
            <a:r>
              <a:rPr lang="en-US" i="1" dirty="0" smtClean="0"/>
              <a:t>Australopithecus </a:t>
            </a:r>
            <a:r>
              <a:rPr lang="en-US" i="1" dirty="0" err="1" smtClean="0"/>
              <a:t>sediba</a:t>
            </a:r>
            <a:endParaRPr lang="en-US" i="1" dirty="0"/>
          </a:p>
        </p:txBody>
      </p:sp>
    </p:spTree>
    <p:extLst>
      <p:ext uri="{BB962C8B-B14F-4D97-AF65-F5344CB8AC3E}">
        <p14:creationId xmlns:p14="http://schemas.microsoft.com/office/powerpoint/2010/main" val="36258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219201"/>
            <a:ext cx="3702650" cy="461665"/>
          </a:xfrm>
          <a:prstGeom prst="rect">
            <a:avLst/>
          </a:prstGeom>
          <a:noFill/>
        </p:spPr>
        <p:txBody>
          <a:bodyPr wrap="square" rtlCol="0">
            <a:spAutoFit/>
          </a:bodyPr>
          <a:lstStyle/>
          <a:p>
            <a:r>
              <a:rPr lang="en-US" sz="2400" dirty="0"/>
              <a:t>Intraspecific Variability</a:t>
            </a:r>
          </a:p>
        </p:txBody>
      </p:sp>
      <p:sp>
        <p:nvSpPr>
          <p:cNvPr id="27" name="Rectangle 26"/>
          <p:cNvSpPr/>
          <p:nvPr/>
        </p:nvSpPr>
        <p:spPr>
          <a:xfrm>
            <a:off x="2375849" y="6299284"/>
            <a:ext cx="3103233" cy="253916"/>
          </a:xfrm>
          <a:prstGeom prst="rect">
            <a:avLst/>
          </a:prstGeom>
        </p:spPr>
        <p:txBody>
          <a:bodyPr wrap="square">
            <a:spAutoFit/>
          </a:bodyPr>
          <a:lstStyle/>
          <a:p>
            <a:r>
              <a:rPr lang="en-US" sz="1050" i="1" dirty="0"/>
              <a:t>From White (2003), Science 299, 1994-1996</a:t>
            </a:r>
          </a:p>
        </p:txBody>
      </p:sp>
      <p:sp>
        <p:nvSpPr>
          <p:cNvPr id="5" name="TextBox 4"/>
          <p:cNvSpPr txBox="1"/>
          <p:nvPr/>
        </p:nvSpPr>
        <p:spPr>
          <a:xfrm>
            <a:off x="2209800" y="1676400"/>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2209800" y="206906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2209800" y="2419290"/>
            <a:ext cx="7315200" cy="400110"/>
          </a:xfrm>
          <a:prstGeom prst="rect">
            <a:avLst/>
          </a:prstGeom>
          <a:noFill/>
        </p:spPr>
        <p:txBody>
          <a:bodyPr wrap="square" rtlCol="0">
            <a:spAutoFit/>
          </a:bodyPr>
          <a:lstStyle/>
          <a:p>
            <a:r>
              <a:rPr lang="en-US" sz="2000" dirty="0"/>
              <a:t>- Range of variability in population</a:t>
            </a:r>
          </a:p>
        </p:txBody>
      </p:sp>
      <p:pic>
        <p:nvPicPr>
          <p:cNvPr id="15" name="Picture 11" descr="craniofacial variation in bonob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45" y="2843214"/>
            <a:ext cx="5378355" cy="351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48600" y="4419601"/>
            <a:ext cx="2590800" cy="646331"/>
          </a:xfrm>
          <a:prstGeom prst="rect">
            <a:avLst/>
          </a:prstGeom>
          <a:noFill/>
        </p:spPr>
        <p:txBody>
          <a:bodyPr wrap="square" rtlCol="0">
            <a:spAutoFit/>
          </a:bodyPr>
          <a:lstStyle/>
          <a:p>
            <a:r>
              <a:rPr lang="en-US" dirty="0" smtClean="0"/>
              <a:t>Craniofacial variability in female bonobos </a:t>
            </a:r>
            <a:endParaRPr lang="en-US" dirty="0"/>
          </a:p>
        </p:txBody>
      </p:sp>
    </p:spTree>
    <p:extLst>
      <p:ext uri="{BB962C8B-B14F-4D97-AF65-F5344CB8AC3E}">
        <p14:creationId xmlns:p14="http://schemas.microsoft.com/office/powerpoint/2010/main" val="1450490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219201"/>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2209800" y="1676400"/>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2209800" y="206906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2209800" y="2419290"/>
            <a:ext cx="7315200" cy="400110"/>
          </a:xfrm>
          <a:prstGeom prst="rect">
            <a:avLst/>
          </a:prstGeom>
          <a:noFill/>
        </p:spPr>
        <p:txBody>
          <a:bodyPr wrap="square" rtlCol="0">
            <a:spAutoFit/>
          </a:bodyPr>
          <a:lstStyle/>
          <a:p>
            <a:r>
              <a:rPr lang="en-US" sz="2000" dirty="0"/>
              <a:t>- Range of variability in population</a:t>
            </a:r>
          </a:p>
        </p:txBody>
      </p:sp>
      <p:sp>
        <p:nvSpPr>
          <p:cNvPr id="11" name="TextBox 10"/>
          <p:cNvSpPr txBox="1"/>
          <p:nvPr/>
        </p:nvSpPr>
        <p:spPr>
          <a:xfrm>
            <a:off x="2209800" y="2800290"/>
            <a:ext cx="7315200" cy="400110"/>
          </a:xfrm>
          <a:prstGeom prst="rect">
            <a:avLst/>
          </a:prstGeom>
          <a:noFill/>
        </p:spPr>
        <p:txBody>
          <a:bodyPr wrap="square" rtlCol="0">
            <a:spAutoFit/>
          </a:bodyPr>
          <a:lstStyle/>
          <a:p>
            <a:r>
              <a:rPr lang="en-US" sz="2000" dirty="0"/>
              <a:t>- Disease</a:t>
            </a:r>
          </a:p>
        </p:txBody>
      </p:sp>
      <p:sp>
        <p:nvSpPr>
          <p:cNvPr id="8" name="Rectangle 8"/>
          <p:cNvSpPr>
            <a:spLocks noChangeArrowheads="1"/>
          </p:cNvSpPr>
          <p:nvPr/>
        </p:nvSpPr>
        <p:spPr bwMode="auto">
          <a:xfrm>
            <a:off x="6752491" y="3962401"/>
            <a:ext cx="36136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i="1" dirty="0"/>
              <a:t>Homo </a:t>
            </a:r>
            <a:r>
              <a:rPr lang="en-US" altLang="en-US" i="1" dirty="0" err="1"/>
              <a:t>floresiensis</a:t>
            </a:r>
            <a:r>
              <a:rPr lang="en-US" altLang="en-US" i="1" dirty="0"/>
              <a:t> </a:t>
            </a:r>
            <a:r>
              <a:rPr lang="en-US" altLang="en-US" dirty="0" smtClean="0"/>
              <a:t>(from the island of Flores, Indonesia)</a:t>
            </a:r>
            <a:endParaRPr lang="en-US" alt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92" y="1371600"/>
            <a:ext cx="3613639" cy="254575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789" y="3429001"/>
            <a:ext cx="1870077" cy="2861131"/>
          </a:xfrm>
          <a:prstGeom prst="rect">
            <a:avLst/>
          </a:prstGeom>
        </p:spPr>
      </p:pic>
      <p:sp>
        <p:nvSpPr>
          <p:cNvPr id="15" name="Rectangle 14"/>
          <p:cNvSpPr/>
          <p:nvPr/>
        </p:nvSpPr>
        <p:spPr>
          <a:xfrm>
            <a:off x="4612789" y="6307458"/>
            <a:ext cx="1870077" cy="400110"/>
          </a:xfrm>
          <a:prstGeom prst="rect">
            <a:avLst/>
          </a:prstGeom>
        </p:spPr>
        <p:txBody>
          <a:bodyPr wrap="square">
            <a:spAutoFit/>
          </a:bodyPr>
          <a:lstStyle/>
          <a:p>
            <a:r>
              <a:rPr lang="en-US" sz="1000" i="1" dirty="0"/>
              <a:t>http://www.incitoprima.com/details.php?catid=6&amp;aid=48</a:t>
            </a:r>
          </a:p>
        </p:txBody>
      </p:sp>
      <p:pic>
        <p:nvPicPr>
          <p:cNvPr id="16" name="Picture 5" descr="cranio uomo flor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81799" y="4699159"/>
            <a:ext cx="3733800" cy="18377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p:cNvSpPr txBox="1">
            <a:spLocks noChangeArrowheads="1"/>
          </p:cNvSpPr>
          <p:nvPr/>
        </p:nvSpPr>
        <p:spPr bwMode="auto">
          <a:xfrm>
            <a:off x="6752491" y="6486915"/>
            <a:ext cx="3200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000" i="1" dirty="0"/>
              <a:t>From Brown et al. 2004, Nature 431, 1055-1061</a:t>
            </a:r>
            <a:endParaRPr lang="en-US" altLang="en-US" sz="1000" dirty="0"/>
          </a:p>
        </p:txBody>
      </p:sp>
    </p:spTree>
    <p:extLst>
      <p:ext uri="{BB962C8B-B14F-4D97-AF65-F5344CB8AC3E}">
        <p14:creationId xmlns:p14="http://schemas.microsoft.com/office/powerpoint/2010/main" val="34561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219201"/>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2209800" y="1676400"/>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2209800" y="206906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2209800" y="2419290"/>
            <a:ext cx="7315200" cy="400110"/>
          </a:xfrm>
          <a:prstGeom prst="rect">
            <a:avLst/>
          </a:prstGeom>
          <a:noFill/>
        </p:spPr>
        <p:txBody>
          <a:bodyPr wrap="square" rtlCol="0">
            <a:spAutoFit/>
          </a:bodyPr>
          <a:lstStyle/>
          <a:p>
            <a:r>
              <a:rPr lang="en-US" sz="2000" dirty="0"/>
              <a:t>- Range of variability in population</a:t>
            </a:r>
          </a:p>
        </p:txBody>
      </p:sp>
      <p:sp>
        <p:nvSpPr>
          <p:cNvPr id="11" name="TextBox 10"/>
          <p:cNvSpPr txBox="1"/>
          <p:nvPr/>
        </p:nvSpPr>
        <p:spPr>
          <a:xfrm>
            <a:off x="2209800" y="2800290"/>
            <a:ext cx="7315200" cy="400110"/>
          </a:xfrm>
          <a:prstGeom prst="rect">
            <a:avLst/>
          </a:prstGeom>
          <a:noFill/>
        </p:spPr>
        <p:txBody>
          <a:bodyPr wrap="square" rtlCol="0">
            <a:spAutoFit/>
          </a:bodyPr>
          <a:lstStyle/>
          <a:p>
            <a:r>
              <a:rPr lang="en-US" sz="2000" dirty="0"/>
              <a:t>- Disease</a:t>
            </a:r>
          </a:p>
        </p:txBody>
      </p:sp>
      <p:sp>
        <p:nvSpPr>
          <p:cNvPr id="8" name="TextBox 7"/>
          <p:cNvSpPr txBox="1"/>
          <p:nvPr/>
        </p:nvSpPr>
        <p:spPr>
          <a:xfrm>
            <a:off x="2209800" y="3181290"/>
            <a:ext cx="7315200" cy="400110"/>
          </a:xfrm>
          <a:prstGeom prst="rect">
            <a:avLst/>
          </a:prstGeom>
          <a:noFill/>
        </p:spPr>
        <p:txBody>
          <a:bodyPr wrap="square" rtlCol="0">
            <a:spAutoFit/>
          </a:bodyPr>
          <a:lstStyle/>
          <a:p>
            <a:r>
              <a:rPr lang="en-US" sz="2000" dirty="0"/>
              <a:t>- Lifetime effects</a:t>
            </a:r>
          </a:p>
        </p:txBody>
      </p:sp>
      <p:sp>
        <p:nvSpPr>
          <p:cNvPr id="9" name="Text Box 8"/>
          <p:cNvSpPr txBox="1">
            <a:spLocks noChangeArrowheads="1"/>
          </p:cNvSpPr>
          <p:nvPr/>
        </p:nvSpPr>
        <p:spPr bwMode="auto">
          <a:xfrm>
            <a:off x="2362200" y="3676471"/>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err="1" smtClean="0"/>
              <a:t>Robusticity</a:t>
            </a:r>
            <a:r>
              <a:rPr lang="en-US" altLang="en-US" dirty="0" smtClean="0"/>
              <a:t> related to function;</a:t>
            </a:r>
            <a:br>
              <a:rPr lang="en-US" altLang="en-US" dirty="0" smtClean="0"/>
            </a:br>
            <a:r>
              <a:rPr lang="en-US" altLang="en-US" dirty="0" smtClean="0"/>
              <a:t>Diet;</a:t>
            </a:r>
            <a:r>
              <a:rPr lang="en-US" altLang="en-US" dirty="0"/>
              <a:t/>
            </a:r>
            <a:br>
              <a:rPr lang="en-US" altLang="en-US" dirty="0"/>
            </a:br>
            <a:r>
              <a:rPr lang="en-US" altLang="en-US" dirty="0"/>
              <a:t>S</a:t>
            </a:r>
            <a:r>
              <a:rPr lang="en-US" altLang="en-US" dirty="0" smtClean="0"/>
              <a:t>tress factors influencing age of maturation</a:t>
            </a:r>
            <a:endParaRPr lang="en-US" altLang="en-US" dirty="0"/>
          </a:p>
        </p:txBody>
      </p:sp>
      <p:pic>
        <p:nvPicPr>
          <p:cNvPr id="12" name="Picture 9" descr="neandertal-human-skell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9201"/>
            <a:ext cx="3314700" cy="49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p:cNvSpPr>
            <a:spLocks noChangeArrowheads="1"/>
          </p:cNvSpPr>
          <p:nvPr/>
        </p:nvSpPr>
        <p:spPr bwMode="auto">
          <a:xfrm>
            <a:off x="7162800" y="6172200"/>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i="1" dirty="0"/>
              <a:t>From http://1.bp.blogspot.com/-o7Lf08Nuz_E/TiVyEB4D4XI/AAAAAAAAHPY/RLpR9BAkBkk/s1600/Mapping_The_Neandertal_Genome_Image_1.jpg</a:t>
            </a:r>
          </a:p>
        </p:txBody>
      </p:sp>
      <p:sp>
        <p:nvSpPr>
          <p:cNvPr id="2" name="TextBox 1"/>
          <p:cNvSpPr txBox="1"/>
          <p:nvPr/>
        </p:nvSpPr>
        <p:spPr>
          <a:xfrm>
            <a:off x="1676400" y="5105401"/>
            <a:ext cx="5410200" cy="1200329"/>
          </a:xfrm>
          <a:prstGeom prst="rect">
            <a:avLst/>
          </a:prstGeom>
          <a:noFill/>
        </p:spPr>
        <p:txBody>
          <a:bodyPr wrap="square" rtlCol="0">
            <a:spAutoFit/>
          </a:bodyPr>
          <a:lstStyle/>
          <a:p>
            <a:r>
              <a:rPr lang="en-US" sz="2400" b="1" dirty="0"/>
              <a:t>Can morphological difference be a reliable indicator of distinct biological species? </a:t>
            </a:r>
          </a:p>
        </p:txBody>
      </p:sp>
    </p:spTree>
    <p:extLst>
      <p:ext uri="{BB962C8B-B14F-4D97-AF65-F5344CB8AC3E}">
        <p14:creationId xmlns:p14="http://schemas.microsoft.com/office/powerpoint/2010/main" val="224167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8512"/>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52600" y="481078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t>3 groups:</a:t>
            </a:r>
          </a:p>
        </p:txBody>
      </p:sp>
      <p:sp>
        <p:nvSpPr>
          <p:cNvPr id="4100" name="Oval 1"/>
          <p:cNvSpPr>
            <a:spLocks noChangeArrowheads="1"/>
          </p:cNvSpPr>
          <p:nvPr/>
        </p:nvSpPr>
        <p:spPr bwMode="auto">
          <a:xfrm>
            <a:off x="6858000" y="2819400"/>
            <a:ext cx="2438400" cy="12192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 name="Rectangle 2"/>
          <p:cNvSpPr>
            <a:spLocks noGrp="1" noChangeArrowheads="1"/>
          </p:cNvSpPr>
          <p:nvPr>
            <p:ph type="title"/>
          </p:nvPr>
        </p:nvSpPr>
        <p:spPr>
          <a:xfrm>
            <a:off x="1981200" y="0"/>
            <a:ext cx="8229600" cy="868362"/>
          </a:xfrm>
        </p:spPr>
        <p:txBody>
          <a:bodyPr/>
          <a:lstStyle/>
          <a:p>
            <a:pPr eaLnBrk="1" hangingPunct="1"/>
            <a:r>
              <a:rPr lang="en-US" sz="3200" dirty="0"/>
              <a:t>Trying to organize the data…</a:t>
            </a:r>
          </a:p>
        </p:txBody>
      </p:sp>
      <p:sp>
        <p:nvSpPr>
          <p:cNvPr id="2" name="Rectangle 1"/>
          <p:cNvSpPr/>
          <p:nvPr/>
        </p:nvSpPr>
        <p:spPr>
          <a:xfrm>
            <a:off x="3886201" y="4800600"/>
            <a:ext cx="2164375" cy="523220"/>
          </a:xfrm>
          <a:prstGeom prst="rect">
            <a:avLst/>
          </a:prstGeom>
        </p:spPr>
        <p:txBody>
          <a:bodyPr wrap="none">
            <a:spAutoFit/>
          </a:bodyPr>
          <a:lstStyle/>
          <a:p>
            <a:pPr>
              <a:spcBef>
                <a:spcPct val="50000"/>
              </a:spcBef>
            </a:pPr>
            <a:r>
              <a:rPr lang="en-US" sz="2800" i="1" dirty="0"/>
              <a:t>Ardipithecus</a:t>
            </a:r>
          </a:p>
        </p:txBody>
      </p:sp>
      <p:sp>
        <p:nvSpPr>
          <p:cNvPr id="7" name="Rectangle 6"/>
          <p:cNvSpPr/>
          <p:nvPr/>
        </p:nvSpPr>
        <p:spPr>
          <a:xfrm>
            <a:off x="3886201" y="5267980"/>
            <a:ext cx="3124573" cy="523220"/>
          </a:xfrm>
          <a:prstGeom prst="rect">
            <a:avLst/>
          </a:prstGeom>
        </p:spPr>
        <p:txBody>
          <a:bodyPr wrap="none">
            <a:spAutoFit/>
          </a:bodyPr>
          <a:lstStyle/>
          <a:p>
            <a:pPr>
              <a:spcBef>
                <a:spcPct val="50000"/>
              </a:spcBef>
            </a:pPr>
            <a:r>
              <a:rPr lang="en-US" sz="2800" dirty="0"/>
              <a:t>Australopithecines</a:t>
            </a:r>
          </a:p>
        </p:txBody>
      </p:sp>
      <p:sp>
        <p:nvSpPr>
          <p:cNvPr id="8" name="Rectangle 7"/>
          <p:cNvSpPr/>
          <p:nvPr/>
        </p:nvSpPr>
        <p:spPr>
          <a:xfrm>
            <a:off x="3886201" y="5725180"/>
            <a:ext cx="1144865" cy="523220"/>
          </a:xfrm>
          <a:prstGeom prst="rect">
            <a:avLst/>
          </a:prstGeom>
        </p:spPr>
        <p:txBody>
          <a:bodyPr wrap="none">
            <a:spAutoFit/>
          </a:bodyPr>
          <a:lstStyle/>
          <a:p>
            <a:pPr>
              <a:spcBef>
                <a:spcPct val="50000"/>
              </a:spcBef>
            </a:pPr>
            <a:r>
              <a:rPr lang="en-US" sz="2800" i="1" dirty="0"/>
              <a:t>Homo</a:t>
            </a:r>
          </a:p>
        </p:txBody>
      </p:sp>
      <p:sp>
        <p:nvSpPr>
          <p:cNvPr id="5" name="Freeform 4"/>
          <p:cNvSpPr/>
          <p:nvPr/>
        </p:nvSpPr>
        <p:spPr bwMode="auto">
          <a:xfrm>
            <a:off x="3506001" y="1066800"/>
            <a:ext cx="3807378" cy="3648238"/>
          </a:xfrm>
          <a:custGeom>
            <a:avLst/>
            <a:gdLst>
              <a:gd name="connsiteX0" fmla="*/ 2617295 w 3807378"/>
              <a:gd name="connsiteY0" fmla="*/ 1786 h 3693242"/>
              <a:gd name="connsiteX1" fmla="*/ 1798429 w 3807378"/>
              <a:gd name="connsiteY1" fmla="*/ 192855 h 3693242"/>
              <a:gd name="connsiteX2" fmla="*/ 1730190 w 3807378"/>
              <a:gd name="connsiteY2" fmla="*/ 725117 h 3693242"/>
              <a:gd name="connsiteX3" fmla="*/ 1293462 w 3807378"/>
              <a:gd name="connsiteY3" fmla="*/ 1161846 h 3693242"/>
              <a:gd name="connsiteX4" fmla="*/ 829438 w 3807378"/>
              <a:gd name="connsiteY4" fmla="*/ 1598574 h 3693242"/>
              <a:gd name="connsiteX5" fmla="*/ 78811 w 3807378"/>
              <a:gd name="connsiteY5" fmla="*/ 2731338 h 3693242"/>
              <a:gd name="connsiteX6" fmla="*/ 24220 w 3807378"/>
              <a:gd name="connsiteY6" fmla="*/ 3181714 h 3693242"/>
              <a:gd name="connsiteX7" fmla="*/ 92459 w 3807378"/>
              <a:gd name="connsiteY7" fmla="*/ 3673034 h 3693242"/>
              <a:gd name="connsiteX8" fmla="*/ 829438 w 3807378"/>
              <a:gd name="connsiteY8" fmla="*/ 3604795 h 3693242"/>
              <a:gd name="connsiteX9" fmla="*/ 2439874 w 3807378"/>
              <a:gd name="connsiteY9" fmla="*/ 3659386 h 3693242"/>
              <a:gd name="connsiteX10" fmla="*/ 3354274 w 3807378"/>
              <a:gd name="connsiteY10" fmla="*/ 3468317 h 3693242"/>
              <a:gd name="connsiteX11" fmla="*/ 3217796 w 3807378"/>
              <a:gd name="connsiteY11" fmla="*/ 2840520 h 3693242"/>
              <a:gd name="connsiteX12" fmla="*/ 3340626 w 3807378"/>
              <a:gd name="connsiteY12" fmla="*/ 2130837 h 3693242"/>
              <a:gd name="connsiteX13" fmla="*/ 3804650 w 3807378"/>
              <a:gd name="connsiteY13" fmla="*/ 1462097 h 3693242"/>
              <a:gd name="connsiteX14" fmla="*/ 3518047 w 3807378"/>
              <a:gd name="connsiteY14" fmla="*/ 738765 h 3693242"/>
              <a:gd name="connsiteX15" fmla="*/ 3217796 w 3807378"/>
              <a:gd name="connsiteY15" fmla="*/ 138264 h 3693242"/>
              <a:gd name="connsiteX16" fmla="*/ 2617295 w 3807378"/>
              <a:gd name="connsiteY16" fmla="*/ 1786 h 369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7378" h="3693242">
                <a:moveTo>
                  <a:pt x="2617295" y="1786"/>
                </a:moveTo>
                <a:cubicBezTo>
                  <a:pt x="2380734" y="10885"/>
                  <a:pt x="1946280" y="72300"/>
                  <a:pt x="1798429" y="192855"/>
                </a:cubicBezTo>
                <a:cubicBezTo>
                  <a:pt x="1650578" y="313410"/>
                  <a:pt x="1814351" y="563619"/>
                  <a:pt x="1730190" y="725117"/>
                </a:cubicBezTo>
                <a:cubicBezTo>
                  <a:pt x="1646029" y="886616"/>
                  <a:pt x="1443587" y="1016270"/>
                  <a:pt x="1293462" y="1161846"/>
                </a:cubicBezTo>
                <a:cubicBezTo>
                  <a:pt x="1143337" y="1307422"/>
                  <a:pt x="1031880" y="1336992"/>
                  <a:pt x="829438" y="1598574"/>
                </a:cubicBezTo>
                <a:cubicBezTo>
                  <a:pt x="626996" y="1860156"/>
                  <a:pt x="213014" y="2467481"/>
                  <a:pt x="78811" y="2731338"/>
                </a:cubicBezTo>
                <a:cubicBezTo>
                  <a:pt x="-55392" y="2995195"/>
                  <a:pt x="21945" y="3024765"/>
                  <a:pt x="24220" y="3181714"/>
                </a:cubicBezTo>
                <a:cubicBezTo>
                  <a:pt x="26495" y="3338663"/>
                  <a:pt x="-41744" y="3602521"/>
                  <a:pt x="92459" y="3673034"/>
                </a:cubicBezTo>
                <a:cubicBezTo>
                  <a:pt x="226662" y="3743547"/>
                  <a:pt x="438202" y="3607070"/>
                  <a:pt x="829438" y="3604795"/>
                </a:cubicBezTo>
                <a:cubicBezTo>
                  <a:pt x="1220674" y="3602520"/>
                  <a:pt x="2019068" y="3682132"/>
                  <a:pt x="2439874" y="3659386"/>
                </a:cubicBezTo>
                <a:cubicBezTo>
                  <a:pt x="2860680" y="3636640"/>
                  <a:pt x="3224620" y="3604795"/>
                  <a:pt x="3354274" y="3468317"/>
                </a:cubicBezTo>
                <a:cubicBezTo>
                  <a:pt x="3483928" y="3331839"/>
                  <a:pt x="3220071" y="3063433"/>
                  <a:pt x="3217796" y="2840520"/>
                </a:cubicBezTo>
                <a:cubicBezTo>
                  <a:pt x="3215521" y="2617607"/>
                  <a:pt x="3242817" y="2360574"/>
                  <a:pt x="3340626" y="2130837"/>
                </a:cubicBezTo>
                <a:cubicBezTo>
                  <a:pt x="3438435" y="1901100"/>
                  <a:pt x="3775080" y="1694109"/>
                  <a:pt x="3804650" y="1462097"/>
                </a:cubicBezTo>
                <a:cubicBezTo>
                  <a:pt x="3834220" y="1230085"/>
                  <a:pt x="3615856" y="959404"/>
                  <a:pt x="3518047" y="738765"/>
                </a:cubicBezTo>
                <a:cubicBezTo>
                  <a:pt x="3420238" y="518126"/>
                  <a:pt x="3367921" y="261094"/>
                  <a:pt x="3217796" y="138264"/>
                </a:cubicBezTo>
                <a:cubicBezTo>
                  <a:pt x="3067671" y="15434"/>
                  <a:pt x="2853856" y="-7313"/>
                  <a:pt x="2617295" y="1786"/>
                </a:cubicBezTo>
                <a:close/>
              </a:path>
            </a:pathLst>
          </a:cu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Freeform 8"/>
          <p:cNvSpPr/>
          <p:nvPr/>
        </p:nvSpPr>
        <p:spPr bwMode="auto">
          <a:xfrm>
            <a:off x="1600200" y="892859"/>
            <a:ext cx="2942032" cy="3121438"/>
          </a:xfrm>
          <a:custGeom>
            <a:avLst/>
            <a:gdLst>
              <a:gd name="connsiteX0" fmla="*/ 131947 w 2942032"/>
              <a:gd name="connsiteY0" fmla="*/ 239905 h 3121438"/>
              <a:gd name="connsiteX1" fmla="*/ 1128234 w 2942032"/>
              <a:gd name="connsiteY1" fmla="*/ 7893 h 3121438"/>
              <a:gd name="connsiteX2" fmla="*/ 2411123 w 2942032"/>
              <a:gd name="connsiteY2" fmla="*/ 89780 h 3121438"/>
              <a:gd name="connsiteX3" fmla="*/ 2861499 w 2942032"/>
              <a:gd name="connsiteY3" fmla="*/ 430974 h 3121438"/>
              <a:gd name="connsiteX4" fmla="*/ 2916090 w 2942032"/>
              <a:gd name="connsiteY4" fmla="*/ 990532 h 3121438"/>
              <a:gd name="connsiteX5" fmla="*/ 2574896 w 2942032"/>
              <a:gd name="connsiteY5" fmla="*/ 1659272 h 3121438"/>
              <a:gd name="connsiteX6" fmla="*/ 1919804 w 2942032"/>
              <a:gd name="connsiteY6" fmla="*/ 2437195 h 3121438"/>
              <a:gd name="connsiteX7" fmla="*/ 1387541 w 2942032"/>
              <a:gd name="connsiteY7" fmla="*/ 3064992 h 3121438"/>
              <a:gd name="connsiteX8" fmla="*/ 582323 w 2942032"/>
              <a:gd name="connsiteY8" fmla="*/ 3051344 h 3121438"/>
              <a:gd name="connsiteX9" fmla="*/ 131947 w 2942032"/>
              <a:gd name="connsiteY9" fmla="*/ 2710150 h 3121438"/>
              <a:gd name="connsiteX10" fmla="*/ 22765 w 2942032"/>
              <a:gd name="connsiteY10" fmla="*/ 2014114 h 3121438"/>
              <a:gd name="connsiteX11" fmla="*/ 9117 w 2942032"/>
              <a:gd name="connsiteY11" fmla="*/ 649338 h 3121438"/>
              <a:gd name="connsiteX12" fmla="*/ 131947 w 2942032"/>
              <a:gd name="connsiteY12" fmla="*/ 239905 h 312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2032" h="3121438">
                <a:moveTo>
                  <a:pt x="131947" y="239905"/>
                </a:moveTo>
                <a:cubicBezTo>
                  <a:pt x="318466" y="132998"/>
                  <a:pt x="748371" y="32914"/>
                  <a:pt x="1128234" y="7893"/>
                </a:cubicBezTo>
                <a:cubicBezTo>
                  <a:pt x="1508097" y="-17128"/>
                  <a:pt x="2122246" y="19266"/>
                  <a:pt x="2411123" y="89780"/>
                </a:cubicBezTo>
                <a:cubicBezTo>
                  <a:pt x="2700001" y="160293"/>
                  <a:pt x="2777338" y="280849"/>
                  <a:pt x="2861499" y="430974"/>
                </a:cubicBezTo>
                <a:cubicBezTo>
                  <a:pt x="2945660" y="581099"/>
                  <a:pt x="2963857" y="785816"/>
                  <a:pt x="2916090" y="990532"/>
                </a:cubicBezTo>
                <a:cubicBezTo>
                  <a:pt x="2868323" y="1195248"/>
                  <a:pt x="2740944" y="1418162"/>
                  <a:pt x="2574896" y="1659272"/>
                </a:cubicBezTo>
                <a:cubicBezTo>
                  <a:pt x="2408848" y="1900382"/>
                  <a:pt x="1919804" y="2437195"/>
                  <a:pt x="1919804" y="2437195"/>
                </a:cubicBezTo>
                <a:cubicBezTo>
                  <a:pt x="1721912" y="2671482"/>
                  <a:pt x="1610454" y="2962634"/>
                  <a:pt x="1387541" y="3064992"/>
                </a:cubicBezTo>
                <a:cubicBezTo>
                  <a:pt x="1164628" y="3167350"/>
                  <a:pt x="791589" y="3110484"/>
                  <a:pt x="582323" y="3051344"/>
                </a:cubicBezTo>
                <a:cubicBezTo>
                  <a:pt x="373057" y="2992204"/>
                  <a:pt x="225207" y="2883022"/>
                  <a:pt x="131947" y="2710150"/>
                </a:cubicBezTo>
                <a:cubicBezTo>
                  <a:pt x="38687" y="2537278"/>
                  <a:pt x="43237" y="2357583"/>
                  <a:pt x="22765" y="2014114"/>
                </a:cubicBezTo>
                <a:cubicBezTo>
                  <a:pt x="2293" y="1670645"/>
                  <a:pt x="-9080" y="945039"/>
                  <a:pt x="9117" y="649338"/>
                </a:cubicBezTo>
                <a:cubicBezTo>
                  <a:pt x="27314" y="353637"/>
                  <a:pt x="-54572" y="346812"/>
                  <a:pt x="131947" y="239905"/>
                </a:cubicBezTo>
                <a:close/>
              </a:path>
            </a:pathLst>
          </a:cu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2" grpId="0"/>
      <p:bldP spid="7" grpId="0"/>
      <p:bldP spid="8" grpId="0"/>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516868"/>
            <a:ext cx="7924800" cy="369332"/>
          </a:xfrm>
          <a:prstGeom prst="rect">
            <a:avLst/>
          </a:prstGeom>
        </p:spPr>
        <p:txBody>
          <a:bodyPr wrap="square">
            <a:spAutoFit/>
          </a:bodyPr>
          <a:lstStyle/>
          <a:p>
            <a:r>
              <a:rPr lang="en-US" i="1" dirty="0" smtClean="0">
                <a:solidFill>
                  <a:srgbClr val="333333"/>
                </a:solidFill>
                <a:latin typeface="Arial" panose="020B0604020202020204" pitchFamily="34" charset="0"/>
              </a:rPr>
              <a:t>From </a:t>
            </a:r>
            <a:r>
              <a:rPr lang="en-US" dirty="0" smtClean="0">
                <a:solidFill>
                  <a:srgbClr val="333333"/>
                </a:solidFill>
                <a:latin typeface="Arial" panose="020B0604020202020204" pitchFamily="34" charset="0"/>
              </a:rPr>
              <a:t>F.C.</a:t>
            </a:r>
            <a:r>
              <a:rPr lang="en-US" i="1" dirty="0" smtClean="0">
                <a:solidFill>
                  <a:srgbClr val="333333"/>
                </a:solidFill>
                <a:latin typeface="Arial" panose="020B0604020202020204" pitchFamily="34" charset="0"/>
              </a:rPr>
              <a:t> </a:t>
            </a:r>
            <a:r>
              <a:rPr lang="en-US" dirty="0" smtClean="0">
                <a:solidFill>
                  <a:srgbClr val="333333"/>
                </a:solidFill>
                <a:latin typeface="Arial" panose="020B0604020202020204" pitchFamily="34" charset="0"/>
              </a:rPr>
              <a:t>Howell,</a:t>
            </a:r>
            <a:r>
              <a:rPr lang="en-US" i="1" dirty="0" smtClean="0">
                <a:solidFill>
                  <a:srgbClr val="333333"/>
                </a:solidFill>
                <a:latin typeface="Arial" panose="020B0604020202020204" pitchFamily="34" charset="0"/>
              </a:rPr>
              <a:t> Early Man</a:t>
            </a:r>
            <a:r>
              <a:rPr lang="en-US" dirty="0" smtClean="0">
                <a:solidFill>
                  <a:srgbClr val="333333"/>
                </a:solidFill>
                <a:latin typeface="Arial" panose="020B0604020202020204" pitchFamily="34" charset="0"/>
              </a:rPr>
              <a:t>, </a:t>
            </a:r>
            <a:r>
              <a:rPr lang="en-US" dirty="0">
                <a:solidFill>
                  <a:srgbClr val="333333"/>
                </a:solidFill>
                <a:latin typeface="Arial" panose="020B0604020202020204" pitchFamily="34" charset="0"/>
              </a:rPr>
              <a:t>Time-Life International, New </a:t>
            </a:r>
            <a:r>
              <a:rPr lang="en-US" dirty="0" smtClean="0">
                <a:solidFill>
                  <a:srgbClr val="333333"/>
                </a:solidFill>
                <a:latin typeface="Arial" panose="020B0604020202020204" pitchFamily="34" charset="0"/>
              </a:rPr>
              <a:t>York,1965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88579"/>
            <a:ext cx="8727564" cy="1743075"/>
          </a:xfrm>
          <a:prstGeom prst="rect">
            <a:avLst/>
          </a:prstGeom>
        </p:spPr>
      </p:pic>
      <p:sp>
        <p:nvSpPr>
          <p:cNvPr id="7" name="Rectangle 6"/>
          <p:cNvSpPr/>
          <p:nvPr/>
        </p:nvSpPr>
        <p:spPr>
          <a:xfrm>
            <a:off x="1998785" y="640306"/>
            <a:ext cx="8422764" cy="646331"/>
          </a:xfrm>
          <a:prstGeom prst="rect">
            <a:avLst/>
          </a:prstGeom>
        </p:spPr>
        <p:txBody>
          <a:bodyPr wrap="square">
            <a:spAutoFit/>
          </a:bodyPr>
          <a:lstStyle/>
          <a:p>
            <a:r>
              <a:rPr lang="en-US" sz="3600" kern="0" dirty="0">
                <a:solidFill>
                  <a:srgbClr val="000000"/>
                </a:solidFill>
                <a:latin typeface="Arial"/>
                <a:ea typeface="+mj-ea"/>
                <a:cs typeface="+mj-cs"/>
              </a:rPr>
              <a:t>“March of progress” popular perception: </a:t>
            </a:r>
            <a:endParaRPr lang="en-US" dirty="0"/>
          </a:p>
        </p:txBody>
      </p:sp>
      <p:sp>
        <p:nvSpPr>
          <p:cNvPr id="8" name="TextBox 7"/>
          <p:cNvSpPr txBox="1"/>
          <p:nvPr/>
        </p:nvSpPr>
        <p:spPr>
          <a:xfrm>
            <a:off x="2438400" y="4482406"/>
            <a:ext cx="7315200" cy="1384995"/>
          </a:xfrm>
          <a:prstGeom prst="rect">
            <a:avLst/>
          </a:prstGeom>
          <a:noFill/>
        </p:spPr>
        <p:txBody>
          <a:bodyPr wrap="square" rtlCol="0">
            <a:spAutoFit/>
          </a:bodyPr>
          <a:lstStyle/>
          <a:p>
            <a:r>
              <a:rPr lang="en-US" sz="2800" dirty="0"/>
              <a:t>- Origin form ancestral ape</a:t>
            </a:r>
          </a:p>
          <a:p>
            <a:r>
              <a:rPr lang="en-US" sz="2800" dirty="0"/>
              <a:t>- Gradual</a:t>
            </a:r>
          </a:p>
          <a:p>
            <a:r>
              <a:rPr lang="en-US" sz="2800" dirty="0"/>
              <a:t>- Progressive</a:t>
            </a:r>
          </a:p>
        </p:txBody>
      </p:sp>
    </p:spTree>
    <p:extLst>
      <p:ext uri="{BB962C8B-B14F-4D97-AF65-F5344CB8AC3E}">
        <p14:creationId xmlns:p14="http://schemas.microsoft.com/office/powerpoint/2010/main" val="2764447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828800" y="304800"/>
            <a:ext cx="868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i="1" dirty="0"/>
              <a:t>Ardipithecus </a:t>
            </a:r>
            <a:r>
              <a:rPr lang="en-US" sz="2000" i="1" dirty="0" err="1"/>
              <a:t>ramidus</a:t>
            </a:r>
            <a:endParaRPr lang="en-US" sz="2000" i="1" dirty="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274639"/>
            <a:ext cx="202406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273050"/>
            <a:ext cx="3703638"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5"/>
          <p:cNvSpPr txBox="1">
            <a:spLocks noChangeArrowheads="1"/>
          </p:cNvSpPr>
          <p:nvPr/>
        </p:nvSpPr>
        <p:spPr bwMode="auto">
          <a:xfrm>
            <a:off x="1752600" y="1090614"/>
            <a:ext cx="266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u="sng" dirty="0"/>
              <a:t>Locality</a:t>
            </a:r>
            <a:r>
              <a:rPr lang="en-US" sz="1600" dirty="0"/>
              <a:t>: Ethiopia, Afar region</a:t>
            </a:r>
            <a:br>
              <a:rPr lang="en-US" sz="1600" dirty="0"/>
            </a:br>
            <a:endParaRPr lang="en-US" sz="1600" dirty="0"/>
          </a:p>
          <a:p>
            <a:r>
              <a:rPr lang="en-US" sz="1600" u="sng" dirty="0"/>
              <a:t>Specimens</a:t>
            </a:r>
            <a:r>
              <a:rPr lang="en-US" sz="1600" dirty="0"/>
              <a:t>: fragments from an adult female and several other individuals</a:t>
            </a:r>
            <a:br>
              <a:rPr lang="en-US" sz="1600" dirty="0"/>
            </a:br>
            <a:endParaRPr lang="en-US" sz="1600" dirty="0"/>
          </a:p>
          <a:p>
            <a:r>
              <a:rPr lang="en-US" sz="1600" u="sng" dirty="0"/>
              <a:t>Size</a:t>
            </a:r>
            <a:r>
              <a:rPr lang="en-US" sz="1600" dirty="0"/>
              <a:t>: ~120 cm</a:t>
            </a:r>
            <a:br>
              <a:rPr lang="en-US" sz="1600" dirty="0"/>
            </a:br>
            <a:endParaRPr lang="en-US" sz="1600" dirty="0"/>
          </a:p>
          <a:p>
            <a:r>
              <a:rPr lang="en-US" sz="1600" u="sng" dirty="0"/>
              <a:t>Brain size</a:t>
            </a:r>
            <a:r>
              <a:rPr lang="en-US" sz="1600" dirty="0"/>
              <a:t>: 300-350 cc</a:t>
            </a:r>
            <a:br>
              <a:rPr lang="en-US" sz="1600" dirty="0"/>
            </a:br>
            <a:endParaRPr lang="en-US" sz="1600" dirty="0"/>
          </a:p>
          <a:p>
            <a:r>
              <a:rPr lang="en-US" sz="1600" u="sng" dirty="0"/>
              <a:t>Results</a:t>
            </a:r>
            <a:r>
              <a:rPr lang="en-US" sz="1600" dirty="0"/>
              <a:t>: woodland not grassland, bipedal + arboreal (opposing big toe, but modified pelvis), small teeth and incisors</a:t>
            </a:r>
          </a:p>
        </p:txBody>
      </p:sp>
      <p:sp>
        <p:nvSpPr>
          <p:cNvPr id="5127" name="TextBox 6"/>
          <p:cNvSpPr txBox="1">
            <a:spLocks noChangeArrowheads="1"/>
          </p:cNvSpPr>
          <p:nvPr/>
        </p:nvSpPr>
        <p:spPr bwMode="auto">
          <a:xfrm>
            <a:off x="1676400" y="59436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“enormous taxonomic jump to </a:t>
            </a:r>
            <a:r>
              <a:rPr lang="en-US" sz="2400" i="1" dirty="0"/>
              <a:t>Australopithecus</a:t>
            </a:r>
            <a:r>
              <a:rPr lang="en-US" sz="2400" dirty="0"/>
              <a:t>” </a:t>
            </a:r>
            <a:r>
              <a:rPr lang="en-US" sz="1600" dirty="0"/>
              <a:t>(</a:t>
            </a:r>
            <a:r>
              <a:rPr lang="en-US" sz="1600" dirty="0" err="1"/>
              <a:t>Kimbel</a:t>
            </a:r>
            <a:r>
              <a:rPr lang="en-US" sz="1600" dirty="0"/>
              <a:t> in Gibbons, 2009. Science 326, p.39) </a:t>
            </a:r>
          </a:p>
        </p:txBody>
      </p:sp>
      <p:sp>
        <p:nvSpPr>
          <p:cNvPr id="5128" name="TextBox 1"/>
          <p:cNvSpPr txBox="1">
            <a:spLocks noChangeArrowheads="1"/>
          </p:cNvSpPr>
          <p:nvPr/>
        </p:nvSpPr>
        <p:spPr bwMode="auto">
          <a:xfrm>
            <a:off x="4518025" y="5362576"/>
            <a:ext cx="370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i="1"/>
              <a:t>From Suwa et al., 2009. Science 326, 68</a:t>
            </a:r>
          </a:p>
        </p:txBody>
      </p:sp>
      <p:sp>
        <p:nvSpPr>
          <p:cNvPr id="5129" name="TextBox 8"/>
          <p:cNvSpPr txBox="1">
            <a:spLocks noChangeArrowheads="1"/>
          </p:cNvSpPr>
          <p:nvPr/>
        </p:nvSpPr>
        <p:spPr bwMode="auto">
          <a:xfrm>
            <a:off x="8308975" y="5619751"/>
            <a:ext cx="2020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i="1"/>
              <a:t>From White et al., 2009. Science 326, 64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76200"/>
            <a:ext cx="8229600" cy="868363"/>
          </a:xfrm>
        </p:spPr>
        <p:txBody>
          <a:bodyPr/>
          <a:lstStyle/>
          <a:p>
            <a:pPr eaLnBrk="1" hangingPunct="1"/>
            <a:r>
              <a:rPr lang="en-US" sz="2800" dirty="0"/>
              <a:t>Australopithecines and humans: general remarks</a:t>
            </a:r>
          </a:p>
        </p:txBody>
      </p:sp>
      <p:sp>
        <p:nvSpPr>
          <p:cNvPr id="8195" name="Text Box 3"/>
          <p:cNvSpPr txBox="1">
            <a:spLocks noChangeArrowheads="1"/>
          </p:cNvSpPr>
          <p:nvPr/>
        </p:nvSpPr>
        <p:spPr bwMode="auto">
          <a:xfrm>
            <a:off x="1676400" y="5265739"/>
            <a:ext cx="4724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Overall: clearly distinct from humans, in many aspects (size, </a:t>
            </a:r>
            <a:r>
              <a:rPr lang="en-US" sz="2000" dirty="0" err="1"/>
              <a:t>brainsize</a:t>
            </a:r>
            <a:r>
              <a:rPr lang="en-US" sz="2000" dirty="0"/>
              <a:t>, skull morphology). </a:t>
            </a:r>
          </a:p>
        </p:txBody>
      </p:sp>
      <p:sp>
        <p:nvSpPr>
          <p:cNvPr id="8196" name="Text Box 7"/>
          <p:cNvSpPr txBox="1">
            <a:spLocks noChangeArrowheads="1"/>
          </p:cNvSpPr>
          <p:nvPr/>
        </p:nvSpPr>
        <p:spPr bwMode="auto">
          <a:xfrm>
            <a:off x="6477000" y="1450976"/>
            <a:ext cx="3962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t>Skull very similar to chimp ( morphology, brain volume, teeth size)</a:t>
            </a:r>
            <a:endParaRPr lang="en-US" sz="1400" i="1"/>
          </a:p>
        </p:txBody>
      </p:sp>
      <p:sp>
        <p:nvSpPr>
          <p:cNvPr id="8197" name="Text Box 9"/>
          <p:cNvSpPr txBox="1">
            <a:spLocks noChangeArrowheads="1"/>
          </p:cNvSpPr>
          <p:nvPr/>
        </p:nvSpPr>
        <p:spPr bwMode="auto">
          <a:xfrm>
            <a:off x="6477000" y="825500"/>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t>Comparison modern human,</a:t>
            </a:r>
            <a:r>
              <a:rPr lang="en-US" sz="1400" i="1"/>
              <a:t> Australopithecus afarensis</a:t>
            </a:r>
            <a:r>
              <a:rPr lang="en-US" sz="1400"/>
              <a:t>, modern chimp</a:t>
            </a:r>
            <a:endParaRPr lang="en-US" sz="1400" i="1"/>
          </a:p>
        </p:txBody>
      </p:sp>
      <p:pic>
        <p:nvPicPr>
          <p:cNvPr id="8198" name="Picture 13" descr="comparison modern australopitecus"/>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676401" y="825500"/>
            <a:ext cx="46577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4"/>
          <p:cNvSpPr txBox="1">
            <a:spLocks noChangeArrowheads="1"/>
          </p:cNvSpPr>
          <p:nvPr/>
        </p:nvSpPr>
        <p:spPr bwMode="auto">
          <a:xfrm>
            <a:off x="6477000" y="205740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Some differences in dental features (larger molars, reduced canines)</a:t>
            </a:r>
            <a:endParaRPr lang="en-US" sz="1400" i="1" dirty="0"/>
          </a:p>
        </p:txBody>
      </p:sp>
      <p:pic>
        <p:nvPicPr>
          <p:cNvPr id="8200" name="Picture 15" descr="comparison pelvi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6553200" y="2608263"/>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6"/>
          <p:cNvSpPr txBox="1">
            <a:spLocks noChangeArrowheads="1"/>
          </p:cNvSpPr>
          <p:nvPr/>
        </p:nvSpPr>
        <p:spPr bwMode="auto">
          <a:xfrm>
            <a:off x="6324601" y="5791200"/>
            <a:ext cx="42767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More similar to humans in other aspects (e.g., pelvis: </a:t>
            </a:r>
            <a:r>
              <a:rPr lang="en-US" dirty="0" smtClean="0"/>
              <a:t>possible bipedal </a:t>
            </a:r>
            <a:r>
              <a:rPr lang="en-US" dirty="0"/>
              <a:t>locomotion; reduced canine size)</a:t>
            </a:r>
            <a:endParaRPr lang="en-US" i="1" dirty="0"/>
          </a:p>
        </p:txBody>
      </p:sp>
      <p:sp>
        <p:nvSpPr>
          <p:cNvPr id="10" name="TextBox 9"/>
          <p:cNvSpPr txBox="1"/>
          <p:nvPr/>
        </p:nvSpPr>
        <p:spPr>
          <a:xfrm>
            <a:off x="1682751" y="4598988"/>
            <a:ext cx="4651375" cy="430212"/>
          </a:xfrm>
          <a:prstGeom prst="rect">
            <a:avLst/>
          </a:prstGeom>
          <a:noFill/>
        </p:spPr>
        <p:txBody>
          <a:bodyPr>
            <a:spAutoFit/>
          </a:bodyPr>
          <a:lstStyle/>
          <a:p>
            <a:pPr>
              <a:defRPr/>
            </a:pPr>
            <a:r>
              <a:rPr lang="en-US" sz="1050" i="1" dirty="0"/>
              <a:t>From Lovejoy, 1993; in  Rasmussen: the Origin and Evolution of Humans and Humanness</a:t>
            </a:r>
          </a:p>
        </p:txBody>
      </p:sp>
      <p:sp>
        <p:nvSpPr>
          <p:cNvPr id="11" name="TextBox 10"/>
          <p:cNvSpPr txBox="1"/>
          <p:nvPr/>
        </p:nvSpPr>
        <p:spPr>
          <a:xfrm>
            <a:off x="6565900" y="5360988"/>
            <a:ext cx="3873500" cy="430212"/>
          </a:xfrm>
          <a:prstGeom prst="rect">
            <a:avLst/>
          </a:prstGeom>
          <a:noFill/>
        </p:spPr>
        <p:txBody>
          <a:bodyPr>
            <a:spAutoFit/>
          </a:bodyPr>
          <a:lstStyle/>
          <a:p>
            <a:pPr>
              <a:defRPr/>
            </a:pPr>
            <a:r>
              <a:rPr lang="en-US" sz="1050" i="1" dirty="0"/>
              <a:t>From Lovejoy, 1993; in  Rasmussen: the Origin and Evolution of Humans and Humanness</a:t>
            </a:r>
          </a:p>
        </p:txBody>
      </p:sp>
      <p:sp>
        <p:nvSpPr>
          <p:cNvPr id="2" name="Oval 1"/>
          <p:cNvSpPr/>
          <p:nvPr/>
        </p:nvSpPr>
        <p:spPr bwMode="auto">
          <a:xfrm rot="19308536">
            <a:off x="3299837" y="869719"/>
            <a:ext cx="1404938" cy="1782302"/>
          </a:xfrm>
          <a:prstGeom prst="ellipse">
            <a:avLst/>
          </a:prstGeom>
          <a:noFill/>
          <a:ln w="254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 name="Oval 12"/>
          <p:cNvSpPr/>
          <p:nvPr/>
        </p:nvSpPr>
        <p:spPr bwMode="auto">
          <a:xfrm rot="16200000">
            <a:off x="8675726" y="2368832"/>
            <a:ext cx="1528444" cy="1963493"/>
          </a:xfrm>
          <a:prstGeom prst="ellipse">
            <a:avLst/>
          </a:prstGeom>
          <a:noFill/>
          <a:ln w="254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1364" y="1190626"/>
            <a:ext cx="1773237"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a:spLocks noChangeArrowheads="1"/>
          </p:cNvSpPr>
          <p:nvPr/>
        </p:nvSpPr>
        <p:spPr bwMode="auto">
          <a:xfrm>
            <a:off x="8305800" y="6248400"/>
            <a:ext cx="2209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From http://upload.wikimedia.org/wikipedia/commons/2/2d/Turkana_Boy.jpg</a:t>
            </a:r>
          </a:p>
        </p:txBody>
      </p:sp>
      <p:sp>
        <p:nvSpPr>
          <p:cNvPr id="3" name="Rectangle 2"/>
          <p:cNvSpPr/>
          <p:nvPr/>
        </p:nvSpPr>
        <p:spPr>
          <a:xfrm>
            <a:off x="8305800" y="190029"/>
            <a:ext cx="1828800" cy="830997"/>
          </a:xfrm>
          <a:prstGeom prst="rect">
            <a:avLst/>
          </a:prstGeom>
        </p:spPr>
        <p:txBody>
          <a:bodyPr wrap="square">
            <a:spAutoFit/>
          </a:bodyPr>
          <a:lstStyle/>
          <a:p>
            <a:pPr>
              <a:spcBef>
                <a:spcPct val="50000"/>
              </a:spcBef>
            </a:pPr>
            <a:r>
              <a:rPr lang="en-US" sz="1200" i="1" dirty="0">
                <a:cs typeface="Arial" charset="0"/>
              </a:rPr>
              <a:t>Homo erectus, </a:t>
            </a:r>
            <a:r>
              <a:rPr lang="en-US" sz="1200" dirty="0">
                <a:cs typeface="Arial" charset="0"/>
              </a:rPr>
              <a:t>Nariokotome (or Turkana) boy, KNM-WT 1500, Kenya</a:t>
            </a:r>
          </a:p>
        </p:txBody>
      </p:sp>
      <p:pic>
        <p:nvPicPr>
          <p:cNvPr id="25" name="Picture 8" descr="petralona erct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63563"/>
            <a:ext cx="2667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p:cNvSpPr txBox="1">
            <a:spLocks noChangeArrowheads="1"/>
          </p:cNvSpPr>
          <p:nvPr/>
        </p:nvSpPr>
        <p:spPr bwMode="auto">
          <a:xfrm>
            <a:off x="5486400" y="152401"/>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i="1"/>
              <a:t>Homo heidelbergensis</a:t>
            </a:r>
            <a:r>
              <a:rPr lang="en-US" sz="1000"/>
              <a:t>, Petralona, Greece, Middle Pleistocene</a:t>
            </a:r>
          </a:p>
        </p:txBody>
      </p:sp>
      <p:pic>
        <p:nvPicPr>
          <p:cNvPr id="2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8663" y="3675062"/>
            <a:ext cx="20383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2"/>
          <p:cNvSpPr txBox="1">
            <a:spLocks noChangeArrowheads="1"/>
          </p:cNvSpPr>
          <p:nvPr/>
        </p:nvSpPr>
        <p:spPr bwMode="auto">
          <a:xfrm>
            <a:off x="5889764" y="3278188"/>
            <a:ext cx="223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i="1" dirty="0"/>
              <a:t>Homo </a:t>
            </a:r>
            <a:r>
              <a:rPr lang="en-US" sz="1000" i="1" dirty="0" err="1"/>
              <a:t>heidelbergensis</a:t>
            </a:r>
            <a:r>
              <a:rPr lang="en-US" sz="1000" dirty="0"/>
              <a:t>, </a:t>
            </a:r>
            <a:r>
              <a:rPr lang="en-US" sz="1000" dirty="0" err="1"/>
              <a:t>Atapuerca</a:t>
            </a:r>
            <a:r>
              <a:rPr lang="en-US" sz="1000" dirty="0"/>
              <a:t>, Spain, Middle Pleistocene</a:t>
            </a:r>
          </a:p>
        </p:txBody>
      </p:sp>
      <p:sp>
        <p:nvSpPr>
          <p:cNvPr id="29" name="TextBox 9"/>
          <p:cNvSpPr txBox="1">
            <a:spLocks noChangeArrowheads="1"/>
          </p:cNvSpPr>
          <p:nvPr/>
        </p:nvSpPr>
        <p:spPr bwMode="auto">
          <a:xfrm>
            <a:off x="5410200" y="2941638"/>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i="1"/>
              <a:t>From Rightmire, 1998. Evol. Anthropol. 6, 222</a:t>
            </a:r>
          </a:p>
        </p:txBody>
      </p:sp>
      <p:sp>
        <p:nvSpPr>
          <p:cNvPr id="30" name="Rectangle 1"/>
          <p:cNvSpPr>
            <a:spLocks noChangeArrowheads="1"/>
          </p:cNvSpPr>
          <p:nvPr/>
        </p:nvSpPr>
        <p:spPr bwMode="auto">
          <a:xfrm>
            <a:off x="5978663" y="6246812"/>
            <a:ext cx="2038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From http://www.paleontologiaumana.it/heidelbergensis.htm</a:t>
            </a:r>
          </a:p>
        </p:txBody>
      </p:sp>
      <p:pic>
        <p:nvPicPr>
          <p:cNvPr id="31" name="Picture 7" descr="transitional scale of Herto sku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962276" y="615880"/>
            <a:ext cx="2359025" cy="18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8"/>
          <p:cNvSpPr txBox="1">
            <a:spLocks noChangeArrowheads="1"/>
          </p:cNvSpPr>
          <p:nvPr/>
        </p:nvSpPr>
        <p:spPr bwMode="auto">
          <a:xfrm>
            <a:off x="2962275" y="142806"/>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a:t>Homo neanderthalensis, </a:t>
            </a:r>
            <a:br>
              <a:rPr lang="en-US" sz="1200" i="1"/>
            </a:br>
            <a:r>
              <a:rPr lang="en-US" sz="1200"/>
              <a:t>La Ferrassie</a:t>
            </a:r>
          </a:p>
        </p:txBody>
      </p:sp>
      <p:sp>
        <p:nvSpPr>
          <p:cNvPr id="33" name="Rectangle 10"/>
          <p:cNvSpPr>
            <a:spLocks noChangeArrowheads="1"/>
          </p:cNvSpPr>
          <p:nvPr/>
        </p:nvSpPr>
        <p:spPr bwMode="auto">
          <a:xfrm>
            <a:off x="1396218" y="2010431"/>
            <a:ext cx="13580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i="1" dirty="0"/>
              <a:t>From White et al., 2003. Nature 423, 746</a:t>
            </a:r>
          </a:p>
        </p:txBody>
      </p:sp>
      <p:pic>
        <p:nvPicPr>
          <p:cNvPr id="34" name="Picture 10" descr="qfaz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7526" y="4964908"/>
            <a:ext cx="4127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8"/>
          <p:cNvSpPr txBox="1">
            <a:spLocks noChangeArrowheads="1"/>
          </p:cNvSpPr>
          <p:nvPr/>
        </p:nvSpPr>
        <p:spPr bwMode="auto">
          <a:xfrm>
            <a:off x="1776214" y="4648201"/>
            <a:ext cx="2514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Homo sapiens, </a:t>
            </a:r>
            <a:r>
              <a:rPr lang="en-US" sz="1200" dirty="0" err="1"/>
              <a:t>Qafzeh</a:t>
            </a:r>
            <a:r>
              <a:rPr lang="en-US" sz="1200" dirty="0"/>
              <a:t>, Israel</a:t>
            </a:r>
          </a:p>
        </p:txBody>
      </p:sp>
      <p:sp>
        <p:nvSpPr>
          <p:cNvPr id="36" name="Rectangle 8"/>
          <p:cNvSpPr>
            <a:spLocks noChangeArrowheads="1"/>
          </p:cNvSpPr>
          <p:nvPr/>
        </p:nvSpPr>
        <p:spPr bwMode="auto">
          <a:xfrm>
            <a:off x="1787526" y="6473033"/>
            <a:ext cx="6100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From Bar-Yosef and Vandermeersch, April 1993. Scient. Am., 94-95</a:t>
            </a:r>
          </a:p>
        </p:txBody>
      </p:sp>
      <p:pic>
        <p:nvPicPr>
          <p:cNvPr id="37" name="Picture 8" descr="Herto mega sku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793876" y="2690457"/>
            <a:ext cx="3616325" cy="177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9"/>
          <p:cNvSpPr txBox="1">
            <a:spLocks noChangeArrowheads="1"/>
          </p:cNvSpPr>
          <p:nvPr/>
        </p:nvSpPr>
        <p:spPr bwMode="auto">
          <a:xfrm>
            <a:off x="3048000" y="2466976"/>
            <a:ext cx="2667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Homo sapiens, </a:t>
            </a:r>
            <a:r>
              <a:rPr lang="en-US" sz="1200" dirty="0" err="1"/>
              <a:t>Herto</a:t>
            </a:r>
            <a:r>
              <a:rPr lang="en-US" sz="1200" dirty="0"/>
              <a:t>, Ethiopia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63634" y="-30162"/>
            <a:ext cx="8499566" cy="868362"/>
          </a:xfrm>
        </p:spPr>
        <p:txBody>
          <a:bodyPr/>
          <a:lstStyle/>
          <a:p>
            <a:pPr eaLnBrk="1" hangingPunct="1"/>
            <a:r>
              <a:rPr lang="en-US" sz="2800" dirty="0"/>
              <a:t>1) A gap between </a:t>
            </a:r>
            <a:r>
              <a:rPr lang="en-US" sz="2800" i="1" dirty="0"/>
              <a:t>Australopithecus </a:t>
            </a:r>
            <a:r>
              <a:rPr lang="en-US" sz="2800" dirty="0"/>
              <a:t>and </a:t>
            </a:r>
            <a:r>
              <a:rPr lang="en-US" sz="2800" i="1" dirty="0"/>
              <a:t>Homo</a:t>
            </a:r>
          </a:p>
        </p:txBody>
      </p:sp>
      <p:sp>
        <p:nvSpPr>
          <p:cNvPr id="14" name="Rectangle 13"/>
          <p:cNvSpPr/>
          <p:nvPr/>
        </p:nvSpPr>
        <p:spPr>
          <a:xfrm>
            <a:off x="5791200" y="1295400"/>
            <a:ext cx="4572000" cy="4801314"/>
          </a:xfrm>
          <a:prstGeom prst="rect">
            <a:avLst/>
          </a:prstGeom>
        </p:spPr>
        <p:txBody>
          <a:bodyPr wrap="square">
            <a:spAutoFit/>
          </a:bodyPr>
          <a:lstStyle/>
          <a:p>
            <a:r>
              <a:rPr lang="en-US" dirty="0"/>
              <a:t>William H. </a:t>
            </a:r>
            <a:r>
              <a:rPr lang="en-US" dirty="0" err="1"/>
              <a:t>Kimbel</a:t>
            </a:r>
            <a:r>
              <a:rPr lang="en-US" dirty="0"/>
              <a:t>, a paleoanthropologist at the Institute of Human Origins at Arizona State University, said that the million-year period “</a:t>
            </a:r>
            <a:r>
              <a:rPr lang="en-US" dirty="0">
                <a:solidFill>
                  <a:schemeClr val="accent6">
                    <a:lumMod val="60000"/>
                    <a:lumOff val="40000"/>
                  </a:schemeClr>
                </a:solidFill>
              </a:rPr>
              <a:t>has long been the source of frustrating gaps</a:t>
            </a:r>
            <a:r>
              <a:rPr lang="en-US" dirty="0"/>
              <a:t>” in the hominid fossil record. “It’s not that sites containing rocks this age are particularly rare, or that the time period in eastern Africa has not been searched by several groups,” Dr. </a:t>
            </a:r>
            <a:r>
              <a:rPr lang="en-US" dirty="0" err="1"/>
              <a:t>Kimbel</a:t>
            </a:r>
            <a:r>
              <a:rPr lang="en-US" dirty="0"/>
              <a:t> said. “The problem is that </a:t>
            </a:r>
            <a:r>
              <a:rPr lang="en-US" dirty="0">
                <a:solidFill>
                  <a:schemeClr val="accent6">
                    <a:lumMod val="60000"/>
                    <a:lumOff val="40000"/>
                  </a:schemeClr>
                </a:solidFill>
              </a:rPr>
              <a:t>the fossil yield has thus far been low or poorly preserved, compared to the time periods on either side of this interval</a:t>
            </a:r>
            <a:r>
              <a:rPr lang="en-US" dirty="0" smtClean="0"/>
              <a:t>.”</a:t>
            </a:r>
          </a:p>
          <a:p>
            <a:r>
              <a:rPr lang="en-US" i="1" dirty="0" smtClean="0"/>
              <a:t>From NYT, Lost </a:t>
            </a:r>
            <a:r>
              <a:rPr lang="en-US" i="1" dirty="0"/>
              <a:t>in a Million-Year Gap, Solid Clues to Human </a:t>
            </a:r>
            <a:r>
              <a:rPr lang="en-US" i="1" dirty="0" smtClean="0"/>
              <a:t>Origins, Wilford, Sept. 18</a:t>
            </a:r>
            <a:r>
              <a:rPr lang="en-US" i="1" dirty="0"/>
              <a:t>, 2007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62000"/>
            <a:ext cx="3810000" cy="6019800"/>
          </a:xfrm>
          <a:prstGeom prst="rect">
            <a:avLst/>
          </a:prstGeom>
        </p:spPr>
      </p:pic>
      <p:sp>
        <p:nvSpPr>
          <p:cNvPr id="5" name="Rectangle 4"/>
          <p:cNvSpPr/>
          <p:nvPr/>
        </p:nvSpPr>
        <p:spPr>
          <a:xfrm>
            <a:off x="1676401" y="6501508"/>
            <a:ext cx="3175869" cy="261610"/>
          </a:xfrm>
          <a:prstGeom prst="rect">
            <a:avLst/>
          </a:prstGeom>
          <a:solidFill>
            <a:schemeClr val="bg1"/>
          </a:solidFill>
        </p:spPr>
        <p:txBody>
          <a:bodyPr wrap="none">
            <a:spAutoFit/>
          </a:bodyPr>
          <a:lstStyle/>
          <a:p>
            <a:r>
              <a:rPr lang="en-US" sz="1100" i="1" dirty="0"/>
              <a:t>From http://www.handprint.com/LS/ANC/evol.gif</a:t>
            </a:r>
          </a:p>
        </p:txBody>
      </p:sp>
      <p:sp>
        <p:nvSpPr>
          <p:cNvPr id="6" name="Rectangle 5"/>
          <p:cNvSpPr/>
          <p:nvPr/>
        </p:nvSpPr>
        <p:spPr bwMode="auto">
          <a:xfrm>
            <a:off x="1863634" y="3200400"/>
            <a:ext cx="2403566" cy="838200"/>
          </a:xfrm>
          <a:prstGeom prst="rect">
            <a:avLst/>
          </a:prstGeom>
          <a:noFill/>
          <a:ln w="28575" cap="flat" cmpd="sng" algn="ctr">
            <a:solidFill>
              <a:srgbClr val="FFFF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69794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63634" y="-30162"/>
            <a:ext cx="8499566" cy="868362"/>
          </a:xfrm>
        </p:spPr>
        <p:txBody>
          <a:bodyPr/>
          <a:lstStyle/>
          <a:p>
            <a:pPr eaLnBrk="1" hangingPunct="1"/>
            <a:r>
              <a:rPr lang="en-US" sz="2800" dirty="0"/>
              <a:t>1) A gap between</a:t>
            </a:r>
            <a:r>
              <a:rPr lang="en-US" sz="2800" i="1" dirty="0"/>
              <a:t> Australopithecus </a:t>
            </a:r>
            <a:r>
              <a:rPr lang="en-US" sz="2800" dirty="0"/>
              <a:t>and </a:t>
            </a:r>
            <a:r>
              <a:rPr lang="en-US" sz="2800" i="1" dirty="0"/>
              <a:t>Homo</a:t>
            </a:r>
          </a:p>
        </p:txBody>
      </p:sp>
      <p:sp>
        <p:nvSpPr>
          <p:cNvPr id="14" name="Rectangle 13"/>
          <p:cNvSpPr/>
          <p:nvPr/>
        </p:nvSpPr>
        <p:spPr>
          <a:xfrm>
            <a:off x="1863634" y="5429072"/>
            <a:ext cx="8651966" cy="1200329"/>
          </a:xfrm>
          <a:prstGeom prst="rect">
            <a:avLst/>
          </a:prstGeom>
        </p:spPr>
        <p:txBody>
          <a:bodyPr wrap="square">
            <a:spAutoFit/>
          </a:bodyPr>
          <a:lstStyle/>
          <a:p>
            <a:r>
              <a:rPr lang="en-US" sz="2400" i="1" dirty="0"/>
              <a:t>Statistical analysis groups </a:t>
            </a:r>
            <a:r>
              <a:rPr lang="en-US" sz="2400" dirty="0"/>
              <a:t>Homo </a:t>
            </a:r>
            <a:r>
              <a:rPr lang="en-US" sz="2400" i="1" dirty="0"/>
              <a:t>and clear separation with </a:t>
            </a:r>
            <a:r>
              <a:rPr lang="en-US" sz="2400" dirty="0"/>
              <a:t>Australopithecus </a:t>
            </a:r>
            <a:r>
              <a:rPr lang="en-US" sz="2400" i="1" dirty="0"/>
              <a:t>(but </a:t>
            </a:r>
            <a:r>
              <a:rPr lang="en-US" sz="2400" dirty="0"/>
              <a:t>A. </a:t>
            </a:r>
            <a:r>
              <a:rPr lang="en-US" sz="2400" dirty="0" err="1"/>
              <a:t>sediba</a:t>
            </a:r>
            <a:r>
              <a:rPr lang="en-US" sz="2400" i="1" dirty="0"/>
              <a:t> clusters closer to </a:t>
            </a:r>
            <a:r>
              <a:rPr lang="en-US" sz="2400" dirty="0"/>
              <a:t>Homo)</a:t>
            </a:r>
            <a:endParaRPr lang="en-US" sz="2400" i="1" dirty="0"/>
          </a:p>
          <a:p>
            <a:endParaRPr lang="en-US" sz="2400" dirty="0"/>
          </a:p>
        </p:txBody>
      </p:sp>
      <p:sp>
        <p:nvSpPr>
          <p:cNvPr id="3" name="TextBox 2"/>
          <p:cNvSpPr txBox="1"/>
          <p:nvPr/>
        </p:nvSpPr>
        <p:spPr>
          <a:xfrm>
            <a:off x="2971800" y="4939217"/>
            <a:ext cx="2438400" cy="276999"/>
          </a:xfrm>
          <a:prstGeom prst="rect">
            <a:avLst/>
          </a:prstGeom>
          <a:noFill/>
        </p:spPr>
        <p:txBody>
          <a:bodyPr wrap="square" rtlCol="0">
            <a:spAutoFit/>
          </a:bodyPr>
          <a:lstStyle/>
          <a:p>
            <a:r>
              <a:rPr lang="en-US" sz="1200" i="1" dirty="0"/>
              <a:t>From Wood, 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7096" y="658231"/>
            <a:ext cx="5819704" cy="4285952"/>
          </a:xfrm>
          <a:prstGeom prst="rect">
            <a:avLst/>
          </a:prstGeom>
        </p:spPr>
      </p:pic>
    </p:spTree>
    <p:extLst>
      <p:ext uri="{BB962C8B-B14F-4D97-AF65-F5344CB8AC3E}">
        <p14:creationId xmlns:p14="http://schemas.microsoft.com/office/powerpoint/2010/main" val="3676261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2) The issue of </a:t>
            </a:r>
            <a:r>
              <a:rPr lang="en-US" sz="3600" b="1" dirty="0"/>
              <a:t>mosaic</a:t>
            </a:r>
            <a:r>
              <a:rPr lang="en-US" sz="3600" dirty="0"/>
              <a:t> distribution of characters</a:t>
            </a:r>
          </a:p>
        </p:txBody>
      </p:sp>
      <p:sp>
        <p:nvSpPr>
          <p:cNvPr id="5" name="Rectangle 3"/>
          <p:cNvSpPr>
            <a:spLocks noChangeArrowheads="1"/>
          </p:cNvSpPr>
          <p:nvPr/>
        </p:nvSpPr>
        <p:spPr bwMode="auto">
          <a:xfrm>
            <a:off x="7239000" y="6611780"/>
            <a:ext cx="327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dirty="0"/>
              <a:t>http://www.sciencemag.org/content/340/6129/163.full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957" y="1752600"/>
            <a:ext cx="4344905" cy="4876934"/>
          </a:xfrm>
          <a:prstGeom prst="rect">
            <a:avLst/>
          </a:prstGeom>
        </p:spPr>
      </p:pic>
      <p:sp>
        <p:nvSpPr>
          <p:cNvPr id="8" name="TextBox 6"/>
          <p:cNvSpPr txBox="1">
            <a:spLocks noChangeArrowheads="1"/>
          </p:cNvSpPr>
          <p:nvPr/>
        </p:nvSpPr>
        <p:spPr bwMode="auto">
          <a:xfrm>
            <a:off x="1828800" y="3471208"/>
            <a:ext cx="3962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Mosaic distribution of </a:t>
            </a:r>
            <a:r>
              <a:rPr lang="en-US" sz="2400" dirty="0" smtClean="0"/>
              <a:t>characters (skeletal traits): </a:t>
            </a:r>
            <a:r>
              <a:rPr lang="en-US" sz="2400" dirty="0">
                <a:solidFill>
                  <a:srgbClr val="00B0F0"/>
                </a:solidFill>
              </a:rPr>
              <a:t>some human-like </a:t>
            </a:r>
            <a:r>
              <a:rPr lang="en-US" sz="2400" dirty="0"/>
              <a:t>but </a:t>
            </a:r>
            <a:r>
              <a:rPr lang="en-US" sz="2400" dirty="0">
                <a:solidFill>
                  <a:srgbClr val="00B0F0"/>
                </a:solidFill>
              </a:rPr>
              <a:t>some ape-like</a:t>
            </a:r>
            <a:r>
              <a:rPr lang="en-US" sz="2400" dirty="0"/>
              <a:t>. </a:t>
            </a:r>
          </a:p>
          <a:p>
            <a:endParaRPr lang="en-US" sz="2400" dirty="0"/>
          </a:p>
          <a:p>
            <a:r>
              <a:rPr lang="en-US" sz="2400" dirty="0"/>
              <a:t>No particular order in the way in which the traits are mixed in different forms.</a:t>
            </a:r>
          </a:p>
        </p:txBody>
      </p:sp>
      <p:sp>
        <p:nvSpPr>
          <p:cNvPr id="9" name="Text Box 5"/>
          <p:cNvSpPr txBox="1">
            <a:spLocks noChangeArrowheads="1"/>
          </p:cNvSpPr>
          <p:nvPr/>
        </p:nvSpPr>
        <p:spPr bwMode="auto">
          <a:xfrm>
            <a:off x="1828800" y="1569233"/>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dirty="0"/>
              <a:t>e.g., Australopithecus </a:t>
            </a:r>
            <a:r>
              <a:rPr lang="en-US" sz="2400" i="1" dirty="0" err="1"/>
              <a:t>sediba</a:t>
            </a:r>
            <a:r>
              <a:rPr lang="en-US" sz="2400" i="1" dirty="0"/>
              <a:t> </a:t>
            </a:r>
            <a:r>
              <a:rPr lang="en-US" sz="2400" dirty="0"/>
              <a:t>or </a:t>
            </a:r>
            <a:r>
              <a:rPr lang="en-US" sz="2400" i="1" dirty="0"/>
              <a:t>Homo </a:t>
            </a:r>
            <a:r>
              <a:rPr lang="en-US" sz="2400" i="1" dirty="0" err="1"/>
              <a:t>naledi</a:t>
            </a:r>
            <a:endParaRPr lang="en-US" sz="2400" i="1" dirty="0"/>
          </a:p>
        </p:txBody>
      </p:sp>
    </p:spTree>
    <p:extLst>
      <p:ext uri="{BB962C8B-B14F-4D97-AF65-F5344CB8AC3E}">
        <p14:creationId xmlns:p14="http://schemas.microsoft.com/office/powerpoint/2010/main" val="28266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2) Mosaic forms: how did they </a:t>
            </a:r>
            <a:r>
              <a:rPr lang="en-US" sz="3600" dirty="0" smtClean="0"/>
              <a:t>come to be? </a:t>
            </a:r>
            <a:endParaRPr lang="en-US" sz="3600" dirty="0"/>
          </a:p>
        </p:txBody>
      </p:sp>
      <p:sp>
        <p:nvSpPr>
          <p:cNvPr id="3" name="Rectangle 2"/>
          <p:cNvSpPr/>
          <p:nvPr/>
        </p:nvSpPr>
        <p:spPr>
          <a:xfrm>
            <a:off x="1981200" y="1457980"/>
            <a:ext cx="8229600" cy="523220"/>
          </a:xfrm>
          <a:prstGeom prst="rect">
            <a:avLst/>
          </a:prstGeom>
        </p:spPr>
        <p:txBody>
          <a:bodyPr wrap="square">
            <a:spAutoFit/>
          </a:bodyPr>
          <a:lstStyle/>
          <a:p>
            <a:r>
              <a:rPr lang="en-US" sz="2800" dirty="0">
                <a:latin typeface="+mj-lt"/>
                <a:ea typeface="Calibri" panose="020F0502020204030204" pitchFamily="34" charset="0"/>
              </a:rPr>
              <a:t>3 hypotheses (</a:t>
            </a:r>
            <a:r>
              <a:rPr lang="en-US" sz="2800" dirty="0" err="1">
                <a:latin typeface="+mj-lt"/>
                <a:ea typeface="Calibri" panose="020F0502020204030204" pitchFamily="34" charset="0"/>
              </a:rPr>
              <a:t>Antón</a:t>
            </a:r>
            <a:r>
              <a:rPr lang="en-US" sz="2800" dirty="0">
                <a:latin typeface="+mj-lt"/>
                <a:ea typeface="Calibri" panose="020F0502020204030204" pitchFamily="34" charset="0"/>
              </a:rPr>
              <a:t> et al., 2014) </a:t>
            </a:r>
            <a:endParaRPr lang="en-US" sz="2800" dirty="0">
              <a:latin typeface="+mj-lt"/>
            </a:endParaRPr>
          </a:p>
        </p:txBody>
      </p:sp>
      <p:sp>
        <p:nvSpPr>
          <p:cNvPr id="2" name="Rectangle 1"/>
          <p:cNvSpPr/>
          <p:nvPr/>
        </p:nvSpPr>
        <p:spPr>
          <a:xfrm>
            <a:off x="1981200" y="2083476"/>
            <a:ext cx="8229600" cy="3108543"/>
          </a:xfrm>
          <a:prstGeom prst="rect">
            <a:avLst/>
          </a:prstGeom>
        </p:spPr>
        <p:txBody>
          <a:bodyPr wrap="square">
            <a:spAutoFit/>
          </a:bodyPr>
          <a:lstStyle/>
          <a:p>
            <a:pPr marL="342900" indent="-342900">
              <a:buAutoNum type="arabicParenR"/>
            </a:pPr>
            <a:r>
              <a:rPr lang="en-US" sz="2800" dirty="0">
                <a:solidFill>
                  <a:schemeClr val="accent6">
                    <a:lumMod val="60000"/>
                    <a:lumOff val="40000"/>
                  </a:schemeClr>
                </a:solidFill>
                <a:latin typeface="+mj-lt"/>
                <a:ea typeface="Calibri" panose="020F0502020204030204" pitchFamily="34" charset="0"/>
              </a:rPr>
              <a:t>Environmental conditions</a:t>
            </a:r>
            <a:r>
              <a:rPr lang="en-US" sz="2800" dirty="0">
                <a:latin typeface="+mj-lt"/>
                <a:ea typeface="Calibri" panose="020F0502020204030204" pitchFamily="34" charset="0"/>
              </a:rPr>
              <a:t> (availability of food + low risk of mortality = extend growth + delayed puberty = larger body size + slower maturation)</a:t>
            </a:r>
          </a:p>
          <a:p>
            <a:pPr marL="342900" indent="-342900">
              <a:buAutoNum type="arabicParenR"/>
            </a:pPr>
            <a:r>
              <a:rPr lang="en-US" sz="2800" dirty="0">
                <a:solidFill>
                  <a:schemeClr val="accent6">
                    <a:lumMod val="60000"/>
                    <a:lumOff val="40000"/>
                  </a:schemeClr>
                </a:solidFill>
                <a:latin typeface="+mj-lt"/>
                <a:ea typeface="Calibri" panose="020F0502020204030204" pitchFamily="34" charset="0"/>
              </a:rPr>
              <a:t>Isolation.</a:t>
            </a:r>
            <a:r>
              <a:rPr lang="en-US" sz="2800" dirty="0">
                <a:latin typeface="+mj-lt"/>
                <a:ea typeface="Calibri" panose="020F0502020204030204" pitchFamily="34" charset="0"/>
              </a:rPr>
              <a:t> Migration or geographical barriers - leads to diversification: possible role of inbreeding? </a:t>
            </a:r>
          </a:p>
          <a:p>
            <a:pPr marL="342900" indent="-342900">
              <a:buAutoNum type="arabicParenR"/>
            </a:pPr>
            <a:r>
              <a:rPr lang="en-US" sz="2800" dirty="0">
                <a:solidFill>
                  <a:schemeClr val="accent6">
                    <a:lumMod val="60000"/>
                    <a:lumOff val="40000"/>
                  </a:schemeClr>
                </a:solidFill>
                <a:latin typeface="+mj-lt"/>
                <a:ea typeface="Calibri" panose="020F0502020204030204" pitchFamily="34" charset="0"/>
              </a:rPr>
              <a:t>Hybridization </a:t>
            </a:r>
            <a:r>
              <a:rPr lang="en-US" sz="2800" dirty="0">
                <a:latin typeface="+mj-lt"/>
                <a:ea typeface="Calibri" panose="020F0502020204030204" pitchFamily="34" charset="0"/>
              </a:rPr>
              <a:t>between different groups</a:t>
            </a:r>
            <a:endParaRPr lang="en-US" sz="2800" dirty="0">
              <a:latin typeface="+mj-lt"/>
            </a:endParaRPr>
          </a:p>
        </p:txBody>
      </p:sp>
    </p:spTree>
    <p:extLst>
      <p:ext uri="{BB962C8B-B14F-4D97-AF65-F5344CB8AC3E}">
        <p14:creationId xmlns:p14="http://schemas.microsoft.com/office/powerpoint/2010/main" val="18926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2) Mosaic forms: how did they form? </a:t>
            </a:r>
          </a:p>
        </p:txBody>
      </p:sp>
      <p:sp>
        <p:nvSpPr>
          <p:cNvPr id="3" name="Rectangle 2"/>
          <p:cNvSpPr/>
          <p:nvPr/>
        </p:nvSpPr>
        <p:spPr>
          <a:xfrm>
            <a:off x="7162800" y="1457981"/>
            <a:ext cx="3048000" cy="954107"/>
          </a:xfrm>
          <a:prstGeom prst="rect">
            <a:avLst/>
          </a:prstGeom>
        </p:spPr>
        <p:txBody>
          <a:bodyPr wrap="square">
            <a:spAutoFit/>
          </a:bodyPr>
          <a:lstStyle/>
          <a:p>
            <a:r>
              <a:rPr lang="en-US" sz="2800" dirty="0">
                <a:latin typeface="+mj-lt"/>
                <a:ea typeface="Calibri" panose="020F0502020204030204" pitchFamily="34" charset="0"/>
              </a:rPr>
              <a:t>Ancient DNA data and hybridization</a:t>
            </a:r>
            <a:endParaRPr lang="en-US" sz="2800" dirty="0">
              <a:latin typeface="+mj-l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81200" y="1285724"/>
            <a:ext cx="4953000" cy="5267476"/>
          </a:xfrm>
          <a:prstGeom prst="rect">
            <a:avLst/>
          </a:prstGeom>
        </p:spPr>
      </p:pic>
      <p:sp>
        <p:nvSpPr>
          <p:cNvPr id="7" name="TextBox 6"/>
          <p:cNvSpPr txBox="1"/>
          <p:nvPr/>
        </p:nvSpPr>
        <p:spPr>
          <a:xfrm>
            <a:off x="4572000" y="6553200"/>
            <a:ext cx="2209800" cy="261610"/>
          </a:xfrm>
          <a:prstGeom prst="rect">
            <a:avLst/>
          </a:prstGeom>
          <a:noFill/>
        </p:spPr>
        <p:txBody>
          <a:bodyPr wrap="square" rtlCol="0">
            <a:spAutoFit/>
          </a:bodyPr>
          <a:lstStyle/>
          <a:p>
            <a:pPr algn="r"/>
            <a:r>
              <a:rPr lang="en-US" sz="1050" i="1" dirty="0" err="1"/>
              <a:t>Barras</a:t>
            </a:r>
            <a:r>
              <a:rPr lang="en-US" sz="1050" i="1" dirty="0"/>
              <a:t>, New Scientist, 2017</a:t>
            </a:r>
          </a:p>
        </p:txBody>
      </p:sp>
      <p:sp>
        <p:nvSpPr>
          <p:cNvPr id="2" name="Rectangle 1"/>
          <p:cNvSpPr/>
          <p:nvPr/>
        </p:nvSpPr>
        <p:spPr bwMode="auto">
          <a:xfrm>
            <a:off x="2057400" y="5105400"/>
            <a:ext cx="4876800" cy="1447800"/>
          </a:xfrm>
          <a:prstGeom prst="rect">
            <a:avLst/>
          </a:prstGeom>
          <a:solidFill>
            <a:srgbClr val="FFFF00">
              <a:alpha val="4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96082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7988300" y="3220016"/>
            <a:ext cx="228600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cs typeface="Arial" charset="0"/>
              </a:rPr>
              <a:t>Africa, Caucasus, China, Java</a:t>
            </a:r>
            <a:endParaRPr lang="en-US" sz="1600" dirty="0">
              <a:cs typeface="Arial" charset="0"/>
            </a:endParaRPr>
          </a:p>
          <a:p>
            <a:pPr>
              <a:spcBef>
                <a:spcPct val="50000"/>
              </a:spcBef>
            </a:pPr>
            <a:endParaRPr lang="en-US" dirty="0">
              <a:cs typeface="Arial" charset="0"/>
            </a:endParaRPr>
          </a:p>
        </p:txBody>
      </p:sp>
      <p:pic>
        <p:nvPicPr>
          <p:cNvPr id="19460" name="Picture 7" descr="erectus loc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295401"/>
            <a:ext cx="592137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3) A tale of migrations</a:t>
            </a:r>
          </a:p>
        </p:txBody>
      </p:sp>
      <p:sp>
        <p:nvSpPr>
          <p:cNvPr id="19462" name="TextBox 1"/>
          <p:cNvSpPr txBox="1">
            <a:spLocks noChangeArrowheads="1"/>
          </p:cNvSpPr>
          <p:nvPr/>
        </p:nvSpPr>
        <p:spPr bwMode="auto">
          <a:xfrm>
            <a:off x="1901826" y="6221413"/>
            <a:ext cx="5921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i="1"/>
              <a:t>From Rightmire, 1998. Evol. Anthropol. 6, 219</a:t>
            </a:r>
          </a:p>
        </p:txBody>
      </p:sp>
      <p:sp>
        <p:nvSpPr>
          <p:cNvPr id="2" name="Rectangle 1"/>
          <p:cNvSpPr/>
          <p:nvPr/>
        </p:nvSpPr>
        <p:spPr>
          <a:xfrm>
            <a:off x="7988300" y="1900670"/>
            <a:ext cx="2451100" cy="1200329"/>
          </a:xfrm>
          <a:prstGeom prst="rect">
            <a:avLst/>
          </a:prstGeom>
        </p:spPr>
        <p:txBody>
          <a:bodyPr wrap="square">
            <a:spAutoFit/>
          </a:bodyPr>
          <a:lstStyle/>
          <a:p>
            <a:r>
              <a:rPr lang="en-US" sz="2400" i="1" dirty="0"/>
              <a:t>Homo erectus</a:t>
            </a:r>
            <a:r>
              <a:rPr lang="en-US" sz="2400" dirty="0"/>
              <a:t>, </a:t>
            </a:r>
            <a:br>
              <a:rPr lang="en-US" sz="2400" dirty="0"/>
            </a:br>
            <a:r>
              <a:rPr lang="en-US" sz="2400" dirty="0"/>
              <a:t>widespread radiation</a:t>
            </a:r>
          </a:p>
        </p:txBody>
      </p:sp>
      <p:sp>
        <p:nvSpPr>
          <p:cNvPr id="3" name="Oval 2"/>
          <p:cNvSpPr/>
          <p:nvPr/>
        </p:nvSpPr>
        <p:spPr bwMode="auto">
          <a:xfrm>
            <a:off x="3810000" y="2133600"/>
            <a:ext cx="685800" cy="762000"/>
          </a:xfrm>
          <a:prstGeom prst="ellipse">
            <a:avLst/>
          </a:prstGeom>
          <a:solidFill>
            <a:srgbClr val="FFFF00">
              <a:alpha val="5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2425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erectus loc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536578"/>
            <a:ext cx="592137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bwMode="auto">
          <a:xfrm>
            <a:off x="5562600" y="2374777"/>
            <a:ext cx="685800" cy="762000"/>
          </a:xfrm>
          <a:prstGeom prst="ellipse">
            <a:avLst/>
          </a:prstGeom>
          <a:solidFill>
            <a:srgbClr val="FFFF00">
              <a:alpha val="5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338" name="Text Box 5"/>
          <p:cNvSpPr txBox="1">
            <a:spLocks noChangeArrowheads="1"/>
          </p:cNvSpPr>
          <p:nvPr/>
        </p:nvSpPr>
        <p:spPr bwMode="auto">
          <a:xfrm>
            <a:off x="1828800" y="312004"/>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Extremely high-variability within some of the earliest </a:t>
            </a:r>
            <a:r>
              <a:rPr lang="en-US" sz="2400" i="1" dirty="0"/>
              <a:t>Homo</a:t>
            </a:r>
            <a:r>
              <a:rPr lang="en-US" sz="2400" dirty="0"/>
              <a:t> populations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0200" y="1295400"/>
            <a:ext cx="1219200" cy="5468112"/>
          </a:xfrm>
          <a:prstGeom prst="rect">
            <a:avLst/>
          </a:prstGeom>
        </p:spPr>
      </p:pic>
      <p:sp>
        <p:nvSpPr>
          <p:cNvPr id="4" name="Rectangle 3"/>
          <p:cNvSpPr/>
          <p:nvPr/>
        </p:nvSpPr>
        <p:spPr>
          <a:xfrm>
            <a:off x="4100060" y="6556366"/>
            <a:ext cx="6430195" cy="253916"/>
          </a:xfrm>
          <a:prstGeom prst="rect">
            <a:avLst/>
          </a:prstGeom>
        </p:spPr>
        <p:txBody>
          <a:bodyPr wrap="square">
            <a:spAutoFit/>
          </a:bodyPr>
          <a:lstStyle/>
          <a:p>
            <a:pPr algn="r"/>
            <a:r>
              <a:rPr lang="en-US" sz="1050" i="1" dirty="0"/>
              <a:t>From http://www.sciencemag.org/content/342/6156/297/F1.large.jpg</a:t>
            </a:r>
          </a:p>
        </p:txBody>
      </p:sp>
      <p:pic>
        <p:nvPicPr>
          <p:cNvPr id="5" name="Picture 2" descr="http://www.sciencemag.org/content/342/6156/297/F1.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71800" y="4141204"/>
            <a:ext cx="7558454" cy="241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1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3000" y="2484874"/>
            <a:ext cx="1911119" cy="1384995"/>
          </a:xfrm>
          <a:prstGeom prst="rect">
            <a:avLst/>
          </a:prstGeom>
          <a:noFill/>
        </p:spPr>
        <p:txBody>
          <a:bodyPr wrap="square" rtlCol="0">
            <a:spAutoFit/>
          </a:bodyPr>
          <a:lstStyle/>
          <a:p>
            <a:r>
              <a:rPr lang="en-US" sz="2800" dirty="0"/>
              <a:t>Not so simple, </a:t>
            </a:r>
            <a:br>
              <a:rPr lang="en-US" sz="2800" dirty="0"/>
            </a:br>
            <a:r>
              <a:rPr lang="en-US" sz="2800" dirty="0"/>
              <a:t>after all…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522" y="152401"/>
            <a:ext cx="6985079" cy="6573161"/>
          </a:xfrm>
          <a:prstGeom prst="rect">
            <a:avLst/>
          </a:prstGeom>
        </p:spPr>
      </p:pic>
      <p:sp>
        <p:nvSpPr>
          <p:cNvPr id="4" name="TextBox 3"/>
          <p:cNvSpPr txBox="1"/>
          <p:nvPr/>
        </p:nvSpPr>
        <p:spPr>
          <a:xfrm>
            <a:off x="1998785" y="6324601"/>
            <a:ext cx="3505200" cy="276999"/>
          </a:xfrm>
          <a:prstGeom prst="rect">
            <a:avLst/>
          </a:prstGeom>
          <a:noFill/>
        </p:spPr>
        <p:txBody>
          <a:bodyPr wrap="square" rtlCol="0">
            <a:spAutoFit/>
          </a:bodyPr>
          <a:lstStyle/>
          <a:p>
            <a:r>
              <a:rPr lang="en-US" sz="1200" i="1" dirty="0"/>
              <a:t>New Scientist (2017), v. 235/3140, p. 28.</a:t>
            </a:r>
          </a:p>
        </p:txBody>
      </p:sp>
      <p:sp>
        <p:nvSpPr>
          <p:cNvPr id="2" name="Rectangle 1"/>
          <p:cNvSpPr/>
          <p:nvPr/>
        </p:nvSpPr>
        <p:spPr bwMode="auto">
          <a:xfrm>
            <a:off x="3352800" y="1676400"/>
            <a:ext cx="4419600" cy="304800"/>
          </a:xfrm>
          <a:prstGeom prst="rect">
            <a:avLst/>
          </a:prstGeom>
          <a:solidFill>
            <a:srgbClr val="FFFF00">
              <a:alpha val="39000"/>
            </a:srgb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43991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8"/>
          <p:cNvSpPr txBox="1">
            <a:spLocks noChangeArrowheads="1"/>
          </p:cNvSpPr>
          <p:nvPr/>
        </p:nvSpPr>
        <p:spPr bwMode="auto">
          <a:xfrm>
            <a:off x="8001000" y="2209801"/>
            <a:ext cx="2438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smtClean="0"/>
              <a:t>Spread of </a:t>
            </a:r>
            <a:r>
              <a:rPr lang="en-US" i="1" dirty="0" smtClean="0"/>
              <a:t>Homo </a:t>
            </a:r>
            <a:r>
              <a:rPr lang="en-US" i="1" dirty="0" err="1" smtClean="0"/>
              <a:t>heidelbergensis</a:t>
            </a:r>
            <a:r>
              <a:rPr lang="en-US" i="1" dirty="0" smtClean="0"/>
              <a:t>,</a:t>
            </a:r>
          </a:p>
          <a:p>
            <a:pPr>
              <a:spcBef>
                <a:spcPct val="50000"/>
              </a:spcBef>
            </a:pPr>
            <a:r>
              <a:rPr lang="en-US" dirty="0" smtClean="0"/>
              <a:t>Dispersal of anatomically modern humans</a:t>
            </a:r>
            <a:endParaRPr lang="en-US" dirty="0"/>
          </a:p>
        </p:txBody>
      </p:sp>
      <p:sp>
        <p:nvSpPr>
          <p:cNvPr id="33797" name="Text Box 5"/>
          <p:cNvSpPr txBox="1">
            <a:spLocks noChangeArrowheads="1"/>
          </p:cNvSpPr>
          <p:nvPr/>
        </p:nvSpPr>
        <p:spPr bwMode="auto">
          <a:xfrm>
            <a:off x="6846888" y="6324601"/>
            <a:ext cx="32877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1000" i="1" dirty="0"/>
              <a:t>From </a:t>
            </a:r>
            <a:r>
              <a:rPr lang="en-US" sz="1000" i="1" dirty="0" err="1"/>
              <a:t>Qiu</a:t>
            </a:r>
            <a:r>
              <a:rPr lang="en-US" sz="1000" i="1" dirty="0"/>
              <a:t>, 2016. Nature 535, p. 218</a:t>
            </a:r>
            <a:endParaRPr lang="en-US" sz="1000" dirty="0"/>
          </a:p>
        </p:txBody>
      </p:sp>
      <p:sp>
        <p:nvSpPr>
          <p:cNvPr id="7" name="Rectangle 9"/>
          <p:cNvSpPr>
            <a:spLocks noGrp="1" noChangeArrowheads="1"/>
          </p:cNvSpPr>
          <p:nvPr>
            <p:ph type="title"/>
          </p:nvPr>
        </p:nvSpPr>
        <p:spPr>
          <a:xfrm>
            <a:off x="1981200" y="76200"/>
            <a:ext cx="8229600" cy="868362"/>
          </a:xfrm>
          <a:noFill/>
        </p:spPr>
        <p:txBody>
          <a:bodyPr/>
          <a:lstStyle/>
          <a:p>
            <a:pPr eaLnBrk="1" hangingPunct="1"/>
            <a:r>
              <a:rPr lang="en-US" sz="3600" dirty="0"/>
              <a:t>3) A tale of migrations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396" y="959216"/>
            <a:ext cx="6021758" cy="574638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74638"/>
            <a:ext cx="8229600" cy="563562"/>
          </a:xfrm>
        </p:spPr>
        <p:txBody>
          <a:bodyPr/>
          <a:lstStyle/>
          <a:p>
            <a:pPr eaLnBrk="1" hangingPunct="1"/>
            <a:r>
              <a:rPr lang="en-US" sz="3200"/>
              <a:t>Discussion</a:t>
            </a:r>
          </a:p>
        </p:txBody>
      </p:sp>
      <p:sp>
        <p:nvSpPr>
          <p:cNvPr id="33796" name="Text Box 4"/>
          <p:cNvSpPr txBox="1">
            <a:spLocks noChangeArrowheads="1"/>
          </p:cNvSpPr>
          <p:nvPr/>
        </p:nvSpPr>
        <p:spPr bwMode="auto">
          <a:xfrm>
            <a:off x="1828800" y="1066801"/>
            <a:ext cx="8610600"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spcBef>
                <a:spcPct val="50000"/>
              </a:spcBef>
              <a:buFontTx/>
              <a:buChar char="-"/>
            </a:pPr>
            <a:r>
              <a:rPr lang="en-US" sz="2400" i="1" dirty="0"/>
              <a:t>Problematic aspects of evolutionary model:</a:t>
            </a:r>
            <a:br>
              <a:rPr lang="en-US" sz="2400" i="1" dirty="0"/>
            </a:br>
            <a:r>
              <a:rPr lang="en-US" sz="2400" dirty="0"/>
              <a:t>a) Fragmentary nature of the record (many gaps, low numbers of specimens)</a:t>
            </a:r>
            <a:br>
              <a:rPr lang="en-US" sz="2400" dirty="0"/>
            </a:br>
            <a:r>
              <a:rPr lang="en-US" sz="2400" dirty="0"/>
              <a:t>b) Transition from australopithecines to </a:t>
            </a:r>
            <a:r>
              <a:rPr lang="en-US" sz="2400" i="1" dirty="0"/>
              <a:t>Homo: </a:t>
            </a:r>
            <a:r>
              <a:rPr lang="en-US" sz="2400" dirty="0"/>
              <a:t>a stratigraphic and morphologic  gap</a:t>
            </a:r>
            <a:r>
              <a:rPr lang="en-US" sz="2400" i="1" dirty="0"/>
              <a:t/>
            </a:r>
            <a:br>
              <a:rPr lang="en-US" sz="2400" i="1" dirty="0"/>
            </a:br>
            <a:r>
              <a:rPr lang="en-US" sz="2400" dirty="0"/>
              <a:t>c) Mosaic distribution of characters: no simple way to arrange different forms</a:t>
            </a:r>
          </a:p>
          <a:p>
            <a:pPr>
              <a:lnSpc>
                <a:spcPct val="130000"/>
              </a:lnSpc>
              <a:spcBef>
                <a:spcPct val="50000"/>
              </a:spcBef>
              <a:buFontTx/>
              <a:buChar char="-"/>
            </a:pPr>
            <a:r>
              <a:rPr lang="en-US" sz="2400" i="1" dirty="0">
                <a:cs typeface="Arial" charset="0"/>
              </a:rPr>
              <a:t>Problematic aspects of creationist model:</a:t>
            </a:r>
            <a:r>
              <a:rPr lang="en-US" sz="2400" dirty="0">
                <a:cs typeface="Arial" charset="0"/>
              </a:rPr>
              <a:t/>
            </a:r>
            <a:br>
              <a:rPr lang="en-US" sz="2400" dirty="0">
                <a:cs typeface="Arial" charset="0"/>
              </a:rPr>
            </a:br>
            <a:r>
              <a:rPr lang="en-US" sz="2400" dirty="0">
                <a:cs typeface="Arial" charset="0"/>
              </a:rPr>
              <a:t>	a) No fossils of humans in flood deposits</a:t>
            </a:r>
            <a:br>
              <a:rPr lang="en-US" sz="2400" dirty="0">
                <a:cs typeface="Arial" charset="0"/>
              </a:rPr>
            </a:br>
            <a:r>
              <a:rPr lang="en-US" sz="2400" dirty="0">
                <a:cs typeface="Arial" charset="0"/>
              </a:rPr>
              <a:t>	b) Stratigraphic order (modern combination only at top) </a:t>
            </a:r>
            <a:br>
              <a:rPr lang="en-US" sz="2400" dirty="0">
                <a:cs typeface="Arial" charset="0"/>
              </a:rPr>
            </a:br>
            <a:r>
              <a:rPr lang="en-US" sz="2400" dirty="0">
                <a:cs typeface="Arial" charset="0"/>
              </a:rPr>
              <a:t>	c) Mosaic distribution of characters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152400"/>
            <a:ext cx="8229600" cy="563562"/>
          </a:xfrm>
        </p:spPr>
        <p:txBody>
          <a:bodyPr/>
          <a:lstStyle/>
          <a:p>
            <a:pPr eaLnBrk="1" hangingPunct="1"/>
            <a:r>
              <a:rPr lang="en-US" sz="3200" dirty="0"/>
              <a:t>Suggestions of a creationist model</a:t>
            </a:r>
          </a:p>
        </p:txBody>
      </p:sp>
      <p:sp>
        <p:nvSpPr>
          <p:cNvPr id="51203" name="Text Box 3"/>
          <p:cNvSpPr txBox="1">
            <a:spLocks noChangeArrowheads="1"/>
          </p:cNvSpPr>
          <p:nvPr/>
        </p:nvSpPr>
        <p:spPr bwMode="auto">
          <a:xfrm>
            <a:off x="1828800" y="914401"/>
            <a:ext cx="8686800"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buFontTx/>
              <a:buChar char="-"/>
            </a:pPr>
            <a:r>
              <a:rPr lang="en-US" sz="2400" dirty="0"/>
              <a:t> Hominin fossil record is post-flood  </a:t>
            </a:r>
          </a:p>
          <a:p>
            <a:pPr>
              <a:lnSpc>
                <a:spcPct val="120000"/>
              </a:lnSpc>
              <a:spcBef>
                <a:spcPct val="50000"/>
              </a:spcBef>
              <a:buFontTx/>
              <a:buChar char="-"/>
            </a:pPr>
            <a:r>
              <a:rPr lang="en-US" sz="2400" dirty="0"/>
              <a:t> Australopithecines were not humans but a distinct type of apes that lived after the flood</a:t>
            </a:r>
          </a:p>
          <a:p>
            <a:pPr>
              <a:lnSpc>
                <a:spcPct val="120000"/>
              </a:lnSpc>
              <a:spcBef>
                <a:spcPct val="50000"/>
              </a:spcBef>
              <a:buFontTx/>
              <a:buChar char="-"/>
            </a:pPr>
            <a:r>
              <a:rPr lang="en-US" sz="2400" dirty="0">
                <a:cs typeface="Arial" charset="0"/>
              </a:rPr>
              <a:t> As humans spread after the flood, some expressed morphological characteristics different than ours. </a:t>
            </a:r>
            <a:br>
              <a:rPr lang="en-US" sz="2400" dirty="0">
                <a:cs typeface="Arial" charset="0"/>
              </a:rPr>
            </a:br>
            <a:r>
              <a:rPr lang="en-US" sz="2400" dirty="0">
                <a:cs typeface="Arial" charset="0"/>
              </a:rPr>
              <a:t>Isolation/Inbreeding, Hybridization, Environment</a:t>
            </a:r>
          </a:p>
          <a:p>
            <a:pPr>
              <a:lnSpc>
                <a:spcPct val="120000"/>
              </a:lnSpc>
              <a:spcBef>
                <a:spcPct val="50000"/>
              </a:spcBef>
              <a:buFontTx/>
              <a:buChar char="-"/>
            </a:pPr>
            <a:r>
              <a:rPr lang="en-US" sz="2400" dirty="0">
                <a:cs typeface="Arial" charset="0"/>
              </a:rPr>
              <a:t> Morphological variability was higher in the past and diminished with time</a:t>
            </a:r>
          </a:p>
          <a:p>
            <a:pPr>
              <a:lnSpc>
                <a:spcPct val="120000"/>
              </a:lnSpc>
              <a:spcBef>
                <a:spcPct val="50000"/>
              </a:spcBef>
              <a:buFontTx/>
              <a:buChar char="-"/>
            </a:pPr>
            <a:r>
              <a:rPr lang="en-US" sz="2400" dirty="0">
                <a:cs typeface="Arial" charset="0"/>
              </a:rPr>
              <a:t> Western Asia is receiving more attention as a region of dispersal of different migratory waves with rapid colonization of the old world (Noah’s ark - tower of Babel dispersals?)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Worldviews and 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41" y="1600201"/>
            <a:ext cx="2009775" cy="133741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8141" y="1600200"/>
            <a:ext cx="1295400" cy="13126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941" y="1828800"/>
            <a:ext cx="4196859" cy="838200"/>
          </a:xfrm>
          <a:prstGeom prst="rect">
            <a:avLst/>
          </a:prstGeom>
        </p:spPr>
      </p:pic>
      <p:sp>
        <p:nvSpPr>
          <p:cNvPr id="8" name="Curved Down Arrow 7"/>
          <p:cNvSpPr/>
          <p:nvPr/>
        </p:nvSpPr>
        <p:spPr bwMode="auto">
          <a:xfrm rot="10800000">
            <a:off x="1828800" y="2895600"/>
            <a:ext cx="4343400" cy="879142"/>
          </a:xfrm>
          <a:prstGeom prst="curved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Multiply 8"/>
          <p:cNvSpPr/>
          <p:nvPr/>
        </p:nvSpPr>
        <p:spPr bwMode="auto">
          <a:xfrm>
            <a:off x="8839200" y="1219200"/>
            <a:ext cx="2133600" cy="2174543"/>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41" y="4154558"/>
            <a:ext cx="2009775" cy="133741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8141" y="4154558"/>
            <a:ext cx="1295400" cy="131267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941" y="4383157"/>
            <a:ext cx="4196859" cy="838200"/>
          </a:xfrm>
          <a:prstGeom prst="rect">
            <a:avLst/>
          </a:prstGeom>
        </p:spPr>
      </p:pic>
      <p:sp>
        <p:nvSpPr>
          <p:cNvPr id="7" name="Right Arrow 6"/>
          <p:cNvSpPr/>
          <p:nvPr/>
        </p:nvSpPr>
        <p:spPr bwMode="auto">
          <a:xfrm rot="10800000">
            <a:off x="6737841" y="4499179"/>
            <a:ext cx="685800" cy="648171"/>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Curved Up Arrow 13"/>
          <p:cNvSpPr/>
          <p:nvPr/>
        </p:nvSpPr>
        <p:spPr bwMode="auto">
          <a:xfrm>
            <a:off x="5867400" y="5467230"/>
            <a:ext cx="4191000" cy="838200"/>
          </a:xfrm>
          <a:prstGeom prst="curved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Multiply 14"/>
          <p:cNvSpPr/>
          <p:nvPr/>
        </p:nvSpPr>
        <p:spPr bwMode="auto">
          <a:xfrm>
            <a:off x="1066800" y="3723622"/>
            <a:ext cx="2133600" cy="2174543"/>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a:off x="3429000" y="1981200"/>
            <a:ext cx="1447800" cy="647700"/>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172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75"/>
            <a:ext cx="10972800" cy="1143000"/>
          </a:xfrm>
        </p:spPr>
        <p:txBody>
          <a:bodyPr/>
          <a:lstStyle/>
          <a:p>
            <a:r>
              <a:rPr lang="en-US" dirty="0" smtClean="0"/>
              <a:t>Worldviews and 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41" y="1600201"/>
            <a:ext cx="2009775" cy="133741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8141" y="1600200"/>
            <a:ext cx="1295400" cy="13126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941" y="1828800"/>
            <a:ext cx="4196859" cy="838200"/>
          </a:xfrm>
          <a:prstGeom prst="rect">
            <a:avLst/>
          </a:prstGeom>
        </p:spPr>
      </p:pic>
      <p:sp>
        <p:nvSpPr>
          <p:cNvPr id="8" name="Curved Down Arrow 7"/>
          <p:cNvSpPr/>
          <p:nvPr/>
        </p:nvSpPr>
        <p:spPr bwMode="auto">
          <a:xfrm rot="10800000">
            <a:off x="1828800" y="2895600"/>
            <a:ext cx="4343400" cy="879142"/>
          </a:xfrm>
          <a:prstGeom prst="curved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rot="10800000">
            <a:off x="6737841" y="2018829"/>
            <a:ext cx="685800" cy="648171"/>
          </a:xfrm>
          <a:prstGeom prst="rightArrow">
            <a:avLst>
              <a:gd name="adj1" fmla="val 50000"/>
              <a:gd name="adj2" fmla="val 39266"/>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Curved Up Arrow 13"/>
          <p:cNvSpPr/>
          <p:nvPr/>
        </p:nvSpPr>
        <p:spPr bwMode="auto">
          <a:xfrm>
            <a:off x="6019800" y="2895600"/>
            <a:ext cx="4191000" cy="838200"/>
          </a:xfrm>
          <a:prstGeom prst="curved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a:off x="3429000" y="1981200"/>
            <a:ext cx="1447800" cy="647700"/>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304800" y="1524000"/>
            <a:ext cx="3352800" cy="1524000"/>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620000" y="1504714"/>
            <a:ext cx="4267200" cy="1695686"/>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a:xfrm>
            <a:off x="381000" y="5194007"/>
            <a:ext cx="11410496" cy="584775"/>
          </a:xfrm>
          <a:prstGeom prst="rect">
            <a:avLst/>
          </a:prstGeom>
        </p:spPr>
        <p:txBody>
          <a:bodyPr wrap="none">
            <a:spAutoFit/>
          </a:bodyPr>
          <a:lstStyle/>
          <a:p>
            <a:r>
              <a:rPr lang="en-US" sz="3200" dirty="0" smtClean="0"/>
              <a:t>“Everyone </a:t>
            </a:r>
            <a:r>
              <a:rPr lang="en-US" sz="3200" dirty="0"/>
              <a:t>who is of the truth </a:t>
            </a:r>
            <a:r>
              <a:rPr lang="en-US" sz="3200" dirty="0" smtClean="0"/>
              <a:t>listens to </a:t>
            </a:r>
            <a:r>
              <a:rPr lang="en-US" sz="3200" dirty="0"/>
              <a:t>My </a:t>
            </a:r>
            <a:r>
              <a:rPr lang="en-US" sz="3200" dirty="0" smtClean="0"/>
              <a:t>voice” (</a:t>
            </a:r>
            <a:r>
              <a:rPr lang="en-US" sz="3200" i="1" dirty="0" smtClean="0"/>
              <a:t>John 18:37</a:t>
            </a:r>
            <a:r>
              <a:rPr lang="en-US" sz="3200" dirty="0" smtClean="0"/>
              <a:t>)</a:t>
            </a:r>
            <a:endParaRPr lang="en-US" sz="3200" dirty="0"/>
          </a:p>
        </p:txBody>
      </p:sp>
    </p:spTree>
    <p:extLst>
      <p:ext uri="{BB962C8B-B14F-4D97-AF65-F5344CB8AC3E}">
        <p14:creationId xmlns:p14="http://schemas.microsoft.com/office/powerpoint/2010/main" val="27943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133600" y="2057400"/>
            <a:ext cx="8077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pPr>
            <a:r>
              <a:rPr lang="en-US" sz="4000" dirty="0">
                <a:latin typeface="+mn-lt"/>
                <a:ea typeface="ＭＳ Ｐゴシック" pitchFamily="34" charset="-128"/>
              </a:rPr>
              <a:t>Resources</a:t>
            </a:r>
            <a:endParaRPr lang="en-US" sz="3200" dirty="0">
              <a:latin typeface="Baskerville Old Face" pitchFamily="18" charset="0"/>
              <a:ea typeface="ＭＳ Ｐゴシック" pitchFamily="34" charset="-128"/>
            </a:endParaRPr>
          </a:p>
          <a:p>
            <a:pPr defTabSz="457200">
              <a:spcBef>
                <a:spcPct val="50000"/>
              </a:spcBef>
            </a:pPr>
            <a:endParaRPr lang="en-US" sz="3600" dirty="0">
              <a:latin typeface="Baskerville Old Face" pitchFamily="18" charset="0"/>
              <a:ea typeface="ＭＳ Ｐゴシック" pitchFamily="34" charset="-128"/>
            </a:endParaRPr>
          </a:p>
          <a:p>
            <a:pPr defTabSz="457200">
              <a:spcBef>
                <a:spcPct val="50000"/>
              </a:spcBef>
            </a:pPr>
            <a:r>
              <a:rPr lang="en-US" sz="3200" i="1" dirty="0">
                <a:latin typeface="+mj-lt"/>
                <a:ea typeface="ＭＳ Ｐゴシック" pitchFamily="34" charset="-128"/>
                <a:hlinkClick r:id="rId2"/>
              </a:rPr>
              <a:t>www.grisda.org</a:t>
            </a:r>
            <a:endParaRPr lang="en-US" sz="3200" i="1" dirty="0">
              <a:latin typeface="+mj-lt"/>
              <a:ea typeface="ＭＳ Ｐゴシック" pitchFamily="34" charset="-128"/>
            </a:endParaRPr>
          </a:p>
          <a:p>
            <a:pPr defTabSz="457200">
              <a:spcBef>
                <a:spcPct val="50000"/>
              </a:spcBef>
            </a:pPr>
            <a:r>
              <a:rPr lang="en-US" sz="3200" i="1" dirty="0" smtClean="0">
                <a:latin typeface="+mj-lt"/>
                <a:ea typeface="ＭＳ Ｐゴシック" pitchFamily="34" charset="-128"/>
                <a:hlinkClick r:id="rId3"/>
              </a:rPr>
              <a:t>Facebook: </a:t>
            </a:r>
            <a:r>
              <a:rPr lang="en-US" sz="3200" i="1" dirty="0" err="1" smtClean="0">
                <a:latin typeface="+mj-lt"/>
                <a:ea typeface="ＭＳ Ｐゴシック" pitchFamily="34" charset="-128"/>
                <a:hlinkClick r:id="rId3"/>
              </a:rPr>
              <a:t>Geoscienceresearchinstitute</a:t>
            </a:r>
            <a:endParaRPr lang="en-US" sz="3200" i="1" dirty="0">
              <a:latin typeface="+mj-lt"/>
              <a:ea typeface="ＭＳ Ｐゴシック" pitchFamily="34" charset="-128"/>
            </a:endParaRPr>
          </a:p>
          <a:p>
            <a:pPr defTabSz="457200">
              <a:spcBef>
                <a:spcPct val="50000"/>
              </a:spcBef>
            </a:pPr>
            <a:r>
              <a:rPr lang="en-US" sz="3200" i="1" dirty="0" smtClean="0">
                <a:latin typeface="+mj-lt"/>
                <a:ea typeface="ＭＳ Ｐゴシック" pitchFamily="34" charset="-128"/>
              </a:rPr>
              <a:t>Instagram: </a:t>
            </a:r>
            <a:r>
              <a:rPr lang="en-US" sz="3200" i="1" dirty="0" err="1">
                <a:latin typeface="+mj-lt"/>
                <a:ea typeface="ＭＳ Ｐゴシック" pitchFamily="34" charset="-128"/>
              </a:rPr>
              <a:t>Geos</a:t>
            </a:r>
            <a:r>
              <a:rPr lang="en-US" sz="3200" i="1" dirty="0" err="1" smtClean="0">
                <a:latin typeface="+mj-lt"/>
                <a:ea typeface="ＭＳ Ｐゴシック" pitchFamily="34" charset="-128"/>
              </a:rPr>
              <a:t>cienceresearchinstitute</a:t>
            </a:r>
            <a:endParaRPr lang="en-US" sz="3200" i="1" dirty="0">
              <a:latin typeface="+mj-lt"/>
              <a:ea typeface="ＭＳ Ｐゴシック" pitchFamily="34" charset="-128"/>
            </a:endParaRPr>
          </a:p>
        </p:txBody>
      </p:sp>
      <p:pic>
        <p:nvPicPr>
          <p:cNvPr id="1026" name="Picture 2" descr="http://grisda.files.wordpress.com/2012/09/cropped-gri-logo-cr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8953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1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700090"/>
            <a:ext cx="7924800" cy="369332"/>
          </a:xfrm>
          <a:prstGeom prst="rect">
            <a:avLst/>
          </a:prstGeom>
        </p:spPr>
        <p:txBody>
          <a:bodyPr wrap="square">
            <a:spAutoFit/>
          </a:bodyPr>
          <a:lstStyle/>
          <a:p>
            <a:r>
              <a:rPr lang="en-US" i="1" dirty="0" smtClean="0">
                <a:solidFill>
                  <a:srgbClr val="333333"/>
                </a:solidFill>
                <a:latin typeface="Arial" panose="020B0604020202020204" pitchFamily="34" charset="0"/>
              </a:rPr>
              <a:t>From </a:t>
            </a:r>
            <a:r>
              <a:rPr lang="en-US" dirty="0" smtClean="0">
                <a:solidFill>
                  <a:srgbClr val="333333"/>
                </a:solidFill>
                <a:latin typeface="Arial" panose="020B0604020202020204" pitchFamily="34" charset="0"/>
              </a:rPr>
              <a:t>F.C.</a:t>
            </a:r>
            <a:r>
              <a:rPr lang="en-US" i="1" dirty="0" smtClean="0">
                <a:solidFill>
                  <a:srgbClr val="333333"/>
                </a:solidFill>
                <a:latin typeface="Arial" panose="020B0604020202020204" pitchFamily="34" charset="0"/>
              </a:rPr>
              <a:t> </a:t>
            </a:r>
            <a:r>
              <a:rPr lang="en-US" dirty="0" smtClean="0">
                <a:solidFill>
                  <a:srgbClr val="333333"/>
                </a:solidFill>
                <a:latin typeface="Arial" panose="020B0604020202020204" pitchFamily="34" charset="0"/>
              </a:rPr>
              <a:t>Howell,</a:t>
            </a:r>
            <a:r>
              <a:rPr lang="en-US" i="1" dirty="0" smtClean="0">
                <a:solidFill>
                  <a:srgbClr val="333333"/>
                </a:solidFill>
                <a:latin typeface="Arial" panose="020B0604020202020204" pitchFamily="34" charset="0"/>
              </a:rPr>
              <a:t> Early Man</a:t>
            </a:r>
            <a:r>
              <a:rPr lang="en-US" dirty="0" smtClean="0">
                <a:solidFill>
                  <a:srgbClr val="333333"/>
                </a:solidFill>
                <a:latin typeface="Arial" panose="020B0604020202020204" pitchFamily="34" charset="0"/>
              </a:rPr>
              <a:t>, </a:t>
            </a:r>
            <a:r>
              <a:rPr lang="en-US" dirty="0">
                <a:solidFill>
                  <a:srgbClr val="333333"/>
                </a:solidFill>
                <a:latin typeface="Arial" panose="020B0604020202020204" pitchFamily="34" charset="0"/>
              </a:rPr>
              <a:t>Time-Life International, New </a:t>
            </a:r>
            <a:r>
              <a:rPr lang="en-US" dirty="0" smtClean="0">
                <a:solidFill>
                  <a:srgbClr val="333333"/>
                </a:solidFill>
                <a:latin typeface="Arial" panose="020B0604020202020204" pitchFamily="34" charset="0"/>
              </a:rPr>
              <a:t>York,1965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71801"/>
            <a:ext cx="8727564"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800" y="153258"/>
            <a:ext cx="8832202" cy="2819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476" y="5081318"/>
            <a:ext cx="2371725" cy="1700482"/>
          </a:xfrm>
          <a:prstGeom prst="rect">
            <a:avLst/>
          </a:prstGeom>
        </p:spPr>
      </p:pic>
    </p:spTree>
    <p:extLst>
      <p:ext uri="{BB962C8B-B14F-4D97-AF65-F5344CB8AC3E}">
        <p14:creationId xmlns:p14="http://schemas.microsoft.com/office/powerpoint/2010/main" val="23341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638"/>
            <a:ext cx="8229600" cy="868362"/>
          </a:xfrm>
        </p:spPr>
        <p:txBody>
          <a:bodyPr/>
          <a:lstStyle/>
          <a:p>
            <a:pPr eaLnBrk="1" hangingPunct="1"/>
            <a:r>
              <a:rPr lang="en-US" sz="3600" dirty="0" smtClean="0"/>
              <a:t>The fossil record of hominins</a:t>
            </a:r>
            <a:endParaRPr lang="en-US" sz="3600" dirty="0"/>
          </a:p>
        </p:txBody>
      </p:sp>
      <p:sp>
        <p:nvSpPr>
          <p:cNvPr id="3075" name="TextBox 1"/>
          <p:cNvSpPr txBox="1">
            <a:spLocks noChangeArrowheads="1"/>
          </p:cNvSpPr>
          <p:nvPr/>
        </p:nvSpPr>
        <p:spPr bwMode="auto">
          <a:xfrm>
            <a:off x="1828800" y="5410201"/>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t>Dashed lines (discontinuity) and question marks (uncertainty) but overall narrative is not one of special creation</a:t>
            </a:r>
          </a:p>
        </p:txBody>
      </p:sp>
      <p:pic>
        <p:nvPicPr>
          <p:cNvPr id="30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8785" y="640306"/>
            <a:ext cx="8422764" cy="646331"/>
          </a:xfrm>
          <a:prstGeom prst="rect">
            <a:avLst/>
          </a:prstGeom>
        </p:spPr>
        <p:txBody>
          <a:bodyPr wrap="square">
            <a:spAutoFit/>
          </a:bodyPr>
          <a:lstStyle/>
          <a:p>
            <a:r>
              <a:rPr lang="en-US" sz="3600" kern="0" dirty="0">
                <a:solidFill>
                  <a:srgbClr val="000000"/>
                </a:solidFill>
                <a:latin typeface="Arial"/>
                <a:ea typeface="+mj-ea"/>
                <a:cs typeface="+mj-cs"/>
              </a:rPr>
              <a:t>Goals of </a:t>
            </a:r>
            <a:r>
              <a:rPr lang="en-US" sz="3600" kern="0" dirty="0" smtClean="0">
                <a:solidFill>
                  <a:srgbClr val="000000"/>
                </a:solidFill>
                <a:latin typeface="Arial"/>
                <a:ea typeface="+mj-ea"/>
                <a:cs typeface="+mj-cs"/>
              </a:rPr>
              <a:t>this part of the  </a:t>
            </a:r>
            <a:r>
              <a:rPr lang="en-US" sz="3600" kern="0" dirty="0">
                <a:solidFill>
                  <a:srgbClr val="000000"/>
                </a:solidFill>
                <a:latin typeface="Arial"/>
                <a:ea typeface="+mj-ea"/>
                <a:cs typeface="+mj-cs"/>
              </a:rPr>
              <a:t>presentation: </a:t>
            </a:r>
            <a:endParaRPr lang="en-US" dirty="0"/>
          </a:p>
        </p:txBody>
      </p:sp>
      <p:sp>
        <p:nvSpPr>
          <p:cNvPr id="8" name="TextBox 7"/>
          <p:cNvSpPr txBox="1"/>
          <p:nvPr/>
        </p:nvSpPr>
        <p:spPr>
          <a:xfrm>
            <a:off x="2438400" y="1524000"/>
            <a:ext cx="7315200" cy="3970318"/>
          </a:xfrm>
          <a:prstGeom prst="rect">
            <a:avLst/>
          </a:prstGeom>
          <a:noFill/>
        </p:spPr>
        <p:txBody>
          <a:bodyPr wrap="square" rtlCol="0">
            <a:spAutoFit/>
          </a:bodyPr>
          <a:lstStyle/>
          <a:p>
            <a:r>
              <a:rPr lang="en-US" sz="2800" dirty="0"/>
              <a:t>- Provide a brief summary of hominin fossils and how they are studied</a:t>
            </a:r>
            <a:br>
              <a:rPr lang="en-US" sz="2800" dirty="0"/>
            </a:br>
            <a:endParaRPr lang="en-US" sz="2800" dirty="0"/>
          </a:p>
          <a:p>
            <a:r>
              <a:rPr lang="en-US" sz="2800" dirty="0"/>
              <a:t>- Briefly evaluate some strengths and weaknesses of the evolutionary scenario</a:t>
            </a:r>
            <a:br>
              <a:rPr lang="en-US" sz="2800" dirty="0"/>
            </a:br>
            <a:endParaRPr lang="en-US" sz="2800" dirty="0"/>
          </a:p>
          <a:p>
            <a:r>
              <a:rPr lang="en-US" sz="2800" dirty="0"/>
              <a:t>- Offer suggestions on how these fossils could be interpreted within a biblical worldview of origins</a:t>
            </a:r>
          </a:p>
        </p:txBody>
      </p:sp>
    </p:spTree>
    <p:extLst>
      <p:ext uri="{BB962C8B-B14F-4D97-AF65-F5344CB8AC3E}">
        <p14:creationId xmlns:p14="http://schemas.microsoft.com/office/powerpoint/2010/main" val="16690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395" y="1036320"/>
            <a:ext cx="4717605" cy="2468880"/>
          </a:xfrm>
          <a:prstGeom prst="rect">
            <a:avLst/>
          </a:prstGeom>
        </p:spPr>
      </p:pic>
      <p:sp>
        <p:nvSpPr>
          <p:cNvPr id="3074" name="Rectangle 2"/>
          <p:cNvSpPr>
            <a:spLocks noGrp="1" noChangeArrowheads="1"/>
          </p:cNvSpPr>
          <p:nvPr>
            <p:ph type="title"/>
          </p:nvPr>
        </p:nvSpPr>
        <p:spPr>
          <a:xfrm>
            <a:off x="1863634" y="46038"/>
            <a:ext cx="8499566" cy="868362"/>
          </a:xfrm>
        </p:spPr>
        <p:txBody>
          <a:bodyPr/>
          <a:lstStyle/>
          <a:p>
            <a:pPr eaLnBrk="1" hangingPunct="1"/>
            <a:r>
              <a:rPr lang="en-US" sz="2800" dirty="0"/>
              <a:t>How good is the record: the good, the bad, the ugly</a:t>
            </a:r>
          </a:p>
        </p:txBody>
      </p:sp>
      <p:sp>
        <p:nvSpPr>
          <p:cNvPr id="4" name="TextBox 3"/>
          <p:cNvSpPr txBox="1"/>
          <p:nvPr/>
        </p:nvSpPr>
        <p:spPr>
          <a:xfrm>
            <a:off x="1863634" y="1143000"/>
            <a:ext cx="8686800" cy="1754326"/>
          </a:xfrm>
          <a:prstGeom prst="rect">
            <a:avLst/>
          </a:prstGeom>
          <a:noFill/>
        </p:spPr>
        <p:txBody>
          <a:bodyPr wrap="square" rtlCol="0">
            <a:spAutoFit/>
          </a:bodyPr>
          <a:lstStyle/>
          <a:p>
            <a:r>
              <a:rPr lang="en-US" dirty="0" smtClean="0"/>
              <a:t>- The good:</a:t>
            </a:r>
            <a:br>
              <a:rPr lang="en-US" dirty="0" smtClean="0"/>
            </a:br>
            <a:r>
              <a:rPr lang="en-US" i="1" dirty="0" smtClean="0"/>
              <a:t>Homo </a:t>
            </a:r>
            <a:r>
              <a:rPr lang="en-US" i="1" dirty="0" err="1" smtClean="0"/>
              <a:t>neanderthalensis</a:t>
            </a:r>
            <a:r>
              <a:rPr lang="en-US" dirty="0" smtClean="0"/>
              <a:t>: 500</a:t>
            </a:r>
            <a:br>
              <a:rPr lang="en-US" dirty="0" smtClean="0"/>
            </a:br>
            <a:r>
              <a:rPr lang="en-US" i="1" dirty="0" smtClean="0"/>
              <a:t>Homo erectus</a:t>
            </a:r>
            <a:r>
              <a:rPr lang="en-US" dirty="0" smtClean="0"/>
              <a:t>: 150</a:t>
            </a:r>
          </a:p>
          <a:p>
            <a:r>
              <a:rPr lang="en-US" i="1" dirty="0" smtClean="0"/>
              <a:t>Australopithecus </a:t>
            </a:r>
            <a:r>
              <a:rPr lang="en-US" i="1" dirty="0" err="1" smtClean="0"/>
              <a:t>africanus</a:t>
            </a:r>
            <a:r>
              <a:rPr lang="en-US" dirty="0" smtClean="0"/>
              <a:t>: 130</a:t>
            </a:r>
          </a:p>
          <a:p>
            <a:r>
              <a:rPr lang="en-US" i="1" dirty="0" smtClean="0"/>
              <a:t>Australopithecus afarensis</a:t>
            </a:r>
            <a:r>
              <a:rPr lang="en-US" dirty="0" smtClean="0"/>
              <a:t>: 120</a:t>
            </a:r>
          </a:p>
          <a:p>
            <a:r>
              <a:rPr lang="en-US" i="1" dirty="0" err="1" smtClean="0"/>
              <a:t>Paranthropus</a:t>
            </a:r>
            <a:r>
              <a:rPr lang="en-US" i="1" dirty="0" smtClean="0"/>
              <a:t> </a:t>
            </a:r>
            <a:r>
              <a:rPr lang="en-US" i="1" dirty="0" err="1" smtClean="0"/>
              <a:t>robusts</a:t>
            </a:r>
            <a:r>
              <a:rPr lang="en-US" dirty="0" smtClean="0"/>
              <a:t>: 90</a:t>
            </a:r>
            <a:endParaRPr lang="en-US" i="1" dirty="0"/>
          </a:p>
        </p:txBody>
      </p:sp>
      <p:sp>
        <p:nvSpPr>
          <p:cNvPr id="13" name="TextBox 12"/>
          <p:cNvSpPr txBox="1"/>
          <p:nvPr/>
        </p:nvSpPr>
        <p:spPr>
          <a:xfrm>
            <a:off x="5950395" y="3921642"/>
            <a:ext cx="2431606" cy="1754326"/>
          </a:xfrm>
          <a:prstGeom prst="rect">
            <a:avLst/>
          </a:prstGeom>
          <a:noFill/>
        </p:spPr>
        <p:txBody>
          <a:bodyPr wrap="square" rtlCol="0">
            <a:spAutoFit/>
          </a:bodyPr>
          <a:lstStyle/>
          <a:p>
            <a:r>
              <a:rPr lang="en-US" dirty="0" smtClean="0"/>
              <a:t>Note that these numbers rarely represent relatively complete individuals, more often just fragments</a:t>
            </a:r>
            <a:endParaRPr lang="en-US" dirty="0"/>
          </a:p>
        </p:txBody>
      </p:sp>
      <p:sp>
        <p:nvSpPr>
          <p:cNvPr id="17" name="TextBox 16"/>
          <p:cNvSpPr txBox="1"/>
          <p:nvPr/>
        </p:nvSpPr>
        <p:spPr>
          <a:xfrm>
            <a:off x="1863634" y="3083407"/>
            <a:ext cx="4876800" cy="1477328"/>
          </a:xfrm>
          <a:prstGeom prst="rect">
            <a:avLst/>
          </a:prstGeom>
          <a:noFill/>
        </p:spPr>
        <p:txBody>
          <a:bodyPr wrap="square" rtlCol="0">
            <a:spAutoFit/>
          </a:bodyPr>
          <a:lstStyle/>
          <a:p>
            <a:r>
              <a:rPr lang="en-US" dirty="0" smtClean="0"/>
              <a:t>- The bad:</a:t>
            </a:r>
          </a:p>
          <a:p>
            <a:r>
              <a:rPr lang="en-US" i="1" dirty="0" smtClean="0"/>
              <a:t>Ardipithecus </a:t>
            </a:r>
            <a:r>
              <a:rPr lang="en-US" i="1" dirty="0" err="1" smtClean="0"/>
              <a:t>ramidus</a:t>
            </a:r>
            <a:r>
              <a:rPr lang="en-US" dirty="0" smtClean="0"/>
              <a:t>: 35</a:t>
            </a:r>
          </a:p>
          <a:p>
            <a:r>
              <a:rPr lang="en-US" i="1" dirty="0" smtClean="0"/>
              <a:t>Homo </a:t>
            </a:r>
            <a:r>
              <a:rPr lang="en-US" i="1" dirty="0" err="1" smtClean="0"/>
              <a:t>floresiensis</a:t>
            </a:r>
            <a:r>
              <a:rPr lang="en-US" dirty="0" smtClean="0"/>
              <a:t>: 9</a:t>
            </a:r>
            <a:br>
              <a:rPr lang="en-US" dirty="0" smtClean="0"/>
            </a:br>
            <a:r>
              <a:rPr lang="en-US" i="1" dirty="0" smtClean="0"/>
              <a:t>Australopithecus </a:t>
            </a:r>
            <a:r>
              <a:rPr lang="en-US" i="1" dirty="0" err="1" smtClean="0"/>
              <a:t>sediba</a:t>
            </a:r>
            <a:r>
              <a:rPr lang="en-US" dirty="0" smtClean="0"/>
              <a:t>: 6</a:t>
            </a:r>
          </a:p>
          <a:p>
            <a:r>
              <a:rPr lang="en-US" i="1" dirty="0" smtClean="0"/>
              <a:t>Australopithecus </a:t>
            </a:r>
            <a:r>
              <a:rPr lang="en-US" i="1" dirty="0" err="1" smtClean="0"/>
              <a:t>garhi</a:t>
            </a:r>
            <a:r>
              <a:rPr lang="en-US" dirty="0" smtClean="0"/>
              <a:t>: 1</a:t>
            </a:r>
          </a:p>
        </p:txBody>
      </p:sp>
      <p:sp>
        <p:nvSpPr>
          <p:cNvPr id="18" name="TextBox 17"/>
          <p:cNvSpPr txBox="1"/>
          <p:nvPr/>
        </p:nvSpPr>
        <p:spPr>
          <a:xfrm>
            <a:off x="1863634" y="4766648"/>
            <a:ext cx="3124200" cy="1477328"/>
          </a:xfrm>
          <a:prstGeom prst="rect">
            <a:avLst/>
          </a:prstGeom>
          <a:noFill/>
        </p:spPr>
        <p:txBody>
          <a:bodyPr wrap="square" rtlCol="0">
            <a:spAutoFit/>
          </a:bodyPr>
          <a:lstStyle/>
          <a:p>
            <a:r>
              <a:rPr lang="en-US" dirty="0" smtClean="0"/>
              <a:t>- The ugly:</a:t>
            </a:r>
          </a:p>
          <a:p>
            <a:r>
              <a:rPr lang="en-US" dirty="0" smtClean="0"/>
              <a:t>Lower Pleistocene fossil gap, only a few fragments of putative ancestral </a:t>
            </a:r>
            <a:r>
              <a:rPr lang="en-US" i="1" dirty="0" smtClean="0"/>
              <a:t>Homo </a:t>
            </a:r>
            <a:r>
              <a:rPr lang="en-US" dirty="0" smtClean="0"/>
              <a:t>species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624" y="3886201"/>
            <a:ext cx="1919949" cy="2861637"/>
          </a:xfrm>
          <a:prstGeom prst="rect">
            <a:avLst/>
          </a:prstGeom>
        </p:spPr>
      </p:pic>
      <p:sp>
        <p:nvSpPr>
          <p:cNvPr id="19" name="Rectangle 18"/>
          <p:cNvSpPr/>
          <p:nvPr/>
        </p:nvSpPr>
        <p:spPr>
          <a:xfrm>
            <a:off x="5729023" y="6316951"/>
            <a:ext cx="2895600" cy="430887"/>
          </a:xfrm>
          <a:prstGeom prst="rect">
            <a:avLst/>
          </a:prstGeom>
        </p:spPr>
        <p:txBody>
          <a:bodyPr wrap="square">
            <a:spAutoFit/>
          </a:bodyPr>
          <a:lstStyle/>
          <a:p>
            <a:pPr algn="r"/>
            <a:r>
              <a:rPr lang="en-US" sz="1100" i="1" dirty="0"/>
              <a:t>From </a:t>
            </a:r>
            <a:r>
              <a:rPr lang="en-US" sz="1100" i="1" dirty="0" err="1"/>
              <a:t>Villmoare</a:t>
            </a:r>
            <a:r>
              <a:rPr lang="en-US" sz="1100" i="1" dirty="0"/>
              <a:t> et al., 2015, Science  347/6228, 1352-1355</a:t>
            </a:r>
          </a:p>
        </p:txBody>
      </p:sp>
      <p:sp>
        <p:nvSpPr>
          <p:cNvPr id="3" name="Rectangle 2"/>
          <p:cNvSpPr/>
          <p:nvPr/>
        </p:nvSpPr>
        <p:spPr>
          <a:xfrm>
            <a:off x="6255194" y="3442634"/>
            <a:ext cx="4572000" cy="261610"/>
          </a:xfrm>
          <a:prstGeom prst="rect">
            <a:avLst/>
          </a:prstGeom>
        </p:spPr>
        <p:txBody>
          <a:bodyPr>
            <a:spAutoFit/>
          </a:bodyPr>
          <a:lstStyle/>
          <a:p>
            <a:r>
              <a:rPr lang="en-US" sz="1050" i="1" dirty="0"/>
              <a:t>Image from http://www.bradshawfoundation.com/origins/index.php</a:t>
            </a:r>
          </a:p>
        </p:txBody>
      </p:sp>
    </p:spTree>
    <p:extLst>
      <p:ext uri="{BB962C8B-B14F-4D97-AF65-F5344CB8AC3E}">
        <p14:creationId xmlns:p14="http://schemas.microsoft.com/office/powerpoint/2010/main" val="5203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600" dirty="0"/>
              <a:t>What is the research question?</a:t>
            </a:r>
          </a:p>
        </p:txBody>
      </p:sp>
      <p:sp>
        <p:nvSpPr>
          <p:cNvPr id="3075" name="TextBox 1"/>
          <p:cNvSpPr txBox="1">
            <a:spLocks noChangeArrowheads="1"/>
          </p:cNvSpPr>
          <p:nvPr/>
        </p:nvSpPr>
        <p:spPr bwMode="auto">
          <a:xfrm>
            <a:off x="7391400" y="1295002"/>
            <a:ext cx="32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dirty="0"/>
              <a:t>What are they? </a:t>
            </a:r>
          </a:p>
          <a:p>
            <a:r>
              <a:rPr lang="en-US" sz="2800" dirty="0"/>
              <a:t>Are they related? </a:t>
            </a:r>
          </a:p>
          <a:p>
            <a:r>
              <a:rPr lang="en-US" sz="2800" dirty="0"/>
              <a:t>If yes, how?</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0" y="2468880"/>
            <a:ext cx="3429000" cy="3474720"/>
          </a:xfrm>
          <a:prstGeom prst="rect">
            <a:avLst/>
          </a:prstGeom>
        </p:spPr>
      </p:pic>
      <p:sp>
        <p:nvSpPr>
          <p:cNvPr id="2" name="Rectangle 1"/>
          <p:cNvSpPr/>
          <p:nvPr/>
        </p:nvSpPr>
        <p:spPr>
          <a:xfrm>
            <a:off x="1721784" y="5943601"/>
            <a:ext cx="5517216" cy="769441"/>
          </a:xfrm>
          <a:prstGeom prst="rect">
            <a:avLst/>
          </a:prstGeom>
        </p:spPr>
        <p:txBody>
          <a:bodyPr wrap="square">
            <a:spAutoFit/>
          </a:bodyPr>
          <a:lstStyle/>
          <a:p>
            <a:r>
              <a:rPr lang="en-US" sz="1100" i="1" dirty="0"/>
              <a:t>From </a:t>
            </a:r>
            <a:r>
              <a:rPr lang="en-US" sz="1100" i="1" dirty="0">
                <a:hlinkClick r:id="rId3"/>
              </a:rPr>
              <a:t>http://www.jasondejong.ca/Muses/Hominid_Fossils.html</a:t>
            </a:r>
            <a:r>
              <a:rPr lang="en-US" sz="1100" i="1" dirty="0"/>
              <a:t>; </a:t>
            </a:r>
            <a:r>
              <a:rPr lang="en-US" sz="1100" i="1" dirty="0">
                <a:hlinkClick r:id="rId4"/>
              </a:rPr>
              <a:t>http://dmanisi.ge/page?id=12&amp;lang=en</a:t>
            </a:r>
            <a:r>
              <a:rPr lang="en-US" sz="1100" i="1" dirty="0"/>
              <a:t>; </a:t>
            </a:r>
            <a:r>
              <a:rPr lang="en-US" sz="1100" i="1" dirty="0">
                <a:hlinkClick r:id="rId5"/>
              </a:rPr>
              <a:t>https://3.bp.blogspot.com/_7ZYqYi4xigk/S73kcrBV2nI/AAAAAAAAF0U/a973pLg8QEk/s1600/hominid2.jpg</a:t>
            </a:r>
            <a:r>
              <a:rPr lang="en-US" sz="1100" i="1" dirty="0"/>
              <a:t>  </a:t>
            </a:r>
          </a:p>
        </p:txBody>
      </p:sp>
      <p:grpSp>
        <p:nvGrpSpPr>
          <p:cNvPr id="6" name="Group 5"/>
          <p:cNvGrpSpPr/>
          <p:nvPr/>
        </p:nvGrpSpPr>
        <p:grpSpPr>
          <a:xfrm>
            <a:off x="1721784" y="1039382"/>
            <a:ext cx="5517216" cy="1551418"/>
            <a:chOff x="3581400" y="1371599"/>
            <a:chExt cx="5181600" cy="1406843"/>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1400" y="1371599"/>
              <a:ext cx="5181600" cy="1406843"/>
            </a:xfrm>
            <a:prstGeom prst="rect">
              <a:avLst/>
            </a:prstGeom>
          </p:spPr>
        </p:pic>
        <p:sp>
          <p:nvSpPr>
            <p:cNvPr id="4" name="Rectangle 3"/>
            <p:cNvSpPr/>
            <p:nvPr/>
          </p:nvSpPr>
          <p:spPr bwMode="auto">
            <a:xfrm>
              <a:off x="3657600" y="2514600"/>
              <a:ext cx="609600"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21786" y="2438400"/>
            <a:ext cx="2202515" cy="3505200"/>
          </a:xfrm>
          <a:prstGeom prst="rect">
            <a:avLst/>
          </a:prstGeom>
        </p:spPr>
      </p:pic>
      <p:sp>
        <p:nvSpPr>
          <p:cNvPr id="9" name="Rectangle 8"/>
          <p:cNvSpPr/>
          <p:nvPr/>
        </p:nvSpPr>
        <p:spPr bwMode="auto">
          <a:xfrm>
            <a:off x="7391400" y="3124200"/>
            <a:ext cx="2819400" cy="16764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Both for creationist and evolutionist models</a:t>
            </a:r>
          </a:p>
        </p:txBody>
      </p:sp>
      <p:sp>
        <p:nvSpPr>
          <p:cNvPr id="13" name="TextBox 1"/>
          <p:cNvSpPr txBox="1">
            <a:spLocks noChangeArrowheads="1"/>
          </p:cNvSpPr>
          <p:nvPr/>
        </p:nvSpPr>
        <p:spPr bwMode="auto">
          <a:xfrm>
            <a:off x="7391400" y="3962400"/>
            <a:ext cx="320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How are these questions addressed?</a:t>
            </a:r>
          </a:p>
          <a:p>
            <a:endParaRPr lang="en-US" sz="2400" dirty="0"/>
          </a:p>
          <a:p>
            <a:pPr algn="ctr"/>
            <a:r>
              <a:rPr lang="en-US" sz="2400" b="1" dirty="0"/>
              <a:t>Stratigraphy</a:t>
            </a:r>
            <a:r>
              <a:rPr lang="en-US" sz="2400" dirty="0"/>
              <a:t/>
            </a:r>
            <a:br>
              <a:rPr lang="en-US" sz="2400" dirty="0"/>
            </a:br>
            <a:r>
              <a:rPr lang="en-US" sz="2400" dirty="0"/>
              <a:t>+</a:t>
            </a:r>
            <a:br>
              <a:rPr lang="en-US" sz="2400" dirty="0"/>
            </a:br>
            <a:r>
              <a:rPr lang="en-US" sz="2400" b="1" dirty="0"/>
              <a:t>Morphometry/</a:t>
            </a:r>
            <a:br>
              <a:rPr lang="en-US" sz="2400" b="1" dirty="0"/>
            </a:br>
            <a:r>
              <a:rPr lang="en-US" sz="2400" b="1" dirty="0"/>
              <a:t>Statistics</a:t>
            </a:r>
          </a:p>
          <a:p>
            <a:pPr marL="342900" indent="-342900">
              <a:buFontTx/>
              <a:buChar char="-"/>
            </a:pPr>
            <a:endParaRPr lang="en-US" sz="2400" dirty="0"/>
          </a:p>
        </p:txBody>
      </p:sp>
    </p:spTree>
    <p:extLst>
      <p:ext uri="{BB962C8B-B14F-4D97-AF65-F5344CB8AC3E}">
        <p14:creationId xmlns:p14="http://schemas.microsoft.com/office/powerpoint/2010/main" val="31045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00800" y="499569"/>
            <a:ext cx="3810000" cy="868362"/>
          </a:xfrm>
        </p:spPr>
        <p:txBody>
          <a:bodyPr/>
          <a:lstStyle/>
          <a:p>
            <a:pPr eaLnBrk="1" hangingPunct="1"/>
            <a:r>
              <a:rPr lang="en-US" sz="3200" dirty="0"/>
              <a:t>Stratigraphy: what’s younger, what’s older</a:t>
            </a:r>
          </a:p>
        </p:txBody>
      </p:sp>
      <p:sp>
        <p:nvSpPr>
          <p:cNvPr id="3075" name="TextBox 1"/>
          <p:cNvSpPr txBox="1">
            <a:spLocks noChangeArrowheads="1"/>
          </p:cNvSpPr>
          <p:nvPr/>
        </p:nvSpPr>
        <p:spPr bwMode="auto">
          <a:xfrm>
            <a:off x="6096000" y="2099371"/>
            <a:ext cx="4495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buAutoNum type="arabicParenR"/>
            </a:pPr>
            <a:r>
              <a:rPr lang="en-US" sz="2800" dirty="0"/>
              <a:t>Basic principle of superposition:</a:t>
            </a:r>
            <a:br>
              <a:rPr lang="en-US" sz="2800" dirty="0"/>
            </a:br>
            <a:r>
              <a:rPr lang="en-US" sz="2800" dirty="0"/>
              <a:t>what’s below is older than what’s above</a:t>
            </a:r>
          </a:p>
          <a:p>
            <a:endParaRPr lang="en-US" sz="2800" dirty="0"/>
          </a:p>
          <a:p>
            <a:r>
              <a:rPr lang="en-US" sz="2800" dirty="0"/>
              <a:t>- Does not provide absolute age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9624"/>
            <a:ext cx="4267200" cy="6742176"/>
          </a:xfrm>
          <a:prstGeom prst="rect">
            <a:avLst/>
          </a:prstGeom>
        </p:spPr>
      </p:pic>
      <p:sp>
        <p:nvSpPr>
          <p:cNvPr id="14" name="Rectangle 13"/>
          <p:cNvSpPr/>
          <p:nvPr/>
        </p:nvSpPr>
        <p:spPr>
          <a:xfrm>
            <a:off x="1676401" y="6501508"/>
            <a:ext cx="3175869" cy="261610"/>
          </a:xfrm>
          <a:prstGeom prst="rect">
            <a:avLst/>
          </a:prstGeom>
          <a:solidFill>
            <a:schemeClr val="bg1"/>
          </a:solidFill>
        </p:spPr>
        <p:txBody>
          <a:bodyPr wrap="none">
            <a:spAutoFit/>
          </a:bodyPr>
          <a:lstStyle/>
          <a:p>
            <a:r>
              <a:rPr lang="en-US" sz="1100" i="1" dirty="0"/>
              <a:t>From http://www.handprint.com/LS/ANC/evol.gif</a:t>
            </a:r>
          </a:p>
        </p:txBody>
      </p:sp>
    </p:spTree>
    <p:extLst>
      <p:ext uri="{BB962C8B-B14F-4D97-AF65-F5344CB8AC3E}">
        <p14:creationId xmlns:p14="http://schemas.microsoft.com/office/powerpoint/2010/main" val="4690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1925</Words>
  <Application>Microsoft Office PowerPoint</Application>
  <PresentationFormat>Widescreen</PresentationFormat>
  <Paragraphs>211</Paragraphs>
  <Slides>35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Baskerville Old Face</vt:lpstr>
      <vt:lpstr>Calibri</vt:lpstr>
      <vt:lpstr>Default Design</vt:lpstr>
      <vt:lpstr>What does the fossil record of humans look like?</vt:lpstr>
      <vt:lpstr>PowerPoint Presentation</vt:lpstr>
      <vt:lpstr>PowerPoint Presentation</vt:lpstr>
      <vt:lpstr>PowerPoint Presentation</vt:lpstr>
      <vt:lpstr>The fossil record of hominins</vt:lpstr>
      <vt:lpstr>PowerPoint Presentation</vt:lpstr>
      <vt:lpstr>How good is the record: the good, the bad, the ugly</vt:lpstr>
      <vt:lpstr>What is the research question?</vt:lpstr>
      <vt:lpstr>Stratigraphy: what’s younger, what’s older</vt:lpstr>
      <vt:lpstr>Stratigraphy: what’s younger, what’s older</vt:lpstr>
      <vt:lpstr>Stratigraphic Distribution</vt:lpstr>
      <vt:lpstr>What is the research question?</vt:lpstr>
      <vt:lpstr>Morphometry/Statistics: what’s most similar to what</vt:lpstr>
      <vt:lpstr>Morphometry/Statistics: some limitations of the approach</vt:lpstr>
      <vt:lpstr>Morphometry/Statistics: some limitations of the approach</vt:lpstr>
      <vt:lpstr>Morphometry/Statistics: some limitations of the approach</vt:lpstr>
      <vt:lpstr>Morphometry/Statistics: some limitations of the approach</vt:lpstr>
      <vt:lpstr>Morphometry/Statistics: some limitations of the approach</vt:lpstr>
      <vt:lpstr>Trying to organize the data…</vt:lpstr>
      <vt:lpstr>PowerPoint Presentation</vt:lpstr>
      <vt:lpstr>Australopithecines and humans: general remarks</vt:lpstr>
      <vt:lpstr>PowerPoint Presentation</vt:lpstr>
      <vt:lpstr>1) A gap between Australopithecus and Homo</vt:lpstr>
      <vt:lpstr>1) A gap between Australopithecus and Homo</vt:lpstr>
      <vt:lpstr>2) The issue of mosaic distribution of characters</vt:lpstr>
      <vt:lpstr>2) Mosaic forms: how did they come to be? </vt:lpstr>
      <vt:lpstr>2) Mosaic forms: how did they form? </vt:lpstr>
      <vt:lpstr>3) A tale of migrations</vt:lpstr>
      <vt:lpstr>PowerPoint Presentation</vt:lpstr>
      <vt:lpstr>3) A tale of migrations</vt:lpstr>
      <vt:lpstr>Discussion</vt:lpstr>
      <vt:lpstr>Suggestions of a creationist model</vt:lpstr>
      <vt:lpstr>Worldviews and data</vt:lpstr>
      <vt:lpstr>Worldviews and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2014-01-06T22:06:19Z</dcterms:created>
  <dcterms:modified xsi:type="dcterms:W3CDTF">2018-12-14T09:00:33Z</dcterms:modified>
</cp:coreProperties>
</file>