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1"/>
  </p:sldMasterIdLst>
  <p:notesMasterIdLst>
    <p:notesMasterId r:id="rId58"/>
  </p:notesMasterIdLst>
  <p:sldIdLst>
    <p:sldId id="256" r:id="rId2"/>
    <p:sldId id="447" r:id="rId3"/>
    <p:sldId id="257" r:id="rId4"/>
    <p:sldId id="379" r:id="rId5"/>
    <p:sldId id="367" r:id="rId6"/>
    <p:sldId id="368" r:id="rId7"/>
    <p:sldId id="369" r:id="rId8"/>
    <p:sldId id="334" r:id="rId9"/>
    <p:sldId id="300" r:id="rId10"/>
    <p:sldId id="370" r:id="rId11"/>
    <p:sldId id="371" r:id="rId12"/>
    <p:sldId id="372" r:id="rId13"/>
    <p:sldId id="336" r:id="rId14"/>
    <p:sldId id="373" r:id="rId15"/>
    <p:sldId id="374" r:id="rId16"/>
    <p:sldId id="285" r:id="rId17"/>
    <p:sldId id="319" r:id="rId18"/>
    <p:sldId id="375" r:id="rId19"/>
    <p:sldId id="284" r:id="rId20"/>
    <p:sldId id="376" r:id="rId21"/>
    <p:sldId id="377" r:id="rId22"/>
    <p:sldId id="378" r:id="rId23"/>
    <p:sldId id="260" r:id="rId24"/>
    <p:sldId id="364" r:id="rId25"/>
    <p:sldId id="365" r:id="rId26"/>
    <p:sldId id="317" r:id="rId27"/>
    <p:sldId id="318" r:id="rId28"/>
    <p:sldId id="266" r:id="rId29"/>
    <p:sldId id="320" r:id="rId30"/>
    <p:sldId id="329" r:id="rId31"/>
    <p:sldId id="342" r:id="rId32"/>
    <p:sldId id="264" r:id="rId33"/>
    <p:sldId id="321" r:id="rId34"/>
    <p:sldId id="311" r:id="rId35"/>
    <p:sldId id="313" r:id="rId36"/>
    <p:sldId id="314" r:id="rId37"/>
    <p:sldId id="315" r:id="rId38"/>
    <p:sldId id="335" r:id="rId39"/>
    <p:sldId id="299" r:id="rId40"/>
    <p:sldId id="361" r:id="rId41"/>
    <p:sldId id="345" r:id="rId42"/>
    <p:sldId id="258" r:id="rId43"/>
    <p:sldId id="306" r:id="rId44"/>
    <p:sldId id="305" r:id="rId45"/>
    <p:sldId id="340" r:id="rId46"/>
    <p:sldId id="312" r:id="rId47"/>
    <p:sldId id="316" r:id="rId48"/>
    <p:sldId id="286" r:id="rId49"/>
    <p:sldId id="344" r:id="rId50"/>
    <p:sldId id="347" r:id="rId51"/>
    <p:sldId id="349" r:id="rId52"/>
    <p:sldId id="350" r:id="rId53"/>
    <p:sldId id="351" r:id="rId54"/>
    <p:sldId id="352" r:id="rId55"/>
    <p:sldId id="353" r:id="rId56"/>
    <p:sldId id="301"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440" autoAdjust="0"/>
    <p:restoredTop sz="92356"/>
  </p:normalViewPr>
  <p:slideViewPr>
    <p:cSldViewPr snapToGrid="0" snapToObjects="1">
      <p:cViewPr>
        <p:scale>
          <a:sx n="120" d="100"/>
          <a:sy n="120" d="100"/>
        </p:scale>
        <p:origin x="1192" y="10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DC63D-8A7F-314C-94D6-71AAAB996E21}" type="datetimeFigureOut">
              <a:rPr lang="en-US" smtClean="0"/>
              <a:t>12/14/18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B3EAB-B1CE-564F-B2CE-1D6DA0023F1A}" type="slidenum">
              <a:rPr lang="en-US" smtClean="0"/>
              <a:t>‹#›</a:t>
            </a:fld>
            <a:endParaRPr lang="en-US"/>
          </a:p>
        </p:txBody>
      </p:sp>
    </p:spTree>
    <p:extLst>
      <p:ext uri="{BB962C8B-B14F-4D97-AF65-F5344CB8AC3E}">
        <p14:creationId xmlns:p14="http://schemas.microsoft.com/office/powerpoint/2010/main" val="3676766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rianmay.com/brian/brianssb/brianssboct06.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pringerlink.com/content/1041-354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12:05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3333"/>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Note that Darwin’s theory of evolution was not published until 1859 in the </a:t>
            </a:r>
            <a:r>
              <a:rPr lang="en-US" i="1" dirty="0">
                <a:solidFill>
                  <a:srgbClr val="333333"/>
                </a:solidFill>
              </a:rPr>
              <a:t>Origin of Species</a:t>
            </a:r>
            <a:r>
              <a:rPr lang="en-US" dirty="0">
                <a:solidFill>
                  <a:srgbClr val="333333"/>
                </a:solidFill>
              </a:rPr>
              <a:t>. This quote is from page 196-197 in Darwin’s Notebook C on transmutation as transcribed and printed in: Charles R. Darwin, “</a:t>
            </a:r>
            <a:r>
              <a:rPr lang="en-US" i="1" dirty="0">
                <a:solidFill>
                  <a:srgbClr val="333333"/>
                </a:solidFill>
              </a:rPr>
              <a:t>Darwin's Notebooks on Transmutation of Species Part II</a:t>
            </a:r>
            <a:r>
              <a:rPr lang="en-US" dirty="0">
                <a:solidFill>
                  <a:srgbClr val="333333"/>
                </a:solidFill>
              </a:rPr>
              <a:t>,” Second Notebook (February To July 1838) (ed. Gavin de Beer; London: Bulletin of the British Museum (Natural History) Historical Series 2[3], 1960), 106.</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4</a:t>
            </a:fld>
            <a:endParaRPr lang="en-US"/>
          </a:p>
        </p:txBody>
      </p:sp>
    </p:spTree>
    <p:extLst>
      <p:ext uri="{BB962C8B-B14F-4D97-AF65-F5344CB8AC3E}">
        <p14:creationId xmlns:p14="http://schemas.microsoft.com/office/powerpoint/2010/main" val="408355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May – an astronomy PhD dropout – played lead guitar in the rock group Queen.</a:t>
            </a:r>
            <a:r>
              <a:rPr lang="en-US" sz="1200" b="0" kern="1200" baseline="0" dirty="0">
                <a:solidFill>
                  <a:schemeClr val="tx1"/>
                </a:solidFill>
                <a:latin typeface="+mn-lt"/>
                <a:ea typeface="+mn-ea"/>
                <a:cs typeface="+mn-cs"/>
              </a:rPr>
              <a:t> May has now completed his PhD I think</a:t>
            </a:r>
            <a:endParaRPr lang="en-US" sz="1200" kern="1200" dirty="0">
              <a:solidFill>
                <a:schemeClr val="tx1"/>
              </a:solidFill>
              <a:latin typeface="+mn-lt"/>
              <a:ea typeface="+mn-ea"/>
              <a:cs typeface="+mn-cs"/>
            </a:endParaRPr>
          </a:p>
          <a:p>
            <a:endParaRPr lang="en-US" sz="1200" dirty="0"/>
          </a:p>
          <a:p>
            <a:r>
              <a:rPr lang="en-US" sz="1200" dirty="0"/>
              <a:t> </a:t>
            </a:r>
            <a:r>
              <a:rPr lang="en-US" sz="1200" u="sng" dirty="0">
                <a:hlinkClick r:id="rId3"/>
              </a:rPr>
              <a:t>http://www.brianmay.com/brian/brianssb/brianssboct06.html</a:t>
            </a:r>
            <a:r>
              <a:rPr lang="en-US" sz="1200" dirty="0"/>
              <a:t> [emphasis in original].</a:t>
            </a:r>
            <a:endParaRPr lang="en-US" dirty="0"/>
          </a:p>
        </p:txBody>
      </p:sp>
      <p:sp>
        <p:nvSpPr>
          <p:cNvPr id="4" name="Slide Number Placeholder 3"/>
          <p:cNvSpPr>
            <a:spLocks noGrp="1"/>
          </p:cNvSpPr>
          <p:nvPr>
            <p:ph type="sldNum" sz="quarter" idx="10"/>
          </p:nvPr>
        </p:nvSpPr>
        <p:spPr/>
        <p:txBody>
          <a:bodyPr/>
          <a:lstStyle/>
          <a:p>
            <a:fld id="{0E46D5EC-CE15-7143-8B82-AF4AAEC76E51}" type="slidenum">
              <a:rPr lang="en-US" smtClean="0"/>
              <a:pPr/>
              <a:t>29</a:t>
            </a:fld>
            <a:endParaRPr lang="en-US"/>
          </a:p>
        </p:txBody>
      </p:sp>
    </p:spTree>
    <p:extLst>
      <p:ext uri="{BB962C8B-B14F-4D97-AF65-F5344CB8AC3E}">
        <p14:creationId xmlns:p14="http://schemas.microsoft.com/office/powerpoint/2010/main" val="150758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ffectLst/>
            </a:endParaRPr>
          </a:p>
          <a:p>
            <a:r>
              <a:rPr lang="en-US" dirty="0"/>
              <a:t>God did not use matter to make the universe; He used His word, something that is not material, to create the matter.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36</a:t>
            </a:fld>
            <a:endParaRPr lang="en-US"/>
          </a:p>
        </p:txBody>
      </p:sp>
    </p:spTree>
    <p:extLst>
      <p:ext uri="{BB962C8B-B14F-4D97-AF65-F5344CB8AC3E}">
        <p14:creationId xmlns:p14="http://schemas.microsoft.com/office/powerpoint/2010/main" val="284172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that in this quotation the author, Richard Dawkins, encourages his readers to ignore the evidence of their senses and its logical interpretation. Materialistic Darwinism is a belief system in which believers must view the world through the eyes of faith.</a:t>
            </a:r>
            <a:r>
              <a:rPr lang="en-US" dirty="0">
                <a:effectLst/>
              </a:rPr>
              <a:t> </a:t>
            </a:r>
            <a:r>
              <a:rPr lang="en-US" dirty="0"/>
              <a:t>Dawkins, C. Richard. “The Illusion of Design,” </a:t>
            </a:r>
            <a:r>
              <a:rPr lang="en-US" i="1" dirty="0"/>
              <a:t>Natural History</a:t>
            </a:r>
            <a:r>
              <a:rPr lang="en-US" dirty="0"/>
              <a:t> 114(9)(2005): 35-37.</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37</a:t>
            </a:fld>
            <a:endParaRPr lang="en-US"/>
          </a:p>
        </p:txBody>
      </p:sp>
    </p:spTree>
    <p:extLst>
      <p:ext uri="{BB962C8B-B14F-4D97-AF65-F5344CB8AC3E}">
        <p14:creationId xmlns:p14="http://schemas.microsoft.com/office/powerpoint/2010/main" val="956579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Thomas H. Huxley.</a:t>
            </a:r>
            <a:r>
              <a:rPr lang="en-US" baseline="0" dirty="0"/>
              <a:t> 1888.</a:t>
            </a:r>
            <a:r>
              <a:rPr lang="en-US" dirty="0"/>
              <a:t> Emancipation - black</a:t>
            </a:r>
            <a:r>
              <a:rPr lang="en-US" baseline="0" dirty="0"/>
              <a:t> and white. Chapter 2 in</a:t>
            </a:r>
            <a:r>
              <a:rPr lang="en-US" b="0" i="1" dirty="0"/>
              <a:t> Lay Sermons,</a:t>
            </a:r>
            <a:r>
              <a:rPr lang="en-US" b="0" i="1" baseline="0" dirty="0"/>
              <a:t> Addresses and Reviews</a:t>
            </a:r>
            <a:r>
              <a:rPr lang="en-US" b="0" i="1" dirty="0"/>
              <a:t>.</a:t>
            </a:r>
            <a:r>
              <a:rPr lang="en-US" b="0" i="0" dirty="0"/>
              <a:t> D. Appleton and Company: New York.</a:t>
            </a:r>
            <a:r>
              <a:rPr lang="en-US" b="1" i="1" dirty="0"/>
              <a:t> </a:t>
            </a:r>
            <a:r>
              <a:rPr lang="en-US" dirty="0"/>
              <a:t>1865, p. 20</a:t>
            </a:r>
          </a:p>
        </p:txBody>
      </p:sp>
      <p:sp>
        <p:nvSpPr>
          <p:cNvPr id="4" name="Slide Number Placeholder 3"/>
          <p:cNvSpPr>
            <a:spLocks noGrp="1"/>
          </p:cNvSpPr>
          <p:nvPr>
            <p:ph type="sldNum" sz="quarter" idx="10"/>
          </p:nvPr>
        </p:nvSpPr>
        <p:spPr/>
        <p:txBody>
          <a:bodyPr/>
          <a:lstStyle/>
          <a:p>
            <a:fld id="{51FB3EAB-B1CE-564F-B2CE-1D6DA0023F1A}" type="slidenum">
              <a:rPr lang="en-US" smtClean="0"/>
              <a:t>40</a:t>
            </a:fld>
            <a:endParaRPr lang="en-US"/>
          </a:p>
        </p:txBody>
      </p:sp>
    </p:spTree>
    <p:extLst>
      <p:ext uri="{BB962C8B-B14F-4D97-AF65-F5344CB8AC3E}">
        <p14:creationId xmlns:p14="http://schemas.microsoft.com/office/powerpoint/2010/main" val="335258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Neil </a:t>
            </a:r>
            <a:r>
              <a:rPr lang="en-US" dirty="0" err="1"/>
              <a:t>DeGrasse</a:t>
            </a:r>
            <a:r>
              <a:rPr lang="en-US" dirty="0"/>
              <a:t> Tyson. 2005. The </a:t>
            </a:r>
            <a:r>
              <a:rPr lang="en-US" dirty="0" err="1"/>
              <a:t>Perimiter</a:t>
            </a:r>
            <a:r>
              <a:rPr lang="en-US" dirty="0"/>
              <a:t> of Ignorance. Natural History 114(9):28-34.</a:t>
            </a:r>
          </a:p>
          <a:p>
            <a:r>
              <a:rPr lang="en-US" dirty="0"/>
              <a:t>http://</a:t>
            </a:r>
            <a:r>
              <a:rPr lang="en-US" dirty="0" err="1"/>
              <a:t>www.naturalhistorymag.com</a:t>
            </a:r>
            <a:r>
              <a:rPr lang="en-US" dirty="0"/>
              <a:t>/universe/211420/</a:t>
            </a:r>
            <a:r>
              <a:rPr lang="en-US" dirty="0" err="1"/>
              <a:t>the-perimeter-of-ignorance?page</a:t>
            </a:r>
            <a:r>
              <a:rPr lang="en-US" dirty="0"/>
              <a:t>=3</a:t>
            </a:r>
          </a:p>
          <a:p>
            <a:endParaRPr lang="en-US" dirty="0"/>
          </a:p>
          <a:p>
            <a:r>
              <a:rPr lang="en-US" dirty="0"/>
              <a:t>But why confine ourselves to things too wondrous or intricate for us to understand, whose existence and attributes we then credit to a super-intelligence? Instead, why not tally all those things whose design is so clunky, goofy, impractical, or unworkable that they reflect the absence of intelligence?</a:t>
            </a:r>
          </a:p>
          <a:p>
            <a:r>
              <a:rPr lang="en-US" dirty="0"/>
              <a:t>Take the human form. We eat, drink, and breathe through the same hole in the head, and so, despite Henry J. Heimlich's eponymous maneuver, choking is the fourth leading cause of "unintentional injury death" in the United States. How about drowning, the fifth leading cause? Water coffers almost three-quarters of Earth's surface, yet we are land creatures—submerge your head for just a few minutes, and you die.</a:t>
            </a:r>
          </a:p>
          <a:p>
            <a:r>
              <a:rPr lang="en-US" dirty="0"/>
              <a:t>Or take our collection of useless body parts. What good is the pinky toe-nail? How about the appendix, which stops functioning after childhood and thereafter serves only as the source of appendicitis? Useful parts, too, can be problematic. I happen to like my knees, but nobody ever accused them of being well protected from bumps and bangs. These days, people with problem knees can get them surgically replaced. As for our pain-prone spine, it may be a while before someone finds a way to swap that out.</a:t>
            </a:r>
          </a:p>
          <a:p>
            <a:r>
              <a:rPr lang="en-US" dirty="0"/>
              <a:t>How about the silent killers? High blood pressure, colon cancer, and diabetes each cause tens of thousands of deaths in the U.S. every year, but it's possible not to know you're afflicted until your coroner tells you so. Wouldn't it be nice if we had built-in </a:t>
            </a:r>
            <a:r>
              <a:rPr lang="en-US" dirty="0" err="1"/>
              <a:t>biogauges</a:t>
            </a:r>
            <a:r>
              <a:rPr lang="en-US" dirty="0"/>
              <a:t> to warn us of such dangers well in advance? Even cheap cars, after all, have engine gauges.</a:t>
            </a:r>
          </a:p>
          <a:p>
            <a:r>
              <a:rPr lang="en-US" dirty="0"/>
              <a:t>And what comedian designer configured the region between our legs--an entertainment complex built around a sewage system?</a:t>
            </a:r>
          </a:p>
          <a:p>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42</a:t>
            </a:fld>
            <a:endParaRPr lang="en-US"/>
          </a:p>
        </p:txBody>
      </p:sp>
    </p:spTree>
    <p:extLst>
      <p:ext uri="{BB962C8B-B14F-4D97-AF65-F5344CB8AC3E}">
        <p14:creationId xmlns:p14="http://schemas.microsoft.com/office/powerpoint/2010/main" val="242052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emphasize that Singer advocates for euthanasia and infanticide based on his Darwinian views. In so doing, this grandson of Austrian Jews killed in the holocaust is not operating at the lunatic edge of ethical discussions about the nature of humans. He holds academic appointments at Princeton University as Ira W. </a:t>
            </a:r>
            <a:r>
              <a:rPr lang="en-US" sz="1200" kern="1200" dirty="0" err="1">
                <a:solidFill>
                  <a:schemeClr val="tx1"/>
                </a:solidFill>
                <a:effectLst/>
                <a:latin typeface="+mn-lt"/>
                <a:ea typeface="+mn-ea"/>
                <a:cs typeface="+mn-cs"/>
              </a:rPr>
              <a:t>DeCamp</a:t>
            </a:r>
            <a:r>
              <a:rPr lang="en-US" sz="1200" kern="1200" dirty="0">
                <a:solidFill>
                  <a:schemeClr val="tx1"/>
                </a:solidFill>
                <a:effectLst/>
                <a:latin typeface="+mn-lt"/>
                <a:ea typeface="+mn-ea"/>
                <a:cs typeface="+mn-cs"/>
              </a:rPr>
              <a:t> Professor of bioethics and the University of Melbourne as a professor of ethics. Further, Singer is widely considered to be among the most influential living bioethicists and parallel thinking is widely published in academic journals.</a:t>
            </a:r>
            <a:endParaRPr lang="en-US" i="1" dirty="0"/>
          </a:p>
          <a:p>
            <a:endParaRPr lang="en-US" dirty="0">
              <a:solidFill>
                <a:srgbClr val="333333"/>
              </a:solidFill>
            </a:endParaRPr>
          </a:p>
          <a:p>
            <a:r>
              <a:rPr lang="en-US" dirty="0">
                <a:solidFill>
                  <a:srgbClr val="333333"/>
                </a:solidFill>
              </a:rPr>
              <a:t>Peter Singer, </a:t>
            </a:r>
            <a:r>
              <a:rPr lang="en-US" i="1" dirty="0">
                <a:solidFill>
                  <a:srgbClr val="333333"/>
                </a:solidFill>
              </a:rPr>
              <a:t>Rethinking Life and Death: The Collapse of our Traditional Ethics</a:t>
            </a:r>
            <a:r>
              <a:rPr lang="en-US" dirty="0">
                <a:solidFill>
                  <a:srgbClr val="333333"/>
                </a:solidFill>
              </a:rPr>
              <a:t> (New York: St. Martin's Press, 1995)</a:t>
            </a:r>
            <a:r>
              <a:rPr lang="en-US" dirty="0"/>
              <a:t> 210.</a:t>
            </a:r>
          </a:p>
        </p:txBody>
      </p:sp>
      <p:sp>
        <p:nvSpPr>
          <p:cNvPr id="4" name="Slide Number Placeholder 3"/>
          <p:cNvSpPr>
            <a:spLocks noGrp="1"/>
          </p:cNvSpPr>
          <p:nvPr>
            <p:ph type="sldNum" sz="quarter" idx="10"/>
          </p:nvPr>
        </p:nvSpPr>
        <p:spPr/>
        <p:txBody>
          <a:bodyPr/>
          <a:lstStyle/>
          <a:p>
            <a:fld id="{CC1B0AC5-2C4E-364B-878E-3A332300ED98}" type="slidenum">
              <a:rPr lang="en-US" smtClean="0"/>
              <a:t>43</a:t>
            </a:fld>
            <a:endParaRPr lang="en-US"/>
          </a:p>
        </p:txBody>
      </p:sp>
    </p:spTree>
    <p:extLst>
      <p:ext uri="{BB962C8B-B14F-4D97-AF65-F5344CB8AC3E}">
        <p14:creationId xmlns:p14="http://schemas.microsoft.com/office/powerpoint/2010/main" val="365073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Peter Singer, </a:t>
            </a:r>
            <a:r>
              <a:rPr lang="en-US" i="1" dirty="0">
                <a:solidFill>
                  <a:srgbClr val="333333"/>
                </a:solidFill>
              </a:rPr>
              <a:t>Rethinking Life and Death: The Collapse of our Traditional Ethics</a:t>
            </a:r>
            <a:r>
              <a:rPr lang="en-US" dirty="0">
                <a:solidFill>
                  <a:srgbClr val="333333"/>
                </a:solidFill>
              </a:rPr>
              <a:t> (New York: St. Martin's Press, 1995) 130.</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44</a:t>
            </a:fld>
            <a:endParaRPr lang="en-US"/>
          </a:p>
        </p:txBody>
      </p:sp>
    </p:spTree>
    <p:extLst>
      <p:ext uri="{BB962C8B-B14F-4D97-AF65-F5344CB8AC3E}">
        <p14:creationId xmlns:p14="http://schemas.microsoft.com/office/powerpoint/2010/main" val="278489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333333"/>
                </a:solidFill>
              </a:rPr>
              <a:t>Francis H. C. Crick, </a:t>
            </a:r>
            <a:r>
              <a:rPr lang="en-US" i="1" dirty="0">
                <a:solidFill>
                  <a:srgbClr val="333333"/>
                </a:solidFill>
              </a:rPr>
              <a:t>What Mad Pursuit: A Personal View of Scientific Discovery.</a:t>
            </a:r>
            <a:r>
              <a:rPr lang="en-US" dirty="0">
                <a:solidFill>
                  <a:srgbClr val="333333"/>
                </a:solidFill>
              </a:rPr>
              <a:t> (London: Penguin, 1988), 138.</a:t>
            </a:r>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47</a:t>
            </a:fld>
            <a:endParaRPr lang="en-US"/>
          </a:p>
        </p:txBody>
      </p:sp>
    </p:spTree>
    <p:extLst>
      <p:ext uri="{BB962C8B-B14F-4D97-AF65-F5344CB8AC3E}">
        <p14:creationId xmlns:p14="http://schemas.microsoft.com/office/powerpoint/2010/main" val="406979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E. Coli ATP </a:t>
            </a:r>
            <a:r>
              <a:rPr lang="en-US" dirty="0" err="1"/>
              <a:t>Synthase</a:t>
            </a:r>
            <a:endParaRPr lang="en-US" dirty="0"/>
          </a:p>
        </p:txBody>
      </p:sp>
      <p:sp>
        <p:nvSpPr>
          <p:cNvPr id="4" name="Slide Number Placeholder 3"/>
          <p:cNvSpPr>
            <a:spLocks noGrp="1"/>
          </p:cNvSpPr>
          <p:nvPr>
            <p:ph type="sldNum" sz="quarter" idx="10"/>
          </p:nvPr>
        </p:nvSpPr>
        <p:spPr/>
        <p:txBody>
          <a:bodyPr/>
          <a:lstStyle/>
          <a:p>
            <a:fld id="{0E46D5EC-CE15-7143-8B82-AF4AAEC76E51}" type="slidenum">
              <a:rPr lang="en-US" smtClean="0"/>
              <a:pPr/>
              <a:t>48</a:t>
            </a:fld>
            <a:endParaRPr lang="en-US"/>
          </a:p>
        </p:txBody>
      </p:sp>
    </p:spTree>
    <p:extLst>
      <p:ext uri="{BB962C8B-B14F-4D97-AF65-F5344CB8AC3E}">
        <p14:creationId xmlns:p14="http://schemas.microsoft.com/office/powerpoint/2010/main" val="555931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Microrrhizae</a:t>
            </a:r>
            <a:r>
              <a:rPr lang="en-US" dirty="0"/>
              <a:t> increase the root</a:t>
            </a:r>
            <a:r>
              <a:rPr lang="en-US" baseline="0" dirty="0"/>
              <a:t> surface area by 10 to several thousand times</a:t>
            </a:r>
          </a:p>
          <a:p>
            <a:r>
              <a:rPr lang="en-US" baseline="0" dirty="0"/>
              <a:t>On communication, see: http://</a:t>
            </a:r>
            <a:r>
              <a:rPr lang="en-US" baseline="0" dirty="0" err="1"/>
              <a:t>www.bbc.co.uk</a:t>
            </a:r>
            <a:r>
              <a:rPr lang="en-US" baseline="0" dirty="0"/>
              <a:t>/news/science-environment-22462855</a:t>
            </a:r>
          </a:p>
          <a:p>
            <a:r>
              <a:rPr lang="en-US" dirty="0"/>
              <a:t>http://</a:t>
            </a:r>
            <a:r>
              <a:rPr lang="en-US" dirty="0" err="1"/>
              <a:t>onlinelibrary.wiley.com</a:t>
            </a:r>
            <a:r>
              <a:rPr lang="en-US" dirty="0"/>
              <a:t>/</a:t>
            </a:r>
            <a:r>
              <a:rPr lang="en-US" dirty="0" err="1"/>
              <a:t>doi</a:t>
            </a:r>
            <a:r>
              <a:rPr lang="en-US" dirty="0"/>
              <a:t>/10.1111/ele.12115/</a:t>
            </a:r>
            <a:r>
              <a:rPr lang="en-US" dirty="0" err="1"/>
              <a:t>abstract;jsessionid</a:t>
            </a:r>
            <a:r>
              <a:rPr lang="en-US"/>
              <a:t>=12C95617CA6DB35DA94207A51A857F85.d03t01</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52</a:t>
            </a:fld>
            <a:endParaRPr lang="en-US"/>
          </a:p>
        </p:txBody>
      </p:sp>
    </p:spTree>
    <p:extLst>
      <p:ext uri="{BB962C8B-B14F-4D97-AF65-F5344CB8AC3E}">
        <p14:creationId xmlns:p14="http://schemas.microsoft.com/office/powerpoint/2010/main" val="174265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333333"/>
                </a:solidFill>
              </a:rPr>
              <a:t>11:50</a:t>
            </a:r>
          </a:p>
          <a:p>
            <a:endParaRPr lang="en-US" dirty="0">
              <a:solidFill>
                <a:srgbClr val="333333"/>
              </a:solidFill>
            </a:endParaRPr>
          </a:p>
          <a:p>
            <a:r>
              <a:rPr lang="en-US" dirty="0">
                <a:solidFill>
                  <a:srgbClr val="333333"/>
                </a:solidFill>
              </a:rPr>
              <a:t> Charles R. Darwin, </a:t>
            </a:r>
            <a:r>
              <a:rPr lang="en-US" i="1" dirty="0">
                <a:solidFill>
                  <a:srgbClr val="333333"/>
                </a:solidFill>
              </a:rPr>
              <a:t>The Descent of Man, and Selection in Relation to Sex</a:t>
            </a:r>
            <a:r>
              <a:rPr lang="en-US" dirty="0">
                <a:solidFill>
                  <a:srgbClr val="333333"/>
                </a:solidFill>
              </a:rPr>
              <a:t> 2d edition. (London: John Murray, 1882), 156.</a:t>
            </a:r>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6</a:t>
            </a:fld>
            <a:endParaRPr lang="en-US"/>
          </a:p>
        </p:txBody>
      </p:sp>
    </p:spTree>
    <p:extLst>
      <p:ext uri="{BB962C8B-B14F-4D97-AF65-F5344CB8AC3E}">
        <p14:creationId xmlns:p14="http://schemas.microsoft.com/office/powerpoint/2010/main" val="211632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James </a:t>
            </a:r>
            <a:r>
              <a:rPr lang="en-US" dirty="0" err="1">
                <a:solidFill>
                  <a:srgbClr val="333333"/>
                </a:solidFill>
              </a:rPr>
              <a:t>Rachels</a:t>
            </a:r>
            <a:r>
              <a:rPr lang="en-US" dirty="0">
                <a:solidFill>
                  <a:srgbClr val="333333"/>
                </a:solidFill>
              </a:rPr>
              <a:t>, </a:t>
            </a:r>
            <a:r>
              <a:rPr lang="en-US" i="1" dirty="0">
                <a:solidFill>
                  <a:srgbClr val="333333"/>
                </a:solidFill>
              </a:rPr>
              <a:t>Created From Animals: The Moral Implications of Darwinism</a:t>
            </a:r>
            <a:r>
              <a:rPr lang="en-US" dirty="0">
                <a:solidFill>
                  <a:srgbClr val="333333"/>
                </a:solidFill>
              </a:rPr>
              <a:t> (Oxford: Oxford University Press,1990), 174.</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7</a:t>
            </a:fld>
            <a:endParaRPr lang="en-US"/>
          </a:p>
        </p:txBody>
      </p:sp>
    </p:spTree>
    <p:extLst>
      <p:ext uri="{BB962C8B-B14F-4D97-AF65-F5344CB8AC3E}">
        <p14:creationId xmlns:p14="http://schemas.microsoft.com/office/powerpoint/2010/main" val="426512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Peter Singer, “Sanctity of Life or Quality of Life,” </a:t>
            </a:r>
            <a:r>
              <a:rPr lang="en-US" i="1" dirty="0"/>
              <a:t>Pediatrics</a:t>
            </a:r>
            <a:r>
              <a:rPr lang="en-US" dirty="0"/>
              <a:t> (1983)</a:t>
            </a:r>
            <a:r>
              <a:rPr lang="en-US" i="1" dirty="0"/>
              <a:t> </a:t>
            </a:r>
            <a:r>
              <a:rPr lang="en-US" dirty="0"/>
              <a:t>72[1]:128-129.</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10</a:t>
            </a:fld>
            <a:endParaRPr lang="en-US"/>
          </a:p>
        </p:txBody>
      </p:sp>
    </p:spTree>
    <p:extLst>
      <p:ext uri="{BB962C8B-B14F-4D97-AF65-F5344CB8AC3E}">
        <p14:creationId xmlns:p14="http://schemas.microsoft.com/office/powerpoint/2010/main" val="98640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12:00</a:t>
            </a:r>
          </a:p>
          <a:p>
            <a:r>
              <a:rPr lang="en-US" dirty="0"/>
              <a:t> Alberto </a:t>
            </a:r>
            <a:r>
              <a:rPr lang="en-US" dirty="0" err="1"/>
              <a:t>Giubilini</a:t>
            </a:r>
            <a:r>
              <a:rPr lang="en-US" dirty="0"/>
              <a:t> Francesca Minerva, “After-birth abortion: why should the baby live?” </a:t>
            </a:r>
            <a:r>
              <a:rPr lang="en-US" i="1" dirty="0"/>
              <a:t>Journal of Medical Ethics</a:t>
            </a:r>
            <a:r>
              <a:rPr lang="en-US" dirty="0"/>
              <a:t> (2012)  doi:10.1136/medethics-2011-100411</a:t>
            </a:r>
          </a:p>
          <a:p>
            <a:r>
              <a:rPr lang="en-US" dirty="0"/>
              <a:t>For more examples see many publications of Singer’s collaborator Helga </a:t>
            </a:r>
            <a:r>
              <a:rPr lang="en-US" dirty="0" err="1"/>
              <a:t>Kuhse</a:t>
            </a:r>
            <a:r>
              <a:rPr lang="en-US" dirty="0"/>
              <a:t> including, Helga </a:t>
            </a:r>
            <a:r>
              <a:rPr lang="en-US" dirty="0" err="1"/>
              <a:t>Huhse</a:t>
            </a:r>
            <a:r>
              <a:rPr lang="en-US" dirty="0"/>
              <a:t>, “Death by non-feeding: Not in the baby's best interests,” </a:t>
            </a:r>
            <a:r>
              <a:rPr lang="en-US" i="1" dirty="0">
                <a:hlinkClick r:id="rId3"/>
              </a:rPr>
              <a:t>Journal Of Medical Humanities</a:t>
            </a:r>
            <a:r>
              <a:rPr lang="en-US" dirty="0"/>
              <a:t> 7(2):79-90. Michael </a:t>
            </a:r>
            <a:r>
              <a:rPr lang="en-US" dirty="0" err="1"/>
              <a:t>Tooley</a:t>
            </a:r>
            <a:r>
              <a:rPr lang="en-US" dirty="0"/>
              <a:t> has also advocated similar position: Michael </a:t>
            </a:r>
            <a:r>
              <a:rPr lang="en-US" dirty="0" err="1"/>
              <a:t>Tooley</a:t>
            </a:r>
            <a:r>
              <a:rPr lang="en-US" dirty="0"/>
              <a:t>, “Abortion and Infanticide,” </a:t>
            </a:r>
            <a:r>
              <a:rPr lang="en-US" i="1" dirty="0"/>
              <a:t>Philosophy &amp; Public Affairs</a:t>
            </a:r>
            <a:r>
              <a:rPr lang="en-US" dirty="0"/>
              <a:t> (Autumn, 1972) 2[1]:37-65.</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11</a:t>
            </a:fld>
            <a:endParaRPr lang="en-US"/>
          </a:p>
        </p:txBody>
      </p:sp>
    </p:spTree>
    <p:extLst>
      <p:ext uri="{BB962C8B-B14F-4D97-AF65-F5344CB8AC3E}">
        <p14:creationId xmlns:p14="http://schemas.microsoft.com/office/powerpoint/2010/main" val="292280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Adolf Hitler, </a:t>
            </a:r>
            <a:r>
              <a:rPr lang="en-US" i="1" dirty="0"/>
              <a:t>Hitler's Table Talk, 1941-1944: His Private Conversations</a:t>
            </a:r>
            <a:r>
              <a:rPr lang="en-US" dirty="0"/>
              <a:t> (trans. Norman Cameron and R.H. Stevens </a:t>
            </a:r>
            <a:r>
              <a:rPr lang="en-US" i="1" dirty="0"/>
              <a:t>Introduced and with a new Preface by </a:t>
            </a:r>
            <a:r>
              <a:rPr lang="en-US" dirty="0"/>
              <a:t>H.R. Trevor-Roper; New York: Enigma Books, 2000), 51.</a:t>
            </a:r>
            <a:endParaRPr lang="en-US" dirty="0">
              <a:effectLst/>
            </a:endParaRPr>
          </a:p>
          <a:p>
            <a:endParaRPr lang="en-US" dirty="0">
              <a:effectLst/>
            </a:endParaRPr>
          </a:p>
          <a:p>
            <a:r>
              <a:rPr lang="en-US" dirty="0">
                <a:effectLst/>
              </a:rPr>
              <a:t>Hitler wrote at least one other book, commonly called Hitler’s </a:t>
            </a:r>
            <a:r>
              <a:rPr lang="en-US" i="1" dirty="0" err="1">
                <a:effectLst/>
              </a:rPr>
              <a:t>Zweites</a:t>
            </a:r>
            <a:r>
              <a:rPr lang="en-US" i="1" dirty="0">
                <a:effectLst/>
              </a:rPr>
              <a:t> </a:t>
            </a:r>
            <a:r>
              <a:rPr lang="en-US" i="1" dirty="0" err="1">
                <a:effectLst/>
              </a:rPr>
              <a:t>Buch</a:t>
            </a:r>
            <a:r>
              <a:rPr lang="en-US" dirty="0">
                <a:effectLst/>
              </a:rPr>
              <a:t>, that was only published after his death: Adolf Hitler,</a:t>
            </a:r>
            <a:r>
              <a:rPr lang="en-US" i="1" dirty="0">
                <a:effectLst/>
              </a:rPr>
              <a:t> Hitler's Second Book: The Unpublished Sequel to Mein </a:t>
            </a:r>
            <a:r>
              <a:rPr lang="en-US" i="1" dirty="0" err="1">
                <a:effectLst/>
              </a:rPr>
              <a:t>Kampf</a:t>
            </a:r>
            <a:r>
              <a:rPr lang="en-US" i="1" dirty="0">
                <a:effectLst/>
              </a:rPr>
              <a:t>.</a:t>
            </a:r>
            <a:r>
              <a:rPr lang="en-US" dirty="0">
                <a:effectLst/>
              </a:rPr>
              <a:t> (ed. Gerhard L. Weinberg; trans. Krista Smith; New York: Enigma Books, 2003).</a:t>
            </a:r>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12</a:t>
            </a:fld>
            <a:endParaRPr lang="en-US"/>
          </a:p>
        </p:txBody>
      </p:sp>
    </p:spTree>
    <p:extLst>
      <p:ext uri="{BB962C8B-B14F-4D97-AF65-F5344CB8AC3E}">
        <p14:creationId xmlns:p14="http://schemas.microsoft.com/office/powerpoint/2010/main" val="209593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xfrm>
            <a:off x="393700" y="692150"/>
            <a:ext cx="6070600" cy="3416300"/>
          </a:xfrm>
          <a:ln/>
        </p:spPr>
      </p:sp>
      <p:sp>
        <p:nvSpPr>
          <p:cNvPr id="45059" name="Notes Placeholder 2"/>
          <p:cNvSpPr>
            <a:spLocks noGrp="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accent6"/>
                </a:solidFill>
              </a:rPr>
              <a:t>Charles Darwin-Letter to Hooker, 1856</a:t>
            </a:r>
            <a:endParaRPr lang="en-US" sz="1200" b="0" i="0" dirty="0">
              <a:solidFill>
                <a:srgbClr val="C19859"/>
              </a:solidFill>
            </a:endParaRPr>
          </a:p>
          <a:p>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9785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46D5EC-CE15-7143-8B82-AF4AAEC76E51}" type="slidenum">
              <a:rPr lang="en-US" smtClean="0"/>
              <a:pPr/>
              <a:t>17</a:t>
            </a:fld>
            <a:endParaRPr lang="en-US"/>
          </a:p>
        </p:txBody>
      </p:sp>
    </p:spTree>
    <p:extLst>
      <p:ext uri="{BB962C8B-B14F-4D97-AF65-F5344CB8AC3E}">
        <p14:creationId xmlns:p14="http://schemas.microsoft.com/office/powerpoint/2010/main" val="26972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Darwin CR. 1958. </a:t>
            </a:r>
            <a:r>
              <a:rPr lang="en-US" sz="1200" b="0" kern="1200" dirty="0">
                <a:solidFill>
                  <a:schemeClr val="tx1"/>
                </a:solidFill>
                <a:effectLst/>
                <a:latin typeface="+mn-lt"/>
                <a:ea typeface="+mn-ea"/>
                <a:cs typeface="+mn-cs"/>
              </a:rPr>
              <a:t>The Autobiography of Charles Darwin 1809–1882 </a:t>
            </a:r>
            <a:r>
              <a:rPr lang="en-US" sz="1200" i="0" kern="1200" dirty="0">
                <a:solidFill>
                  <a:schemeClr val="tx1"/>
                </a:solidFill>
                <a:effectLst/>
                <a:latin typeface="+mn-lt"/>
                <a:ea typeface="+mn-ea"/>
                <a:cs typeface="+mn-cs"/>
              </a:rPr>
              <a:t>With original omissions restored Edited with appendix and notes by his grand-daughter</a:t>
            </a:r>
            <a:r>
              <a:rPr lang="en-US" sz="1200" i="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Nora Barlow. </a:t>
            </a:r>
            <a:r>
              <a:rPr lang="en-US" sz="1200" kern="1200" dirty="0">
                <a:solidFill>
                  <a:schemeClr val="tx1"/>
                </a:solidFill>
                <a:effectLst/>
                <a:latin typeface="+mn-lt"/>
                <a:ea typeface="+mn-ea"/>
                <a:cs typeface="+mn-cs"/>
              </a:rPr>
              <a:t>Collins, St James's Place, London.</a:t>
            </a:r>
            <a:r>
              <a:rPr lang="en-US" dirty="0">
                <a:effectLst/>
              </a:rPr>
              <a:t> </a:t>
            </a:r>
          </a:p>
          <a:p>
            <a:endParaRPr lang="en-US" dirty="0">
              <a:effectLst/>
            </a:endParaRPr>
          </a:p>
          <a:p>
            <a:r>
              <a:rPr lang="en-US" sz="1200" dirty="0"/>
              <a:t>I have said that in one respect my mind has changed during the last twenty or thirty years.  Up to the age of thirty, or beyond it, poetry of many kinds, such as the works of Milton, Gray, Byron, Wordsworth, Coleridge, and Shelley, gave me great pleasure, and even as a schoolboy I took intense delight in Shakespeare, especially in the historical plays.  I have also said that formerly pictures gave me considerable, and music very great delight.  But now for many years I cannot endure to read a line of poetry:  I have tried lately to read Shakespeare, and found it so intolerably dull that it nauseated me.  I have also almost lost my taste for pictures or music.  Music generally sets me thinking too energetically on what I have been at work on, instead of giving me pleasure.  I retain some taste for fine scenery, but it does not cause me the exquisite delight which it formerly did.  On the other hand, novels which are works of the imagination, though not of a very high order, have been for years a wonderful relief and pleasure to me, and I often bless all novelists.</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28</a:t>
            </a:fld>
            <a:endParaRPr lang="en-US"/>
          </a:p>
        </p:txBody>
      </p:sp>
    </p:spTree>
    <p:extLst>
      <p:ext uri="{BB962C8B-B14F-4D97-AF65-F5344CB8AC3E}">
        <p14:creationId xmlns:p14="http://schemas.microsoft.com/office/powerpoint/2010/main" val="3611748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51435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F2F5E10-5301-4EE6-90D2-A6C4A3F62BED}" type="slidenum">
              <a:rPr lang="en-US" smtClean="0"/>
              <a:t>‹#›</a:t>
            </a:fld>
            <a:endParaRPr lang="en-US"/>
          </a:p>
        </p:txBody>
      </p:sp>
      <p:grpSp>
        <p:nvGrpSpPr>
          <p:cNvPr id="8" name="Group 7"/>
          <p:cNvGrpSpPr/>
          <p:nvPr/>
        </p:nvGrpSpPr>
        <p:grpSpPr>
          <a:xfrm>
            <a:off x="1194101" y="2165648"/>
            <a:ext cx="6779110" cy="715581"/>
            <a:chOff x="1172584" y="1381459"/>
            <a:chExt cx="6779110" cy="954108"/>
          </a:xfrm>
          <a:effectLst>
            <a:outerShdw blurRad="38100" dist="12700" dir="16200000" rotWithShape="0">
              <a:prstClr val="black">
                <a:alpha val="30000"/>
              </a:prstClr>
            </a:outerShdw>
          </a:effectLst>
        </p:grpSpPr>
        <p:sp>
          <p:nvSpPr>
            <p:cNvPr id="9" name="TextBox 8"/>
            <p:cNvSpPr txBox="1"/>
            <p:nvPr/>
          </p:nvSpPr>
          <p:spPr>
            <a:xfrm>
              <a:off x="4147073" y="1381459"/>
              <a:ext cx="704039" cy="954108"/>
            </a:xfrm>
            <a:prstGeom prst="rect">
              <a:avLst/>
            </a:prstGeom>
            <a:noFill/>
          </p:spPr>
          <p:txBody>
            <a:bodyPr wrap="none" rtlCol="0">
              <a:spAutoFit/>
            </a:bodyPr>
            <a:lstStyle/>
            <a:p>
              <a:r>
                <a:rPr lang="en-US" sz="405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040803"/>
            <a:ext cx="6777318" cy="1298987"/>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2825897"/>
            <a:ext cx="6400800" cy="131445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grpSp>
        <p:nvGrpSpPr>
          <p:cNvPr id="11" name="Group 10"/>
          <p:cNvGrpSpPr/>
          <p:nvPr/>
        </p:nvGrpSpPr>
        <p:grpSpPr>
          <a:xfrm>
            <a:off x="1172584" y="1044163"/>
            <a:ext cx="6779110" cy="715581"/>
            <a:chOff x="1172584" y="1381459"/>
            <a:chExt cx="6779110" cy="954108"/>
          </a:xfrm>
        </p:grpSpPr>
        <p:sp>
          <p:nvSpPr>
            <p:cNvPr id="15" name="TextBox 14"/>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419549"/>
            <a:ext cx="1678193" cy="41750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9" y="637391"/>
            <a:ext cx="5507917" cy="3767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grpSp>
        <p:nvGrpSpPr>
          <p:cNvPr id="11" name="Group 10"/>
          <p:cNvGrpSpPr/>
          <p:nvPr/>
        </p:nvGrpSpPr>
        <p:grpSpPr>
          <a:xfrm rot="5400000">
            <a:off x="4594069" y="2149076"/>
            <a:ext cx="4110116" cy="715581"/>
            <a:chOff x="1815339" y="1485334"/>
            <a:chExt cx="5480154" cy="715581"/>
          </a:xfrm>
        </p:grpSpPr>
        <p:sp>
          <p:nvSpPr>
            <p:cNvPr id="12" name="TextBox 11"/>
            <p:cNvSpPr txBox="1"/>
            <p:nvPr/>
          </p:nvSpPr>
          <p:spPr>
            <a:xfrm>
              <a:off x="4116295" y="1485334"/>
              <a:ext cx="938719" cy="715581"/>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044163"/>
            <a:ext cx="6779110" cy="715581"/>
            <a:chOff x="1172584" y="1381459"/>
            <a:chExt cx="6779110" cy="954108"/>
          </a:xfrm>
        </p:grpSpPr>
        <p:sp>
          <p:nvSpPr>
            <p:cNvPr id="13" name="TextBox 12"/>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5143500"/>
          </a:xfrm>
          <a:prstGeom prst="rect">
            <a:avLst/>
          </a:prstGeom>
        </p:spPr>
      </p:pic>
      <p:grpSp>
        <p:nvGrpSpPr>
          <p:cNvPr id="7" name="Group 7"/>
          <p:cNvGrpSpPr/>
          <p:nvPr/>
        </p:nvGrpSpPr>
        <p:grpSpPr>
          <a:xfrm>
            <a:off x="1172584" y="2165685"/>
            <a:ext cx="6779110" cy="715581"/>
            <a:chOff x="1172584" y="1381459"/>
            <a:chExt cx="6779110" cy="954108"/>
          </a:xfrm>
        </p:grpSpPr>
        <p:sp>
          <p:nvSpPr>
            <p:cNvPr id="9" name="TextBox 8"/>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903643"/>
            <a:ext cx="7754713" cy="1433037"/>
          </a:xfrm>
        </p:spPr>
        <p:txBody>
          <a:bodyPr anchor="b"/>
          <a:lstStyle>
            <a:lvl1pPr algn="ctr">
              <a:defRPr sz="405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9" y="2825488"/>
            <a:ext cx="7734747" cy="1125140"/>
          </a:xfrm>
        </p:spPr>
        <p:txBody>
          <a:bodyPr anchor="t"/>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E37B0-D56B-694C-BDB7-92A2CF2ED8D3}" type="datetimeFigureOut">
              <a:rPr lang="en-US" smtClean="0"/>
              <a:t>12/14/18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BE37B0-D56B-694C-BDB7-92A2CF2ED8D3}" type="datetimeFigureOut">
              <a:rPr lang="en-US" smtClean="0"/>
              <a:t>12/14/18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9A8A-AD02-F74F-B4A0-931073B64F74}"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044163"/>
            <a:ext cx="6779110" cy="715581"/>
            <a:chOff x="1172584" y="1381459"/>
            <a:chExt cx="6779110" cy="954108"/>
          </a:xfrm>
        </p:grpSpPr>
        <p:sp>
          <p:nvSpPr>
            <p:cNvPr id="14" name="TextBox 13"/>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1680210"/>
            <a:ext cx="3803904"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1680210"/>
            <a:ext cx="3803904"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1680210"/>
            <a:ext cx="3442446" cy="493776"/>
          </a:xfrm>
        </p:spPr>
        <p:txBody>
          <a:bodyPr anchor="b"/>
          <a:lstStyle>
            <a:lvl1pPr marL="0" indent="0" algn="ctr">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8488" y="2210696"/>
            <a:ext cx="3803904" cy="237972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1680210"/>
            <a:ext cx="3447288" cy="493776"/>
          </a:xfrm>
        </p:spPr>
        <p:txBody>
          <a:bodyPr anchor="b"/>
          <a:lstStyle>
            <a:lvl1pPr marL="0" indent="0" algn="ctr">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08276"/>
            <a:ext cx="3799728" cy="237972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BE37B0-D56B-694C-BDB7-92A2CF2ED8D3}" type="datetimeFigureOut">
              <a:rPr lang="en-US" smtClean="0"/>
              <a:t>12/14/18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09A8A-AD02-F74F-B4A0-931073B64F74}" type="slidenum">
              <a:rPr lang="en-US" smtClean="0"/>
              <a:t>‹#›</a:t>
            </a:fld>
            <a:endParaRPr lang="en-US"/>
          </a:p>
        </p:txBody>
      </p:sp>
      <p:grpSp>
        <p:nvGrpSpPr>
          <p:cNvPr id="14" name="Group 13"/>
          <p:cNvGrpSpPr/>
          <p:nvPr/>
        </p:nvGrpSpPr>
        <p:grpSpPr>
          <a:xfrm>
            <a:off x="1172584" y="1044163"/>
            <a:ext cx="6779110" cy="715581"/>
            <a:chOff x="1172584" y="1381459"/>
            <a:chExt cx="6779110" cy="954108"/>
          </a:xfrm>
        </p:grpSpPr>
        <p:sp>
          <p:nvSpPr>
            <p:cNvPr id="16" name="TextBox 15"/>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BE37B0-D56B-694C-BDB7-92A2CF2ED8D3}" type="datetimeFigureOut">
              <a:rPr lang="en-US" smtClean="0"/>
              <a:t>12/14/18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09A8A-AD02-F74F-B4A0-931073B64F74}" type="slidenum">
              <a:rPr lang="en-US" smtClean="0"/>
              <a:t>‹#›</a:t>
            </a:fld>
            <a:endParaRPr lang="en-US"/>
          </a:p>
        </p:txBody>
      </p:sp>
      <p:grpSp>
        <p:nvGrpSpPr>
          <p:cNvPr id="10" name="Group 9"/>
          <p:cNvGrpSpPr/>
          <p:nvPr/>
        </p:nvGrpSpPr>
        <p:grpSpPr>
          <a:xfrm>
            <a:off x="1172584" y="1044163"/>
            <a:ext cx="6779110" cy="715581"/>
            <a:chOff x="1172584" y="1381459"/>
            <a:chExt cx="6779110" cy="954108"/>
          </a:xfrm>
        </p:grpSpPr>
        <p:sp>
          <p:nvSpPr>
            <p:cNvPr id="14" name="TextBox 13"/>
            <p:cNvSpPr txBox="1"/>
            <p:nvPr/>
          </p:nvSpPr>
          <p:spPr>
            <a:xfrm>
              <a:off x="4147073" y="1381459"/>
              <a:ext cx="704039" cy="954108"/>
            </a:xfrm>
            <a:prstGeom prst="rect">
              <a:avLst/>
            </a:prstGeom>
            <a:noFill/>
          </p:spPr>
          <p:txBody>
            <a:bodyPr wrap="none" rtlCol="0">
              <a:spAutoFit/>
            </a:bodyPr>
            <a:lstStyle/>
            <a:p>
              <a:r>
                <a:rPr lang="en-US" sz="405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E37B0-D56B-694C-BDB7-92A2CF2ED8D3}" type="datetimeFigureOut">
              <a:rPr lang="en-US" smtClean="0"/>
              <a:t>12/14/18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09A8A-AD02-F74F-B4A0-931073B64F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0" y="1258647"/>
            <a:ext cx="3422483" cy="1415191"/>
          </a:xfrm>
        </p:spPr>
        <p:txBody>
          <a:bodyPr anchor="b"/>
          <a:lstStyle>
            <a:lvl1pPr algn="l">
              <a:defRPr sz="2100" b="0"/>
            </a:lvl1pPr>
          </a:lstStyle>
          <a:p>
            <a:r>
              <a:rPr lang="en-US"/>
              <a:t>Click to edit Master title style</a:t>
            </a:r>
          </a:p>
        </p:txBody>
      </p:sp>
      <p:sp>
        <p:nvSpPr>
          <p:cNvPr id="3" name="Content Placeholder 2"/>
          <p:cNvSpPr>
            <a:spLocks noGrp="1"/>
          </p:cNvSpPr>
          <p:nvPr>
            <p:ph idx="1"/>
          </p:nvPr>
        </p:nvSpPr>
        <p:spPr>
          <a:xfrm>
            <a:off x="692002" y="419549"/>
            <a:ext cx="4116667" cy="4175074"/>
          </a:xfrm>
        </p:spPr>
        <p:txBody>
          <a:bodyPr anchor="ct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80" y="2702859"/>
            <a:ext cx="3411725" cy="1887967"/>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BBE37B0-D56B-694C-BDB7-92A2CF2ED8D3}" type="datetimeFigureOut">
              <a:rPr lang="en-US" smtClean="0"/>
              <a:t>12/14/18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3501614"/>
            <a:ext cx="7767021" cy="483547"/>
          </a:xfrm>
        </p:spPr>
        <p:txBody>
          <a:bodyPr anchor="b"/>
          <a:lstStyle>
            <a:lvl1pPr algn="ctr">
              <a:defRPr sz="2100" b="0"/>
            </a:lvl1pPr>
          </a:lstStyle>
          <a:p>
            <a:r>
              <a:rPr lang="en-US"/>
              <a:t>Click to edit Master title style</a:t>
            </a:r>
          </a:p>
        </p:txBody>
      </p:sp>
      <p:sp>
        <p:nvSpPr>
          <p:cNvPr id="3" name="Picture Placeholder 2"/>
          <p:cNvSpPr>
            <a:spLocks noGrp="1"/>
          </p:cNvSpPr>
          <p:nvPr>
            <p:ph type="pic" idx="1"/>
          </p:nvPr>
        </p:nvSpPr>
        <p:spPr>
          <a:xfrm rot="240000">
            <a:off x="2183792" y="500224"/>
            <a:ext cx="4772156" cy="2698512"/>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8489" y="3993229"/>
            <a:ext cx="7756264" cy="603647"/>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BBE37B0-D56B-694C-BDB7-92A2CF2ED8D3}" type="datetimeFigureOut">
              <a:rPr lang="en-US" smtClean="0"/>
              <a:t>12/14/18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9A8A-AD02-F74F-B4A0-931073B64F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88491" y="427617"/>
            <a:ext cx="7756263" cy="7906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8" y="1686261"/>
            <a:ext cx="7745505" cy="29083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4621082"/>
            <a:ext cx="2133600" cy="273844"/>
          </a:xfrm>
          <a:prstGeom prst="rect">
            <a:avLst/>
          </a:prstGeom>
        </p:spPr>
        <p:txBody>
          <a:bodyPr vert="horz" lIns="91440" tIns="45720" rIns="91440" bIns="45720" rtlCol="0" anchor="ctr"/>
          <a:lstStyle>
            <a:lvl1pPr algn="l">
              <a:defRPr sz="900">
                <a:solidFill>
                  <a:schemeClr val="tx2"/>
                </a:solidFill>
              </a:defRPr>
            </a:lvl1pPr>
          </a:lstStyle>
          <a:p>
            <a:fld id="{3BBE37B0-D56B-694C-BDB7-92A2CF2ED8D3}" type="datetimeFigureOut">
              <a:rPr lang="en-US" smtClean="0"/>
              <a:t>12/14/18</a:t>
            </a:fld>
            <a:endParaRPr lang="en-US"/>
          </a:p>
        </p:txBody>
      </p:sp>
      <p:sp>
        <p:nvSpPr>
          <p:cNvPr id="5" name="Footer Placeholder 4"/>
          <p:cNvSpPr>
            <a:spLocks noGrp="1"/>
          </p:cNvSpPr>
          <p:nvPr>
            <p:ph type="ftr" sz="quarter" idx="3"/>
          </p:nvPr>
        </p:nvSpPr>
        <p:spPr>
          <a:xfrm>
            <a:off x="3124200" y="4621082"/>
            <a:ext cx="2895600" cy="273844"/>
          </a:xfrm>
          <a:prstGeom prst="rect">
            <a:avLst/>
          </a:prstGeom>
        </p:spPr>
        <p:txBody>
          <a:bodyPr vert="horz" lIns="91440" tIns="45720" rIns="91440" bIns="45720" rtlCol="0"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6639264" y="4621082"/>
            <a:ext cx="2133600" cy="273844"/>
          </a:xfrm>
          <a:prstGeom prst="rect">
            <a:avLst/>
          </a:prstGeom>
        </p:spPr>
        <p:txBody>
          <a:bodyPr vert="horz" lIns="91440" tIns="45720" rIns="91440" bIns="45720" rtlCol="0" anchor="ctr"/>
          <a:lstStyle>
            <a:lvl1pPr algn="r">
              <a:defRPr sz="900">
                <a:solidFill>
                  <a:schemeClr val="tx2"/>
                </a:solidFill>
              </a:defRPr>
            </a:lvl1pPr>
          </a:lstStyle>
          <a:p>
            <a:fld id="{E6309A8A-AD02-F74F-B4A0-931073B64F74}" type="slidenum">
              <a:rPr lang="en-US" smtClean="0"/>
              <a:t>‹#›</a:t>
            </a:fld>
            <a:endParaRPr lang="en-US"/>
          </a:p>
        </p:txBody>
      </p:sp>
      <p:sp>
        <p:nvSpPr>
          <p:cNvPr id="8" name="TextBox 7"/>
          <p:cNvSpPr txBox="1"/>
          <p:nvPr userDrawn="1"/>
        </p:nvSpPr>
        <p:spPr>
          <a:xfrm>
            <a:off x="6515899" y="4925989"/>
            <a:ext cx="2628103" cy="253916"/>
          </a:xfrm>
          <a:prstGeom prst="rect">
            <a:avLst/>
          </a:prstGeom>
          <a:noFill/>
        </p:spPr>
        <p:txBody>
          <a:bodyPr wrap="square" rtlCol="0">
            <a:spAutoFit/>
          </a:bodyPr>
          <a:lstStyle/>
          <a:p>
            <a:pPr algn="r"/>
            <a:r>
              <a:rPr lang="en-US" sz="1050" dirty="0">
                <a:solidFill>
                  <a:schemeClr val="accent6">
                    <a:lumMod val="60000"/>
                    <a:lumOff val="40000"/>
                  </a:schemeClr>
                </a:solidFill>
              </a:rPr>
              <a:t>© 2012 Timothy G. Standish</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685800" rtl="0" eaLnBrk="1" latinLnBrk="0" hangingPunct="1">
        <a:spcBef>
          <a:spcPct val="0"/>
        </a:spcBef>
        <a:buNone/>
        <a:defRPr sz="405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6858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1pPr>
      <a:lvl2pPr marL="582930" indent="-274320" algn="l" defTabSz="685800" rtl="0" eaLnBrk="1" latinLnBrk="0" hangingPunct="1">
        <a:spcBef>
          <a:spcPct val="20000"/>
        </a:spcBef>
        <a:buClr>
          <a:schemeClr val="accent1"/>
        </a:buClr>
        <a:buFont typeface="Wingdings" pitchFamily="2" charset="2"/>
        <a:buChar char=""/>
        <a:defRPr sz="1650" kern="1200">
          <a:solidFill>
            <a:schemeClr val="tx1">
              <a:lumMod val="85000"/>
              <a:lumOff val="15000"/>
            </a:schemeClr>
          </a:solidFill>
          <a:latin typeface="+mn-lt"/>
          <a:ea typeface="+mn-ea"/>
          <a:cs typeface="+mn-cs"/>
        </a:defRPr>
      </a:lvl2pPr>
      <a:lvl3pPr marL="857250" indent="-274320" algn="l" defTabSz="685800" rtl="0" eaLnBrk="1" latinLnBrk="0" hangingPunct="1">
        <a:spcBef>
          <a:spcPct val="20000"/>
        </a:spcBef>
        <a:buClr>
          <a:schemeClr val="accent1"/>
        </a:buClr>
        <a:buFont typeface="Wingdings" pitchFamily="2" charset="2"/>
        <a:buChar char=""/>
        <a:defRPr sz="1500" kern="1200">
          <a:solidFill>
            <a:schemeClr val="tx1">
              <a:lumMod val="85000"/>
              <a:lumOff val="15000"/>
            </a:schemeClr>
          </a:solidFill>
          <a:latin typeface="+mn-lt"/>
          <a:ea typeface="+mn-ea"/>
          <a:cs typeface="+mn-cs"/>
        </a:defRPr>
      </a:lvl3pPr>
      <a:lvl4pPr marL="1131570" indent="-240030" algn="l" defTabSz="685800" rtl="0" eaLnBrk="1" latinLnBrk="0" hangingPunct="1">
        <a:spcBef>
          <a:spcPct val="20000"/>
        </a:spcBef>
        <a:buClr>
          <a:schemeClr val="accent1"/>
        </a:buClr>
        <a:buFont typeface="Wingdings" pitchFamily="2" charset="2"/>
        <a:buChar char=""/>
        <a:defRPr sz="1350" kern="1200">
          <a:solidFill>
            <a:schemeClr val="tx1">
              <a:lumMod val="85000"/>
              <a:lumOff val="15000"/>
            </a:schemeClr>
          </a:solidFill>
          <a:latin typeface="+mn-lt"/>
          <a:ea typeface="+mn-ea"/>
          <a:cs typeface="+mn-cs"/>
        </a:defRPr>
      </a:lvl4pPr>
      <a:lvl5pPr marL="1371600" indent="-240030" algn="l" defTabSz="685800" rtl="0" eaLnBrk="1" latinLnBrk="0" hangingPunct="1">
        <a:spcBef>
          <a:spcPct val="20000"/>
        </a:spcBef>
        <a:buClr>
          <a:schemeClr val="accent1"/>
        </a:buClr>
        <a:buFont typeface="Wingdings" pitchFamily="2" charset="2"/>
        <a:buChar char=""/>
        <a:defRPr sz="1200" kern="1200">
          <a:solidFill>
            <a:schemeClr val="tx1">
              <a:lumMod val="85000"/>
              <a:lumOff val="15000"/>
            </a:schemeClr>
          </a:solidFill>
          <a:latin typeface="+mn-lt"/>
          <a:ea typeface="+mn-ea"/>
          <a:cs typeface="+mn-cs"/>
        </a:defRPr>
      </a:lvl5pPr>
      <a:lvl6pPr marL="1611630" indent="-205740" algn="l" defTabSz="685800" rtl="0" eaLnBrk="1" latinLnBrk="0" hangingPunct="1">
        <a:spcBef>
          <a:spcPts val="300"/>
        </a:spcBef>
        <a:buClr>
          <a:schemeClr val="accent1"/>
        </a:buClr>
        <a:buFont typeface="Wingdings" pitchFamily="2" charset="2"/>
        <a:buChar char=""/>
        <a:defRPr sz="1050" kern="1200">
          <a:solidFill>
            <a:schemeClr val="tx1"/>
          </a:solidFill>
          <a:latin typeface="+mn-lt"/>
          <a:ea typeface="+mn-ea"/>
          <a:cs typeface="+mn-cs"/>
        </a:defRPr>
      </a:lvl6pPr>
      <a:lvl7pPr marL="1851660" indent="-205740" algn="l" defTabSz="685800" rtl="0" eaLnBrk="1" latinLnBrk="0" hangingPunct="1">
        <a:spcBef>
          <a:spcPts val="300"/>
        </a:spcBef>
        <a:buClr>
          <a:schemeClr val="accent1"/>
        </a:buClr>
        <a:buFont typeface="Wingdings" pitchFamily="2" charset="2"/>
        <a:buChar char=""/>
        <a:defRPr sz="1050" kern="1200">
          <a:solidFill>
            <a:schemeClr val="tx1"/>
          </a:solidFill>
          <a:latin typeface="+mn-lt"/>
          <a:ea typeface="+mn-ea"/>
          <a:cs typeface="+mn-cs"/>
        </a:defRPr>
      </a:lvl7pPr>
      <a:lvl8pPr marL="2091690" indent="-205740" algn="l" defTabSz="685800" rtl="0" eaLnBrk="1" latinLnBrk="0" hangingPunct="1">
        <a:spcBef>
          <a:spcPts val="300"/>
        </a:spcBef>
        <a:buClr>
          <a:schemeClr val="accent1"/>
        </a:buClr>
        <a:buFont typeface="Wingdings" pitchFamily="2" charset="2"/>
        <a:buChar char=""/>
        <a:defRPr sz="1050" kern="1200">
          <a:solidFill>
            <a:schemeClr val="tx1"/>
          </a:solidFill>
          <a:latin typeface="+mn-lt"/>
          <a:ea typeface="+mn-ea"/>
          <a:cs typeface="+mn-cs"/>
        </a:defRPr>
      </a:lvl8pPr>
      <a:lvl9pPr marL="2331720" indent="-205740" algn="l" defTabSz="685800" rtl="0" eaLnBrk="1" latinLnBrk="0" hangingPunct="1">
        <a:spcBef>
          <a:spcPts val="300"/>
        </a:spcBef>
        <a:buClr>
          <a:schemeClr val="accent1"/>
        </a:buClr>
        <a:buFont typeface="Wingdings" pitchFamily="2"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1701" y="1040803"/>
            <a:ext cx="5245100" cy="1298987"/>
          </a:xfrm>
        </p:spPr>
        <p:txBody>
          <a:bodyPr>
            <a:normAutofit fontScale="90000"/>
          </a:bodyPr>
          <a:lstStyle/>
          <a:p>
            <a:pPr>
              <a:lnSpc>
                <a:spcPct val="90000"/>
              </a:lnSpc>
            </a:pPr>
            <a:r>
              <a:rPr lang="en-US" dirty="0" err="1"/>
              <a:t>Croire</a:t>
            </a:r>
            <a:r>
              <a:rPr lang="en-US" dirty="0"/>
              <a:t> en la </a:t>
            </a:r>
            <a:r>
              <a:rPr lang="en-US" dirty="0" err="1"/>
              <a:t>Création</a:t>
            </a:r>
            <a:br>
              <a:rPr lang="en-US" dirty="0"/>
            </a:br>
            <a:r>
              <a:rPr lang="en-US" dirty="0"/>
              <a:t>Change Tout</a:t>
            </a:r>
            <a:br>
              <a:rPr lang="en-US" dirty="0"/>
            </a:br>
            <a:r>
              <a:rPr lang="en-US" sz="2025" dirty="0">
                <a:solidFill>
                  <a:srgbClr val="889465"/>
                </a:solidFill>
              </a:rPr>
              <a:t>Believing in the Creation</a:t>
            </a:r>
            <a:br>
              <a:rPr lang="en-US" sz="2025" dirty="0">
                <a:solidFill>
                  <a:srgbClr val="889465"/>
                </a:solidFill>
              </a:rPr>
            </a:br>
            <a:r>
              <a:rPr lang="en-US" sz="2025" dirty="0">
                <a:solidFill>
                  <a:srgbClr val="889465"/>
                </a:solidFill>
              </a:rPr>
              <a:t>Changes Everything</a:t>
            </a:r>
            <a:endParaRPr lang="en-US" dirty="0">
              <a:solidFill>
                <a:srgbClr val="889465"/>
              </a:solidFill>
            </a:endParaRPr>
          </a:p>
        </p:txBody>
      </p:sp>
      <p:sp>
        <p:nvSpPr>
          <p:cNvPr id="3" name="Subtitle 2"/>
          <p:cNvSpPr>
            <a:spLocks noGrp="1"/>
          </p:cNvSpPr>
          <p:nvPr>
            <p:ph type="subTitle" idx="1"/>
          </p:nvPr>
        </p:nvSpPr>
        <p:spPr/>
        <p:txBody>
          <a:bodyPr/>
          <a:lstStyle/>
          <a:p>
            <a:r>
              <a:rPr lang="en-US" dirty="0"/>
              <a:t>Timothy G. Standish, PhD</a:t>
            </a:r>
          </a:p>
        </p:txBody>
      </p:sp>
    </p:spTree>
    <p:extLst>
      <p:ext uri="{BB962C8B-B14F-4D97-AF65-F5344CB8AC3E}">
        <p14:creationId xmlns:p14="http://schemas.microsoft.com/office/powerpoint/2010/main" val="297920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0"/>
            <a:ext cx="2870200" cy="5293757"/>
          </a:xfrm>
          <a:prstGeom prst="rect">
            <a:avLst/>
          </a:prstGeom>
          <a:effectLst/>
        </p:spPr>
        <p:txBody>
          <a:bodyPr wrap="square">
            <a:spAutoFit/>
          </a:bodyPr>
          <a:lstStyle/>
          <a:p>
            <a:r>
              <a:rPr lang="en-US" sz="2000" dirty="0">
                <a:solidFill>
                  <a:schemeClr val="bg2">
                    <a:lumMod val="50000"/>
                  </a:schemeClr>
                </a:solidFill>
              </a:rPr>
              <a:t>“If we compare a severely defective human infant with a nonhuman animal, a dog or a pig, for example, we will often find the nonhuman to have superior capacities, both actual and potential, for rationality, self consciousness, communication, and anything else that can plausibly be considered morally significant.”</a:t>
            </a:r>
          </a:p>
          <a:p>
            <a:pPr algn="r"/>
            <a:r>
              <a:rPr lang="en-US" sz="2000" dirty="0">
                <a:solidFill>
                  <a:schemeClr val="bg2">
                    <a:lumMod val="50000"/>
                  </a:schemeClr>
                </a:solidFill>
              </a:rPr>
              <a:t>Peter Singer, 1983</a:t>
            </a:r>
          </a:p>
        </p:txBody>
      </p:sp>
      <p:sp>
        <p:nvSpPr>
          <p:cNvPr id="3" name="Rectangle 2"/>
          <p:cNvSpPr/>
          <p:nvPr/>
        </p:nvSpPr>
        <p:spPr>
          <a:xfrm>
            <a:off x="2825044" y="2819"/>
            <a:ext cx="6273800" cy="5262979"/>
          </a:xfrm>
          <a:prstGeom prst="rect">
            <a:avLst/>
          </a:prstGeom>
        </p:spPr>
        <p:txBody>
          <a:bodyPr wrap="square">
            <a:spAutoFit/>
          </a:bodyPr>
          <a:lstStyle/>
          <a:p>
            <a:r>
              <a:rPr lang="en-US" sz="2800" dirty="0">
                <a:solidFill>
                  <a:srgbClr val="333333"/>
                </a:solidFill>
              </a:rPr>
              <a:t>“Si nous </a:t>
            </a:r>
            <a:r>
              <a:rPr lang="en-US" sz="2800" dirty="0" err="1">
                <a:solidFill>
                  <a:srgbClr val="333333"/>
                </a:solidFill>
              </a:rPr>
              <a:t>comparons</a:t>
            </a:r>
            <a:r>
              <a:rPr lang="en-US" sz="2800" dirty="0">
                <a:solidFill>
                  <a:srgbClr val="333333"/>
                </a:solidFill>
              </a:rPr>
              <a:t> un enfant </a:t>
            </a:r>
            <a:r>
              <a:rPr lang="en-US" sz="2800" dirty="0" err="1">
                <a:solidFill>
                  <a:srgbClr val="333333"/>
                </a:solidFill>
              </a:rPr>
              <a:t>humain</a:t>
            </a:r>
            <a:r>
              <a:rPr lang="en-US" sz="2800" dirty="0">
                <a:solidFill>
                  <a:srgbClr val="333333"/>
                </a:solidFill>
              </a:rPr>
              <a:t> </a:t>
            </a:r>
            <a:r>
              <a:rPr lang="en-US" sz="2800" dirty="0" err="1">
                <a:solidFill>
                  <a:srgbClr val="333333"/>
                </a:solidFill>
              </a:rPr>
              <a:t>sévèrement</a:t>
            </a:r>
            <a:r>
              <a:rPr lang="en-US" sz="2800" dirty="0">
                <a:solidFill>
                  <a:srgbClr val="333333"/>
                </a:solidFill>
              </a:rPr>
              <a:t> </a:t>
            </a:r>
            <a:r>
              <a:rPr lang="en-US" sz="2800" dirty="0" err="1">
                <a:solidFill>
                  <a:srgbClr val="333333"/>
                </a:solidFill>
              </a:rPr>
              <a:t>handicapé</a:t>
            </a:r>
            <a:r>
              <a:rPr lang="en-US" sz="2800" dirty="0">
                <a:solidFill>
                  <a:srgbClr val="333333"/>
                </a:solidFill>
              </a:rPr>
              <a:t> </a:t>
            </a:r>
            <a:r>
              <a:rPr lang="en-US" sz="2800" dirty="0" err="1">
                <a:solidFill>
                  <a:srgbClr val="333333"/>
                </a:solidFill>
              </a:rPr>
              <a:t>à</a:t>
            </a:r>
            <a:r>
              <a:rPr lang="en-US" sz="2800" dirty="0">
                <a:solidFill>
                  <a:srgbClr val="333333"/>
                </a:solidFill>
              </a:rPr>
              <a:t> un animal non-</a:t>
            </a:r>
            <a:r>
              <a:rPr lang="en-US" sz="2800" dirty="0" err="1">
                <a:solidFill>
                  <a:srgbClr val="333333"/>
                </a:solidFill>
              </a:rPr>
              <a:t>humain</a:t>
            </a:r>
            <a:r>
              <a:rPr lang="en-US" sz="2800" dirty="0">
                <a:solidFill>
                  <a:srgbClr val="333333"/>
                </a:solidFill>
              </a:rPr>
              <a:t>, un </a:t>
            </a:r>
            <a:r>
              <a:rPr lang="en-US" sz="2800" dirty="0" err="1">
                <a:solidFill>
                  <a:srgbClr val="333333"/>
                </a:solidFill>
              </a:rPr>
              <a:t>chien</a:t>
            </a:r>
            <a:r>
              <a:rPr lang="en-US" sz="2800" dirty="0">
                <a:solidFill>
                  <a:srgbClr val="333333"/>
                </a:solidFill>
              </a:rPr>
              <a:t> </a:t>
            </a:r>
            <a:r>
              <a:rPr lang="en-US" sz="2800" dirty="0" err="1">
                <a:solidFill>
                  <a:srgbClr val="333333"/>
                </a:solidFill>
              </a:rPr>
              <a:t>ou</a:t>
            </a:r>
            <a:r>
              <a:rPr lang="en-US" sz="2800" dirty="0">
                <a:solidFill>
                  <a:srgbClr val="333333"/>
                </a:solidFill>
              </a:rPr>
              <a:t> un </a:t>
            </a:r>
            <a:r>
              <a:rPr lang="en-US" sz="2800" dirty="0" err="1">
                <a:solidFill>
                  <a:srgbClr val="333333"/>
                </a:solidFill>
              </a:rPr>
              <a:t>porc</a:t>
            </a:r>
            <a:r>
              <a:rPr lang="en-US" sz="2800" dirty="0">
                <a:solidFill>
                  <a:srgbClr val="333333"/>
                </a:solidFill>
              </a:rPr>
              <a:t> par </a:t>
            </a:r>
            <a:r>
              <a:rPr lang="en-US" sz="2800" dirty="0" err="1">
                <a:solidFill>
                  <a:srgbClr val="333333"/>
                </a:solidFill>
              </a:rPr>
              <a:t>exemple</a:t>
            </a:r>
            <a:r>
              <a:rPr lang="en-US" sz="2800" dirty="0">
                <a:solidFill>
                  <a:srgbClr val="333333"/>
                </a:solidFill>
              </a:rPr>
              <a:t>, nous </a:t>
            </a:r>
            <a:r>
              <a:rPr lang="en-US" sz="2800" dirty="0" err="1">
                <a:solidFill>
                  <a:srgbClr val="333333"/>
                </a:solidFill>
              </a:rPr>
              <a:t>trouverons</a:t>
            </a:r>
            <a:r>
              <a:rPr lang="en-US" sz="2800" dirty="0">
                <a:solidFill>
                  <a:srgbClr val="333333"/>
                </a:solidFill>
              </a:rPr>
              <a:t> </a:t>
            </a:r>
            <a:r>
              <a:rPr lang="en-US" sz="2800" dirty="0" err="1">
                <a:solidFill>
                  <a:srgbClr val="333333"/>
                </a:solidFill>
              </a:rPr>
              <a:t>souvent</a:t>
            </a:r>
            <a:r>
              <a:rPr lang="en-US" sz="2800" dirty="0">
                <a:solidFill>
                  <a:srgbClr val="333333"/>
                </a:solidFill>
              </a:rPr>
              <a:t> </a:t>
            </a:r>
            <a:r>
              <a:rPr lang="en-US" sz="2800" dirty="0" err="1">
                <a:solidFill>
                  <a:srgbClr val="333333"/>
                </a:solidFill>
              </a:rPr>
              <a:t>que</a:t>
            </a:r>
            <a:r>
              <a:rPr lang="en-US" sz="2800" dirty="0">
                <a:solidFill>
                  <a:srgbClr val="333333"/>
                </a:solidFill>
              </a:rPr>
              <a:t> le non-</a:t>
            </a:r>
            <a:r>
              <a:rPr lang="en-US" sz="2800" dirty="0" err="1">
                <a:solidFill>
                  <a:srgbClr val="333333"/>
                </a:solidFill>
              </a:rPr>
              <a:t>humain</a:t>
            </a:r>
            <a:r>
              <a:rPr lang="en-US" sz="2800" dirty="0">
                <a:solidFill>
                  <a:srgbClr val="333333"/>
                </a:solidFill>
              </a:rPr>
              <a:t> a des </a:t>
            </a:r>
            <a:r>
              <a:rPr lang="en-US" sz="2800" dirty="0" err="1">
                <a:solidFill>
                  <a:srgbClr val="333333"/>
                </a:solidFill>
              </a:rPr>
              <a:t>capacités</a:t>
            </a:r>
            <a:r>
              <a:rPr lang="en-US" sz="2800" dirty="0">
                <a:solidFill>
                  <a:srgbClr val="333333"/>
                </a:solidFill>
              </a:rPr>
              <a:t> </a:t>
            </a:r>
            <a:r>
              <a:rPr lang="en-US" sz="2800" dirty="0" err="1">
                <a:solidFill>
                  <a:srgbClr val="333333"/>
                </a:solidFill>
              </a:rPr>
              <a:t>supérieures</a:t>
            </a:r>
            <a:r>
              <a:rPr lang="en-US" sz="2800" dirty="0">
                <a:solidFill>
                  <a:srgbClr val="333333"/>
                </a:solidFill>
              </a:rPr>
              <a:t> </a:t>
            </a:r>
            <a:r>
              <a:rPr lang="en-US" sz="2800" dirty="0" err="1">
                <a:solidFill>
                  <a:srgbClr val="333333"/>
                </a:solidFill>
              </a:rPr>
              <a:t>à</a:t>
            </a:r>
            <a:r>
              <a:rPr lang="en-US" sz="2800" dirty="0">
                <a:solidFill>
                  <a:srgbClr val="333333"/>
                </a:solidFill>
              </a:rPr>
              <a:t> la </a:t>
            </a:r>
            <a:r>
              <a:rPr lang="en-US" sz="2800" dirty="0" err="1">
                <a:solidFill>
                  <a:srgbClr val="333333"/>
                </a:solidFill>
              </a:rPr>
              <a:t>fois</a:t>
            </a:r>
            <a:r>
              <a:rPr lang="en-US" sz="2800" dirty="0">
                <a:solidFill>
                  <a:srgbClr val="333333"/>
                </a:solidFill>
              </a:rPr>
              <a:t> </a:t>
            </a:r>
            <a:r>
              <a:rPr lang="en-US" sz="2800" dirty="0" err="1">
                <a:solidFill>
                  <a:srgbClr val="333333"/>
                </a:solidFill>
              </a:rPr>
              <a:t>actuelles</a:t>
            </a:r>
            <a:r>
              <a:rPr lang="en-US" sz="2800" dirty="0">
                <a:solidFill>
                  <a:srgbClr val="333333"/>
                </a:solidFill>
              </a:rPr>
              <a:t> et </a:t>
            </a:r>
            <a:r>
              <a:rPr lang="en-US" sz="2800" dirty="0" err="1">
                <a:solidFill>
                  <a:srgbClr val="333333"/>
                </a:solidFill>
              </a:rPr>
              <a:t>potentielles</a:t>
            </a:r>
            <a:r>
              <a:rPr lang="en-US" sz="2800" dirty="0">
                <a:solidFill>
                  <a:srgbClr val="333333"/>
                </a:solidFill>
              </a:rPr>
              <a:t> pour la </a:t>
            </a:r>
            <a:r>
              <a:rPr lang="en-US" sz="2800" dirty="0" err="1">
                <a:solidFill>
                  <a:srgbClr val="333333"/>
                </a:solidFill>
              </a:rPr>
              <a:t>rationalité</a:t>
            </a:r>
            <a:r>
              <a:rPr lang="en-US" sz="2800" dirty="0">
                <a:solidFill>
                  <a:srgbClr val="333333"/>
                </a:solidFill>
              </a:rPr>
              <a:t>, la conscience </a:t>
            </a:r>
            <a:r>
              <a:rPr lang="en-US" sz="2800" dirty="0" err="1">
                <a:solidFill>
                  <a:srgbClr val="333333"/>
                </a:solidFill>
              </a:rPr>
              <a:t>propre</a:t>
            </a:r>
            <a:r>
              <a:rPr lang="en-US" sz="2800" dirty="0">
                <a:solidFill>
                  <a:srgbClr val="333333"/>
                </a:solidFill>
              </a:rPr>
              <a:t>, la communication, et tout </a:t>
            </a:r>
            <a:r>
              <a:rPr lang="en-US" sz="2800" dirty="0" err="1">
                <a:solidFill>
                  <a:srgbClr val="333333"/>
                </a:solidFill>
              </a:rPr>
              <a:t>autre</a:t>
            </a:r>
            <a:r>
              <a:rPr lang="en-US" sz="2800" dirty="0">
                <a:solidFill>
                  <a:srgbClr val="333333"/>
                </a:solidFill>
              </a:rPr>
              <a:t> chose qui </a:t>
            </a:r>
            <a:r>
              <a:rPr lang="en-US" sz="2800" dirty="0" err="1">
                <a:solidFill>
                  <a:srgbClr val="333333"/>
                </a:solidFill>
              </a:rPr>
              <a:t>peut</a:t>
            </a:r>
            <a:r>
              <a:rPr lang="en-US" sz="2800" dirty="0">
                <a:solidFill>
                  <a:srgbClr val="333333"/>
                </a:solidFill>
              </a:rPr>
              <a:t> de </a:t>
            </a:r>
            <a:r>
              <a:rPr lang="en-US" sz="2800" dirty="0" err="1">
                <a:solidFill>
                  <a:srgbClr val="333333"/>
                </a:solidFill>
              </a:rPr>
              <a:t>façon</a:t>
            </a:r>
            <a:r>
              <a:rPr lang="en-US" sz="2800" dirty="0">
                <a:solidFill>
                  <a:srgbClr val="333333"/>
                </a:solidFill>
              </a:rPr>
              <a:t> plausible </a:t>
            </a:r>
            <a:r>
              <a:rPr lang="en-US" sz="2800" dirty="0" err="1">
                <a:solidFill>
                  <a:srgbClr val="333333"/>
                </a:solidFill>
              </a:rPr>
              <a:t>être</a:t>
            </a:r>
            <a:r>
              <a:rPr lang="en-US" sz="2800" dirty="0">
                <a:solidFill>
                  <a:srgbClr val="333333"/>
                </a:solidFill>
              </a:rPr>
              <a:t> </a:t>
            </a:r>
            <a:r>
              <a:rPr lang="en-US" sz="2800" dirty="0" err="1">
                <a:solidFill>
                  <a:srgbClr val="333333"/>
                </a:solidFill>
              </a:rPr>
              <a:t>considérée</a:t>
            </a:r>
            <a:r>
              <a:rPr lang="en-US" sz="2800" dirty="0">
                <a:solidFill>
                  <a:srgbClr val="333333"/>
                </a:solidFill>
              </a:rPr>
              <a:t> </a:t>
            </a:r>
            <a:r>
              <a:rPr lang="en-US" sz="2800" dirty="0" err="1">
                <a:solidFill>
                  <a:srgbClr val="333333"/>
                </a:solidFill>
              </a:rPr>
              <a:t>comme</a:t>
            </a:r>
            <a:r>
              <a:rPr lang="en-US" sz="2800" dirty="0">
                <a:solidFill>
                  <a:srgbClr val="333333"/>
                </a:solidFill>
              </a:rPr>
              <a:t> </a:t>
            </a:r>
            <a:r>
              <a:rPr lang="en-US" sz="2800" dirty="0" err="1">
                <a:solidFill>
                  <a:srgbClr val="333333"/>
                </a:solidFill>
              </a:rPr>
              <a:t>moralement</a:t>
            </a:r>
            <a:r>
              <a:rPr lang="en-US" sz="2800" dirty="0">
                <a:solidFill>
                  <a:srgbClr val="333333"/>
                </a:solidFill>
              </a:rPr>
              <a:t> </a:t>
            </a:r>
            <a:r>
              <a:rPr lang="en-US" sz="2800" dirty="0" err="1">
                <a:solidFill>
                  <a:srgbClr val="333333"/>
                </a:solidFill>
              </a:rPr>
              <a:t>significatif</a:t>
            </a:r>
            <a:r>
              <a:rPr lang="en-US" sz="2800" dirty="0">
                <a:solidFill>
                  <a:srgbClr val="333333"/>
                </a:solidFill>
              </a:rPr>
              <a:t>.”</a:t>
            </a:r>
          </a:p>
          <a:p>
            <a:pPr algn="r"/>
            <a:r>
              <a:rPr lang="en-US" sz="2800" dirty="0">
                <a:solidFill>
                  <a:srgbClr val="333333"/>
                </a:solidFill>
              </a:rPr>
              <a:t>Peter Singer, 1983</a:t>
            </a:r>
          </a:p>
        </p:txBody>
      </p:sp>
    </p:spTree>
    <p:extLst>
      <p:ext uri="{BB962C8B-B14F-4D97-AF65-F5344CB8AC3E}">
        <p14:creationId xmlns:p14="http://schemas.microsoft.com/office/powerpoint/2010/main" val="371633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266"/>
            <a:ext cx="2882901" cy="4708981"/>
          </a:xfrm>
          <a:prstGeom prst="rect">
            <a:avLst/>
          </a:prstGeom>
        </p:spPr>
        <p:txBody>
          <a:bodyPr wrap="square">
            <a:spAutoFit/>
          </a:bodyPr>
          <a:lstStyle/>
          <a:p>
            <a:r>
              <a:rPr lang="en-US" sz="2000" dirty="0">
                <a:solidFill>
                  <a:srgbClr val="A39A36"/>
                </a:solidFill>
              </a:rPr>
              <a:t>“[W]e claim that killing a newborn could be ethically permissible in all the circumstances where abortion would be. Such circumstances include cases where the newborn has the potential to have an (at least) acceptable life, but the well-being of the family is at risk.”</a:t>
            </a:r>
          </a:p>
          <a:p>
            <a:pPr algn="r"/>
            <a:r>
              <a:rPr lang="en-US" sz="2000" dirty="0">
                <a:solidFill>
                  <a:srgbClr val="A39A36"/>
                </a:solidFill>
              </a:rPr>
              <a:t>Alberto </a:t>
            </a:r>
            <a:r>
              <a:rPr lang="en-US" sz="2000" dirty="0" err="1">
                <a:solidFill>
                  <a:srgbClr val="A39A36"/>
                </a:solidFill>
              </a:rPr>
              <a:t>Giubilini</a:t>
            </a:r>
            <a:r>
              <a:rPr lang="en-US" sz="2000" dirty="0">
                <a:solidFill>
                  <a:srgbClr val="A39A36"/>
                </a:solidFill>
              </a:rPr>
              <a:t> &amp; Francesca Minerva, 2012</a:t>
            </a:r>
          </a:p>
        </p:txBody>
      </p:sp>
      <p:sp>
        <p:nvSpPr>
          <p:cNvPr id="3" name="Rectangle 2"/>
          <p:cNvSpPr/>
          <p:nvPr/>
        </p:nvSpPr>
        <p:spPr>
          <a:xfrm>
            <a:off x="2882901" y="125265"/>
            <a:ext cx="5911144" cy="4708981"/>
          </a:xfrm>
          <a:prstGeom prst="rect">
            <a:avLst/>
          </a:prstGeom>
        </p:spPr>
        <p:txBody>
          <a:bodyPr wrap="square">
            <a:spAutoFit/>
          </a:bodyPr>
          <a:lstStyle/>
          <a:p>
            <a:r>
              <a:rPr lang="en-US" sz="2800" dirty="0">
                <a:solidFill>
                  <a:srgbClr val="333333"/>
                </a:solidFill>
              </a:rPr>
              <a:t>“Nous </a:t>
            </a:r>
            <a:r>
              <a:rPr lang="en-US" sz="2800" dirty="0" err="1">
                <a:solidFill>
                  <a:srgbClr val="333333"/>
                </a:solidFill>
              </a:rPr>
              <a:t>pensons</a:t>
            </a:r>
            <a:r>
              <a:rPr lang="en-US" sz="2800" dirty="0">
                <a:solidFill>
                  <a:srgbClr val="333333"/>
                </a:solidFill>
              </a:rPr>
              <a:t> </a:t>
            </a:r>
            <a:r>
              <a:rPr lang="en-US" sz="2800" dirty="0" err="1">
                <a:solidFill>
                  <a:srgbClr val="333333"/>
                </a:solidFill>
              </a:rPr>
              <a:t>que</a:t>
            </a:r>
            <a:r>
              <a:rPr lang="en-US" sz="2800" dirty="0">
                <a:solidFill>
                  <a:srgbClr val="333333"/>
                </a:solidFill>
              </a:rPr>
              <a:t> </a:t>
            </a:r>
            <a:r>
              <a:rPr lang="en-US" sz="2800" dirty="0" err="1">
                <a:solidFill>
                  <a:srgbClr val="333333"/>
                </a:solidFill>
              </a:rPr>
              <a:t>tuer</a:t>
            </a:r>
            <a:r>
              <a:rPr lang="en-US" sz="2800" dirty="0">
                <a:solidFill>
                  <a:srgbClr val="333333"/>
                </a:solidFill>
              </a:rPr>
              <a:t> un </a:t>
            </a:r>
            <a:r>
              <a:rPr lang="en-US" sz="2800" dirty="0" err="1">
                <a:solidFill>
                  <a:srgbClr val="333333"/>
                </a:solidFill>
              </a:rPr>
              <a:t>noueau</a:t>
            </a:r>
            <a:r>
              <a:rPr lang="en-US" sz="2800" dirty="0">
                <a:solidFill>
                  <a:srgbClr val="333333"/>
                </a:solidFill>
              </a:rPr>
              <a:t>-né </a:t>
            </a:r>
            <a:r>
              <a:rPr lang="en-US" sz="2800" dirty="0" err="1">
                <a:solidFill>
                  <a:srgbClr val="333333"/>
                </a:solidFill>
              </a:rPr>
              <a:t>pourrait</a:t>
            </a:r>
            <a:r>
              <a:rPr lang="en-US" sz="2800" dirty="0">
                <a:solidFill>
                  <a:srgbClr val="333333"/>
                </a:solidFill>
              </a:rPr>
              <a:t> </a:t>
            </a:r>
            <a:r>
              <a:rPr lang="en-US" sz="2800" dirty="0" err="1">
                <a:solidFill>
                  <a:srgbClr val="333333"/>
                </a:solidFill>
              </a:rPr>
              <a:t>être</a:t>
            </a:r>
            <a:r>
              <a:rPr lang="en-US" sz="2800" dirty="0">
                <a:solidFill>
                  <a:srgbClr val="333333"/>
                </a:solidFill>
              </a:rPr>
              <a:t> </a:t>
            </a:r>
            <a:r>
              <a:rPr lang="en-US" sz="2800" dirty="0" err="1">
                <a:solidFill>
                  <a:srgbClr val="333333"/>
                </a:solidFill>
              </a:rPr>
              <a:t>éthiquement</a:t>
            </a:r>
            <a:r>
              <a:rPr lang="en-US" sz="2800" dirty="0">
                <a:solidFill>
                  <a:srgbClr val="333333"/>
                </a:solidFill>
              </a:rPr>
              <a:t> acceptable </a:t>
            </a:r>
            <a:r>
              <a:rPr lang="en-US" sz="2800" dirty="0" err="1">
                <a:solidFill>
                  <a:srgbClr val="333333"/>
                </a:solidFill>
              </a:rPr>
              <a:t>dans</a:t>
            </a:r>
            <a:r>
              <a:rPr lang="en-US" sz="2800" dirty="0">
                <a:solidFill>
                  <a:srgbClr val="333333"/>
                </a:solidFill>
              </a:rPr>
              <a:t> </a:t>
            </a:r>
            <a:r>
              <a:rPr lang="en-US" sz="2800" dirty="0" err="1">
                <a:solidFill>
                  <a:srgbClr val="333333"/>
                </a:solidFill>
              </a:rPr>
              <a:t>toutes</a:t>
            </a:r>
            <a:r>
              <a:rPr lang="en-US" sz="2800" dirty="0">
                <a:solidFill>
                  <a:srgbClr val="333333"/>
                </a:solidFill>
              </a:rPr>
              <a:t> les </a:t>
            </a:r>
            <a:r>
              <a:rPr lang="en-US" sz="2800" dirty="0" err="1">
                <a:solidFill>
                  <a:srgbClr val="333333"/>
                </a:solidFill>
              </a:rPr>
              <a:t>circonstances</a:t>
            </a:r>
            <a:r>
              <a:rPr lang="en-US" sz="2800" dirty="0">
                <a:solidFill>
                  <a:srgbClr val="333333"/>
                </a:solidFill>
              </a:rPr>
              <a:t> </a:t>
            </a:r>
            <a:r>
              <a:rPr lang="en-US" sz="2800" dirty="0" err="1">
                <a:solidFill>
                  <a:srgbClr val="333333"/>
                </a:solidFill>
              </a:rPr>
              <a:t>où</a:t>
            </a:r>
            <a:r>
              <a:rPr lang="en-US" sz="2800" dirty="0">
                <a:solidFill>
                  <a:srgbClr val="333333"/>
                </a:solidFill>
              </a:rPr>
              <a:t> </a:t>
            </a:r>
            <a:r>
              <a:rPr lang="en-US" sz="2800" dirty="0" err="1">
                <a:solidFill>
                  <a:srgbClr val="333333"/>
                </a:solidFill>
              </a:rPr>
              <a:t>l’avortement</a:t>
            </a:r>
            <a:r>
              <a:rPr lang="en-US" sz="2800" dirty="0">
                <a:solidFill>
                  <a:srgbClr val="333333"/>
                </a:solidFill>
              </a:rPr>
              <a:t> le </a:t>
            </a:r>
            <a:r>
              <a:rPr lang="en-US" sz="2800" dirty="0" err="1">
                <a:solidFill>
                  <a:srgbClr val="333333"/>
                </a:solidFill>
              </a:rPr>
              <a:t>serait</a:t>
            </a:r>
            <a:r>
              <a:rPr lang="en-US" sz="2800" dirty="0">
                <a:solidFill>
                  <a:srgbClr val="333333"/>
                </a:solidFill>
              </a:rPr>
              <a:t>. De </a:t>
            </a:r>
            <a:r>
              <a:rPr lang="en-US" sz="2800" dirty="0" err="1">
                <a:solidFill>
                  <a:srgbClr val="333333"/>
                </a:solidFill>
              </a:rPr>
              <a:t>telles</a:t>
            </a:r>
            <a:r>
              <a:rPr lang="en-US" sz="2800" dirty="0">
                <a:solidFill>
                  <a:srgbClr val="333333"/>
                </a:solidFill>
              </a:rPr>
              <a:t> </a:t>
            </a:r>
            <a:r>
              <a:rPr lang="en-US" sz="2800" dirty="0" err="1">
                <a:solidFill>
                  <a:srgbClr val="333333"/>
                </a:solidFill>
              </a:rPr>
              <a:t>circonstances</a:t>
            </a:r>
            <a:r>
              <a:rPr lang="en-US" sz="2800" dirty="0">
                <a:solidFill>
                  <a:srgbClr val="333333"/>
                </a:solidFill>
              </a:rPr>
              <a:t> </a:t>
            </a:r>
            <a:r>
              <a:rPr lang="en-US" sz="2800" dirty="0" err="1">
                <a:solidFill>
                  <a:srgbClr val="333333"/>
                </a:solidFill>
              </a:rPr>
              <a:t>comprennent</a:t>
            </a:r>
            <a:r>
              <a:rPr lang="en-US" sz="2800" dirty="0">
                <a:solidFill>
                  <a:srgbClr val="333333"/>
                </a:solidFill>
              </a:rPr>
              <a:t> les </a:t>
            </a:r>
            <a:r>
              <a:rPr lang="en-US" sz="2800" dirty="0" err="1">
                <a:solidFill>
                  <a:srgbClr val="333333"/>
                </a:solidFill>
              </a:rPr>
              <a:t>cas</a:t>
            </a:r>
            <a:r>
              <a:rPr lang="en-US" sz="2800" dirty="0">
                <a:solidFill>
                  <a:srgbClr val="333333"/>
                </a:solidFill>
              </a:rPr>
              <a:t> </a:t>
            </a:r>
            <a:r>
              <a:rPr lang="en-US" sz="2800" dirty="0" err="1">
                <a:solidFill>
                  <a:srgbClr val="333333"/>
                </a:solidFill>
              </a:rPr>
              <a:t>où</a:t>
            </a:r>
            <a:r>
              <a:rPr lang="en-US" sz="2800" dirty="0">
                <a:solidFill>
                  <a:srgbClr val="333333"/>
                </a:solidFill>
              </a:rPr>
              <a:t> le nouveau-né a le </a:t>
            </a:r>
            <a:r>
              <a:rPr lang="en-US" sz="2800" dirty="0" err="1">
                <a:solidFill>
                  <a:srgbClr val="333333"/>
                </a:solidFill>
              </a:rPr>
              <a:t>potentiel</a:t>
            </a:r>
            <a:r>
              <a:rPr lang="en-US" sz="2800" dirty="0">
                <a:solidFill>
                  <a:srgbClr val="333333"/>
                </a:solidFill>
              </a:rPr>
              <a:t> </a:t>
            </a:r>
            <a:r>
              <a:rPr lang="en-US" sz="2800" dirty="0" err="1">
                <a:solidFill>
                  <a:srgbClr val="333333"/>
                </a:solidFill>
              </a:rPr>
              <a:t>d’avoir</a:t>
            </a:r>
            <a:r>
              <a:rPr lang="en-US" sz="2800" dirty="0">
                <a:solidFill>
                  <a:srgbClr val="333333"/>
                </a:solidFill>
              </a:rPr>
              <a:t> (au </a:t>
            </a:r>
            <a:r>
              <a:rPr lang="en-US" sz="2800" dirty="0" err="1">
                <a:solidFill>
                  <a:srgbClr val="333333"/>
                </a:solidFill>
              </a:rPr>
              <a:t>moins</a:t>
            </a:r>
            <a:r>
              <a:rPr lang="en-US" sz="2800" dirty="0">
                <a:solidFill>
                  <a:srgbClr val="333333"/>
                </a:solidFill>
              </a:rPr>
              <a:t>) </a:t>
            </a:r>
            <a:r>
              <a:rPr lang="en-US" sz="2800" dirty="0" err="1">
                <a:solidFill>
                  <a:srgbClr val="333333"/>
                </a:solidFill>
              </a:rPr>
              <a:t>une</a:t>
            </a:r>
            <a:r>
              <a:rPr lang="en-US" sz="2800" dirty="0">
                <a:solidFill>
                  <a:srgbClr val="333333"/>
                </a:solidFill>
              </a:rPr>
              <a:t> vie acceptable, </a:t>
            </a:r>
            <a:r>
              <a:rPr lang="en-US" sz="2800" dirty="0" err="1">
                <a:solidFill>
                  <a:srgbClr val="333333"/>
                </a:solidFill>
              </a:rPr>
              <a:t>mais</a:t>
            </a:r>
            <a:r>
              <a:rPr lang="en-US" sz="2800" dirty="0">
                <a:solidFill>
                  <a:srgbClr val="333333"/>
                </a:solidFill>
              </a:rPr>
              <a:t> tout en </a:t>
            </a:r>
            <a:r>
              <a:rPr lang="en-US" sz="2800" dirty="0" err="1">
                <a:solidFill>
                  <a:srgbClr val="333333"/>
                </a:solidFill>
              </a:rPr>
              <a:t>mettant</a:t>
            </a:r>
            <a:r>
              <a:rPr lang="en-US" sz="2800" dirty="0">
                <a:solidFill>
                  <a:srgbClr val="333333"/>
                </a:solidFill>
              </a:rPr>
              <a:t> en </a:t>
            </a:r>
            <a:r>
              <a:rPr lang="en-US" sz="2800" dirty="0" err="1">
                <a:solidFill>
                  <a:srgbClr val="333333"/>
                </a:solidFill>
              </a:rPr>
              <a:t>jeu</a:t>
            </a:r>
            <a:r>
              <a:rPr lang="en-US" sz="2800" dirty="0">
                <a:solidFill>
                  <a:srgbClr val="333333"/>
                </a:solidFill>
              </a:rPr>
              <a:t> le </a:t>
            </a:r>
            <a:r>
              <a:rPr lang="en-US" sz="2800" dirty="0" err="1">
                <a:solidFill>
                  <a:srgbClr val="333333"/>
                </a:solidFill>
              </a:rPr>
              <a:t>bien-être</a:t>
            </a:r>
            <a:r>
              <a:rPr lang="en-US" sz="2800" dirty="0">
                <a:solidFill>
                  <a:srgbClr val="333333"/>
                </a:solidFill>
              </a:rPr>
              <a:t> de la </a:t>
            </a:r>
            <a:r>
              <a:rPr lang="en-US" sz="2800" dirty="0" err="1">
                <a:solidFill>
                  <a:srgbClr val="333333"/>
                </a:solidFill>
              </a:rPr>
              <a:t>famille</a:t>
            </a:r>
            <a:r>
              <a:rPr lang="en-US" sz="2800" dirty="0">
                <a:solidFill>
                  <a:srgbClr val="333333"/>
                </a:solidFill>
              </a:rPr>
              <a:t>.”</a:t>
            </a:r>
          </a:p>
          <a:p>
            <a:pPr algn="r"/>
            <a:r>
              <a:rPr lang="en-US" sz="2000" dirty="0">
                <a:solidFill>
                  <a:srgbClr val="333333"/>
                </a:solidFill>
              </a:rPr>
              <a:t>Alberto </a:t>
            </a:r>
            <a:r>
              <a:rPr lang="en-US" sz="2000" dirty="0" err="1">
                <a:solidFill>
                  <a:srgbClr val="333333"/>
                </a:solidFill>
              </a:rPr>
              <a:t>Giubilini</a:t>
            </a:r>
            <a:r>
              <a:rPr lang="en-US" sz="2000" dirty="0">
                <a:solidFill>
                  <a:srgbClr val="333333"/>
                </a:solidFill>
              </a:rPr>
              <a:t> &amp; Francesca Minerva, 2012</a:t>
            </a:r>
          </a:p>
        </p:txBody>
      </p:sp>
    </p:spTree>
    <p:extLst>
      <p:ext uri="{BB962C8B-B14F-4D97-AF65-F5344CB8AC3E}">
        <p14:creationId xmlns:p14="http://schemas.microsoft.com/office/powerpoint/2010/main" val="267392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olf Hitler transparent 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82"/>
            <a:ext cx="3562598" cy="5143500"/>
          </a:xfrm>
          <a:prstGeom prst="rect">
            <a:avLst/>
          </a:prstGeom>
        </p:spPr>
      </p:pic>
      <p:sp>
        <p:nvSpPr>
          <p:cNvPr id="7" name="Rectangle 6">
            <a:extLst>
              <a:ext uri="{FF2B5EF4-FFF2-40B4-BE49-F238E27FC236}">
                <a16:creationId xmlns:a16="http://schemas.microsoft.com/office/drawing/2014/main" id="{929BA160-0916-2144-9614-4D2A093C75F1}"/>
              </a:ext>
            </a:extLst>
          </p:cNvPr>
          <p:cNvSpPr/>
          <p:nvPr/>
        </p:nvSpPr>
        <p:spPr>
          <a:xfrm>
            <a:off x="0" y="-201552"/>
            <a:ext cx="5170311" cy="5403144"/>
          </a:xfrm>
          <a:prstGeom prst="rect">
            <a:avLst/>
          </a:prstGeom>
          <a:gradFill>
            <a:gsLst>
              <a:gs pos="69000">
                <a:schemeClr val="bg1">
                  <a:alpha val="80000"/>
                </a:schemeClr>
              </a:gs>
              <a:gs pos="100000">
                <a:schemeClr val="bg1">
                  <a:alpha val="0"/>
                </a:schemeClr>
              </a:gs>
            </a:gsLst>
            <a:lin ang="0" scaled="0"/>
          </a:gra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80455"/>
            <a:ext cx="3562599" cy="5401479"/>
          </a:xfrm>
          <a:prstGeom prst="rect">
            <a:avLst/>
          </a:prstGeom>
          <a:effectLst/>
        </p:spPr>
        <p:txBody>
          <a:bodyPr wrap="square">
            <a:spAutoFit/>
          </a:bodyPr>
          <a:lstStyle/>
          <a:p>
            <a:r>
              <a:rPr lang="en-US" sz="2300" dirty="0">
                <a:solidFill>
                  <a:schemeClr val="bg2">
                    <a:lumMod val="50000"/>
                  </a:schemeClr>
                </a:solidFill>
              </a:rPr>
              <a:t>“By means of the struggle, the élites are continually renewed. The law of selection justifies this incessant struggle, by allowing the survival of the fittest. Christianity is a rebellion against natural law, a protest against nature. Taken to its logical extreme, Christianity would mean  the systematic cultivation of the human failure.”</a:t>
            </a:r>
          </a:p>
          <a:p>
            <a:pPr algn="r"/>
            <a:r>
              <a:rPr lang="en-US" sz="2300" dirty="0">
                <a:solidFill>
                  <a:schemeClr val="bg2">
                    <a:lumMod val="50000"/>
                  </a:schemeClr>
                </a:solidFill>
              </a:rPr>
              <a:t>Adolf Hitler, 1941-1944</a:t>
            </a:r>
          </a:p>
        </p:txBody>
      </p:sp>
      <p:sp>
        <p:nvSpPr>
          <p:cNvPr id="4" name="Rectangle 3"/>
          <p:cNvSpPr/>
          <p:nvPr/>
        </p:nvSpPr>
        <p:spPr>
          <a:xfrm>
            <a:off x="3562598" y="-11204"/>
            <a:ext cx="5434645" cy="5262979"/>
          </a:xfrm>
          <a:prstGeom prst="rect">
            <a:avLst/>
          </a:prstGeom>
        </p:spPr>
        <p:txBody>
          <a:bodyPr wrap="square">
            <a:spAutoFit/>
          </a:bodyPr>
          <a:lstStyle/>
          <a:p>
            <a:r>
              <a:rPr lang="en-US" sz="2800" dirty="0"/>
              <a:t>  “Par la </a:t>
            </a:r>
            <a:r>
              <a:rPr lang="en-US" sz="2800" dirty="0" err="1"/>
              <a:t>lutte</a:t>
            </a:r>
            <a:r>
              <a:rPr lang="en-US" sz="2800" dirty="0"/>
              <a:t>, les élites </a:t>
            </a:r>
            <a:r>
              <a:rPr lang="en-US" sz="2800" dirty="0" err="1"/>
              <a:t>sont</a:t>
            </a:r>
            <a:r>
              <a:rPr lang="en-US" sz="2800" dirty="0"/>
              <a:t> </a:t>
            </a:r>
            <a:r>
              <a:rPr lang="en-US" sz="2800" dirty="0" err="1"/>
              <a:t>continuellement</a:t>
            </a:r>
            <a:r>
              <a:rPr lang="en-US" sz="2800" dirty="0"/>
              <a:t> </a:t>
            </a:r>
            <a:r>
              <a:rPr lang="en-US" sz="2800" dirty="0" err="1"/>
              <a:t>renouvellées</a:t>
            </a:r>
            <a:r>
              <a:rPr lang="en-US" sz="2800" dirty="0"/>
              <a:t>. La </a:t>
            </a:r>
            <a:r>
              <a:rPr lang="en-US" sz="2800" dirty="0" err="1"/>
              <a:t>loi</a:t>
            </a:r>
            <a:r>
              <a:rPr lang="en-US" sz="2800" dirty="0"/>
              <a:t> de la </a:t>
            </a:r>
            <a:r>
              <a:rPr lang="en-US" sz="2800" dirty="0" err="1"/>
              <a:t>sélection</a:t>
            </a:r>
            <a:r>
              <a:rPr lang="en-US" sz="2800" dirty="0"/>
              <a:t> </a:t>
            </a:r>
            <a:r>
              <a:rPr lang="en-US" sz="2800" dirty="0" err="1"/>
              <a:t>justifie</a:t>
            </a:r>
            <a:r>
              <a:rPr lang="en-US" sz="2800" dirty="0"/>
              <a:t> </a:t>
            </a:r>
            <a:r>
              <a:rPr lang="en-US" sz="2800" dirty="0" err="1"/>
              <a:t>cette</a:t>
            </a:r>
            <a:r>
              <a:rPr lang="en-US" sz="2800" dirty="0"/>
              <a:t> </a:t>
            </a:r>
            <a:r>
              <a:rPr lang="en-US" sz="2800" dirty="0" err="1"/>
              <a:t>lutte</a:t>
            </a:r>
            <a:r>
              <a:rPr lang="en-US" sz="2800" dirty="0"/>
              <a:t> </a:t>
            </a:r>
            <a:r>
              <a:rPr lang="en-US" sz="2800" dirty="0" err="1"/>
              <a:t>incessante</a:t>
            </a:r>
            <a:r>
              <a:rPr lang="en-US" sz="2800" dirty="0"/>
              <a:t> en </a:t>
            </a:r>
            <a:r>
              <a:rPr lang="en-US" sz="2800" dirty="0" err="1"/>
              <a:t>permettant</a:t>
            </a:r>
            <a:r>
              <a:rPr lang="en-US" sz="2800" dirty="0"/>
              <a:t> la </a:t>
            </a:r>
            <a:r>
              <a:rPr lang="en-US" sz="2800" dirty="0" err="1"/>
              <a:t>survie</a:t>
            </a:r>
            <a:r>
              <a:rPr lang="en-US" sz="2800" dirty="0"/>
              <a:t> du plus fort. Le </a:t>
            </a:r>
            <a:r>
              <a:rPr lang="en-US" sz="2800" dirty="0" err="1"/>
              <a:t>Christianisme</a:t>
            </a:r>
            <a:r>
              <a:rPr lang="en-US" sz="2800" dirty="0"/>
              <a:t> </a:t>
            </a:r>
            <a:r>
              <a:rPr lang="en-US" sz="2800" dirty="0" err="1"/>
              <a:t>est</a:t>
            </a:r>
            <a:r>
              <a:rPr lang="en-US" sz="2800" dirty="0"/>
              <a:t> </a:t>
            </a:r>
            <a:r>
              <a:rPr lang="en-US" sz="2800" dirty="0" err="1"/>
              <a:t>une</a:t>
            </a:r>
            <a:r>
              <a:rPr lang="en-US" sz="2800" dirty="0"/>
              <a:t> </a:t>
            </a:r>
            <a:r>
              <a:rPr lang="en-US" sz="2800" dirty="0" err="1"/>
              <a:t>rébellion</a:t>
            </a:r>
            <a:r>
              <a:rPr lang="en-US" sz="2800" dirty="0"/>
              <a:t> </a:t>
            </a:r>
            <a:r>
              <a:rPr lang="en-US" sz="2800" dirty="0" err="1"/>
              <a:t>contre</a:t>
            </a:r>
            <a:r>
              <a:rPr lang="en-US" sz="2800" dirty="0"/>
              <a:t> </a:t>
            </a:r>
            <a:r>
              <a:rPr lang="en-US" sz="2800" dirty="0" err="1"/>
              <a:t>cette</a:t>
            </a:r>
            <a:r>
              <a:rPr lang="en-US" sz="2800" dirty="0"/>
              <a:t> </a:t>
            </a:r>
            <a:r>
              <a:rPr lang="en-US" sz="2800" dirty="0" err="1"/>
              <a:t>loi</a:t>
            </a:r>
            <a:r>
              <a:rPr lang="en-US" sz="2800" dirty="0"/>
              <a:t> </a:t>
            </a:r>
            <a:r>
              <a:rPr lang="en-US" sz="2800" dirty="0" err="1"/>
              <a:t>naturelle</a:t>
            </a:r>
            <a:r>
              <a:rPr lang="en-US" sz="2800" dirty="0"/>
              <a:t>. </a:t>
            </a:r>
            <a:r>
              <a:rPr lang="en-US" sz="2800" dirty="0" err="1"/>
              <a:t>Mené</a:t>
            </a:r>
            <a:r>
              <a:rPr lang="en-US" sz="2800" dirty="0"/>
              <a:t> </a:t>
            </a:r>
            <a:r>
              <a:rPr lang="en-US" sz="2800" dirty="0" err="1"/>
              <a:t>à</a:t>
            </a:r>
            <a:r>
              <a:rPr lang="en-US" sz="2800" dirty="0"/>
              <a:t> </a:t>
            </a:r>
            <a:r>
              <a:rPr lang="en-US" sz="2800" dirty="0" err="1"/>
              <a:t>sa</a:t>
            </a:r>
            <a:r>
              <a:rPr lang="en-US" sz="2800" dirty="0"/>
              <a:t> </a:t>
            </a:r>
            <a:r>
              <a:rPr lang="en-US" sz="2800" dirty="0" err="1"/>
              <a:t>juste</a:t>
            </a:r>
            <a:r>
              <a:rPr lang="en-US" sz="2800" dirty="0"/>
              <a:t> conclusion , le </a:t>
            </a:r>
            <a:r>
              <a:rPr lang="en-US" sz="2800" dirty="0" err="1"/>
              <a:t>Christianisme</a:t>
            </a:r>
            <a:r>
              <a:rPr lang="en-US" sz="2800" dirty="0"/>
              <a:t> </a:t>
            </a:r>
            <a:r>
              <a:rPr lang="en-US" sz="2800" dirty="0" err="1"/>
              <a:t>serait</a:t>
            </a:r>
            <a:r>
              <a:rPr lang="en-US" sz="2800" dirty="0"/>
              <a:t> la </a:t>
            </a:r>
            <a:r>
              <a:rPr lang="en-US" sz="2800" dirty="0" err="1"/>
              <a:t>perpétuation</a:t>
            </a:r>
            <a:r>
              <a:rPr lang="en-US" sz="2800" dirty="0"/>
              <a:t> </a:t>
            </a:r>
            <a:r>
              <a:rPr lang="en-US" sz="2800" dirty="0" err="1"/>
              <a:t>systématique</a:t>
            </a:r>
            <a:r>
              <a:rPr lang="en-US" sz="2800" dirty="0"/>
              <a:t> de </a:t>
            </a:r>
            <a:r>
              <a:rPr lang="en-US" sz="2800" dirty="0" err="1"/>
              <a:t>l’échec</a:t>
            </a:r>
            <a:r>
              <a:rPr lang="en-US" sz="2800" dirty="0"/>
              <a:t> </a:t>
            </a:r>
            <a:r>
              <a:rPr lang="en-US" sz="2800" dirty="0" err="1"/>
              <a:t>humain</a:t>
            </a:r>
            <a:r>
              <a:rPr lang="en-US" sz="2800" dirty="0"/>
              <a:t>..”</a:t>
            </a:r>
          </a:p>
          <a:p>
            <a:pPr algn="r"/>
            <a:r>
              <a:rPr lang="en-US" sz="2800" dirty="0"/>
              <a:t>Adolf Hitler, 1941-1944</a:t>
            </a:r>
          </a:p>
        </p:txBody>
      </p:sp>
    </p:spTree>
    <p:extLst>
      <p:ext uri="{BB962C8B-B14F-4D97-AF65-F5344CB8AC3E}">
        <p14:creationId xmlns:p14="http://schemas.microsoft.com/office/powerpoint/2010/main" val="21102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3081867" cy="5262979"/>
          </a:xfrm>
          <a:prstGeom prst="rect">
            <a:avLst/>
          </a:prstGeom>
        </p:spPr>
        <p:txBody>
          <a:bodyPr wrap="square">
            <a:spAutoFit/>
          </a:bodyPr>
          <a:lstStyle/>
          <a:p>
            <a:r>
              <a:rPr lang="en-US" sz="2800" dirty="0">
                <a:solidFill>
                  <a:srgbClr val="A39A36"/>
                </a:solidFill>
              </a:rPr>
              <a:t>Defend the weak and the fatherless; uphold the cause of the poor and the oppressed. Rescue the weak and the needy; deliver them from the hand of the wicked.</a:t>
            </a:r>
          </a:p>
          <a:p>
            <a:pPr algn="r"/>
            <a:r>
              <a:rPr lang="en-US" sz="2800" dirty="0">
                <a:solidFill>
                  <a:srgbClr val="A39A36"/>
                </a:solidFill>
              </a:rPr>
              <a:t>Psalm 82:3,4</a:t>
            </a:r>
          </a:p>
        </p:txBody>
      </p:sp>
      <p:sp>
        <p:nvSpPr>
          <p:cNvPr id="3" name="Rectangle 2"/>
          <p:cNvSpPr/>
          <p:nvPr/>
        </p:nvSpPr>
        <p:spPr>
          <a:xfrm>
            <a:off x="3206044" y="0"/>
            <a:ext cx="5937956" cy="5432256"/>
          </a:xfrm>
          <a:prstGeom prst="rect">
            <a:avLst/>
          </a:prstGeom>
        </p:spPr>
        <p:txBody>
          <a:bodyPr wrap="square">
            <a:spAutoFit/>
          </a:bodyPr>
          <a:lstStyle/>
          <a:p>
            <a:r>
              <a:rPr lang="en-US" sz="4000" dirty="0"/>
              <a:t>»</a:t>
            </a:r>
            <a:r>
              <a:rPr lang="en-US" sz="4000" dirty="0" err="1"/>
              <a:t>Rendez</a:t>
            </a:r>
            <a:r>
              <a:rPr lang="en-US" sz="4000" dirty="0"/>
              <a:t> justice au </a:t>
            </a:r>
            <a:r>
              <a:rPr lang="en-US" sz="4000" dirty="0" err="1"/>
              <a:t>faible</a:t>
            </a:r>
            <a:r>
              <a:rPr lang="en-US" sz="4000" dirty="0"/>
              <a:t> et </a:t>
            </a:r>
            <a:r>
              <a:rPr lang="en-US" sz="4000" dirty="0" err="1"/>
              <a:t>à</a:t>
            </a:r>
            <a:r>
              <a:rPr lang="en-US" sz="4000" dirty="0"/>
              <a:t> </a:t>
            </a:r>
            <a:r>
              <a:rPr lang="en-US" sz="4000" dirty="0" err="1"/>
              <a:t>l’orphelin</a:t>
            </a:r>
            <a:r>
              <a:rPr lang="en-US" sz="4000" dirty="0"/>
              <a:t>,</a:t>
            </a:r>
          </a:p>
          <a:p>
            <a:r>
              <a:rPr lang="en-US" sz="4000" dirty="0" err="1"/>
              <a:t>faites</a:t>
            </a:r>
            <a:r>
              <a:rPr lang="en-US" sz="4000" dirty="0"/>
              <a:t> </a:t>
            </a:r>
            <a:r>
              <a:rPr lang="en-US" sz="4000" dirty="0" err="1"/>
              <a:t>droit</a:t>
            </a:r>
            <a:r>
              <a:rPr lang="en-US" sz="4000" dirty="0"/>
              <a:t> au </a:t>
            </a:r>
            <a:r>
              <a:rPr lang="en-US" sz="4000" dirty="0" err="1"/>
              <a:t>malheureux</a:t>
            </a:r>
            <a:r>
              <a:rPr lang="en-US" sz="4000" dirty="0"/>
              <a:t> et </a:t>
            </a:r>
            <a:r>
              <a:rPr lang="en-US" sz="4000" dirty="0" err="1"/>
              <a:t>à</a:t>
            </a:r>
            <a:r>
              <a:rPr lang="en-US" sz="4000" dirty="0"/>
              <a:t> </a:t>
            </a:r>
            <a:r>
              <a:rPr lang="en-US" sz="4000" dirty="0" err="1"/>
              <a:t>l’indigent</a:t>
            </a:r>
            <a:r>
              <a:rPr lang="en-US" sz="4000" dirty="0"/>
              <a:t>, </a:t>
            </a:r>
            <a:r>
              <a:rPr lang="en-US" sz="4000" dirty="0" err="1"/>
              <a:t>sauvez</a:t>
            </a:r>
            <a:r>
              <a:rPr lang="en-US" sz="4000" dirty="0"/>
              <a:t> le </a:t>
            </a:r>
            <a:r>
              <a:rPr lang="en-US" sz="4000" dirty="0" err="1"/>
              <a:t>faible</a:t>
            </a:r>
            <a:r>
              <a:rPr lang="en-US" sz="4000" dirty="0"/>
              <a:t> et le </a:t>
            </a:r>
            <a:r>
              <a:rPr lang="en-US" sz="4000" dirty="0" err="1"/>
              <a:t>pauvre</a:t>
            </a:r>
            <a:r>
              <a:rPr lang="en-US" sz="4000" dirty="0"/>
              <a:t>,</a:t>
            </a:r>
          </a:p>
          <a:p>
            <a:r>
              <a:rPr lang="en-US" sz="4000" dirty="0" err="1"/>
              <a:t>délivrez</a:t>
            </a:r>
            <a:r>
              <a:rPr lang="en-US" sz="4000" dirty="0"/>
              <a:t>-les des </a:t>
            </a:r>
            <a:r>
              <a:rPr lang="en-US" sz="4000" dirty="0" err="1"/>
              <a:t>méchants</a:t>
            </a:r>
            <a:r>
              <a:rPr lang="en-US" sz="4000" dirty="0"/>
              <a:t>!</a:t>
            </a:r>
          </a:p>
          <a:p>
            <a:r>
              <a:rPr lang="en-US" sz="2800" dirty="0"/>
              <a:t>					</a:t>
            </a:r>
            <a:r>
              <a:rPr lang="en-US" sz="2800" dirty="0" err="1"/>
              <a:t>Psaume</a:t>
            </a:r>
            <a:r>
              <a:rPr lang="en-US" sz="2800" dirty="0"/>
              <a:t> 82:3, 4</a:t>
            </a:r>
          </a:p>
        </p:txBody>
      </p:sp>
    </p:spTree>
    <p:extLst>
      <p:ext uri="{BB962C8B-B14F-4D97-AF65-F5344CB8AC3E}">
        <p14:creationId xmlns:p14="http://schemas.microsoft.com/office/powerpoint/2010/main" val="14434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7436" y="956382"/>
            <a:ext cx="6048370" cy="1433037"/>
          </a:xfrm>
        </p:spPr>
        <p:txBody>
          <a:bodyPr/>
          <a:lstStyle/>
          <a:p>
            <a:r>
              <a:rPr lang="en-US" dirty="0" err="1"/>
              <a:t>Croire</a:t>
            </a:r>
            <a:r>
              <a:rPr lang="en-US" dirty="0"/>
              <a:t> en la </a:t>
            </a:r>
            <a:r>
              <a:rPr lang="en-US" dirty="0" err="1"/>
              <a:t>création</a:t>
            </a:r>
            <a:r>
              <a:rPr lang="en-US" dirty="0"/>
              <a:t> change la perception </a:t>
            </a:r>
            <a:r>
              <a:rPr lang="en-US" dirty="0" err="1"/>
              <a:t>que</a:t>
            </a:r>
            <a:r>
              <a:rPr lang="en-US" dirty="0"/>
              <a:t> nous </a:t>
            </a:r>
            <a:r>
              <a:rPr lang="en-US" dirty="0" err="1"/>
              <a:t>avons</a:t>
            </a:r>
            <a:r>
              <a:rPr lang="en-US" dirty="0"/>
              <a:t> des </a:t>
            </a:r>
            <a:r>
              <a:rPr lang="en-US" dirty="0" err="1"/>
              <a:t>autres</a:t>
            </a:r>
            <a:br>
              <a:rPr lang="en-US" dirty="0"/>
            </a:br>
            <a:r>
              <a:rPr lang="en-US" sz="1800" dirty="0">
                <a:solidFill>
                  <a:srgbClr val="889465"/>
                </a:solidFill>
              </a:rPr>
              <a:t>Believing in the creation changes how we view others</a:t>
            </a:r>
            <a:endParaRPr lang="en-US" dirty="0">
              <a:solidFill>
                <a:srgbClr val="889465"/>
              </a:solidFill>
            </a:endParaRPr>
          </a:p>
        </p:txBody>
      </p:sp>
      <p:sp>
        <p:nvSpPr>
          <p:cNvPr id="4" name="Text Placeholder 3"/>
          <p:cNvSpPr>
            <a:spLocks noGrp="1"/>
          </p:cNvSpPr>
          <p:nvPr>
            <p:ph type="body" idx="1"/>
          </p:nvPr>
        </p:nvSpPr>
        <p:spPr>
          <a:xfrm>
            <a:off x="1667437" y="2825487"/>
            <a:ext cx="5801060" cy="2318013"/>
          </a:xfrm>
        </p:spPr>
        <p:txBody>
          <a:bodyPr>
            <a:normAutofit/>
          </a:bodyPr>
          <a:lstStyle/>
          <a:p>
            <a:r>
              <a:rPr lang="en-US" dirty="0" err="1"/>
              <a:t>Égaux</a:t>
            </a:r>
            <a:r>
              <a:rPr lang="en-US" dirty="0"/>
              <a:t>, </a:t>
            </a:r>
            <a:r>
              <a:rPr lang="en-US" dirty="0" err="1"/>
              <a:t>tous</a:t>
            </a:r>
            <a:r>
              <a:rPr lang="en-US" dirty="0"/>
              <a:t> </a:t>
            </a:r>
            <a:r>
              <a:rPr lang="en-US" dirty="0" err="1"/>
              <a:t>créés</a:t>
            </a:r>
            <a:r>
              <a:rPr lang="en-US" dirty="0"/>
              <a:t> </a:t>
            </a:r>
            <a:r>
              <a:rPr lang="en-US" dirty="0" err="1"/>
              <a:t>à</a:t>
            </a:r>
            <a:r>
              <a:rPr lang="en-US" dirty="0"/>
              <a:t> </a:t>
            </a:r>
            <a:r>
              <a:rPr lang="en-US" dirty="0" err="1"/>
              <a:t>l’image</a:t>
            </a:r>
            <a:r>
              <a:rPr lang="en-US" dirty="0"/>
              <a:t> de </a:t>
            </a:r>
            <a:r>
              <a:rPr lang="en-US" dirty="0" err="1"/>
              <a:t>Dieu</a:t>
            </a:r>
            <a:r>
              <a:rPr lang="en-US" dirty="0"/>
              <a:t>, </a:t>
            </a:r>
            <a:r>
              <a:rPr lang="en-US" dirty="0" err="1"/>
              <a:t>objets</a:t>
            </a:r>
            <a:r>
              <a:rPr lang="en-US" dirty="0"/>
              <a:t> de </a:t>
            </a:r>
            <a:r>
              <a:rPr lang="en-US" dirty="0" err="1"/>
              <a:t>l’amour</a:t>
            </a:r>
            <a:r>
              <a:rPr lang="en-US" dirty="0"/>
              <a:t> de </a:t>
            </a:r>
            <a:r>
              <a:rPr lang="en-US" dirty="0" err="1"/>
              <a:t>Dieu</a:t>
            </a:r>
            <a:r>
              <a:rPr lang="en-US" dirty="0"/>
              <a:t> et </a:t>
            </a:r>
            <a:r>
              <a:rPr lang="en-US" dirty="0" err="1"/>
              <a:t>notre</a:t>
            </a:r>
            <a:r>
              <a:rPr lang="en-US" dirty="0"/>
              <a:t> </a:t>
            </a:r>
            <a:r>
              <a:rPr lang="en-US" dirty="0" err="1"/>
              <a:t>responsabilité</a:t>
            </a:r>
            <a:endParaRPr lang="en-US" dirty="0"/>
          </a:p>
          <a:p>
            <a:r>
              <a:rPr lang="en-US" dirty="0" err="1"/>
              <a:t>Ou</a:t>
            </a:r>
            <a:endParaRPr lang="en-US" dirty="0"/>
          </a:p>
          <a:p>
            <a:r>
              <a:rPr lang="en-US" dirty="0" err="1"/>
              <a:t>Ennemis</a:t>
            </a:r>
            <a:r>
              <a:rPr lang="en-US" dirty="0"/>
              <a:t> pour </a:t>
            </a:r>
            <a:r>
              <a:rPr lang="en-US" dirty="0" err="1"/>
              <a:t>s’approprier</a:t>
            </a:r>
            <a:r>
              <a:rPr lang="en-US" dirty="0"/>
              <a:t> les </a:t>
            </a:r>
            <a:r>
              <a:rPr lang="en-US" dirty="0" err="1"/>
              <a:t>ressources</a:t>
            </a:r>
            <a:endParaRPr lang="en-US" dirty="0"/>
          </a:p>
          <a:p>
            <a:r>
              <a:rPr lang="en-US" sz="1350" dirty="0">
                <a:solidFill>
                  <a:srgbClr val="889465"/>
                </a:solidFill>
              </a:rPr>
              <a:t>Equal, all created in the image of God, objects of God’s love and our responsibility</a:t>
            </a:r>
          </a:p>
          <a:p>
            <a:r>
              <a:rPr lang="en-US" sz="1350" dirty="0">
                <a:solidFill>
                  <a:srgbClr val="889465"/>
                </a:solidFill>
              </a:rPr>
              <a:t>Or</a:t>
            </a:r>
          </a:p>
          <a:p>
            <a:r>
              <a:rPr lang="en-US" sz="1350" dirty="0">
                <a:solidFill>
                  <a:srgbClr val="889465"/>
                </a:solidFill>
              </a:rPr>
              <a:t>Enemies competing for resources</a:t>
            </a:r>
          </a:p>
          <a:p>
            <a:endParaRPr lang="en-US" sz="1350" dirty="0">
              <a:solidFill>
                <a:srgbClr val="889465"/>
              </a:solidFill>
            </a:endParaRPr>
          </a:p>
        </p:txBody>
      </p:sp>
    </p:spTree>
    <p:extLst>
      <p:ext uri="{BB962C8B-B14F-4D97-AF65-F5344CB8AC3E}">
        <p14:creationId xmlns:p14="http://schemas.microsoft.com/office/powerpoint/2010/main" val="211808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070578" y="22578"/>
            <a:ext cx="5858933" cy="5143500"/>
          </a:xfrm>
        </p:spPr>
        <p:txBody>
          <a:bodyPr>
            <a:noAutofit/>
          </a:bodyPr>
          <a:lstStyle/>
          <a:p>
            <a:pPr marL="246888" indent="-383362">
              <a:buNone/>
            </a:pPr>
            <a:r>
              <a:rPr lang="en-US" sz="4000" dirty="0"/>
              <a:t>“</a:t>
            </a:r>
            <a:r>
              <a:rPr lang="en-US" sz="4000" dirty="0" err="1"/>
              <a:t>Quel</a:t>
            </a:r>
            <a:r>
              <a:rPr lang="en-US" sz="4000" dirty="0"/>
              <a:t> </a:t>
            </a:r>
            <a:r>
              <a:rPr lang="en-US" sz="4000" dirty="0" err="1"/>
              <a:t>livre</a:t>
            </a:r>
            <a:r>
              <a:rPr lang="en-US" sz="4000" dirty="0"/>
              <a:t> un </a:t>
            </a:r>
            <a:r>
              <a:rPr lang="en-US" sz="4000" dirty="0" err="1"/>
              <a:t>aumonier</a:t>
            </a:r>
            <a:r>
              <a:rPr lang="en-US" sz="4000" dirty="0"/>
              <a:t> du </a:t>
            </a:r>
            <a:r>
              <a:rPr lang="en-US" sz="4000" dirty="0" err="1"/>
              <a:t>diable</a:t>
            </a:r>
            <a:r>
              <a:rPr lang="en-US" sz="4000" dirty="0"/>
              <a:t> </a:t>
            </a:r>
            <a:r>
              <a:rPr lang="en-US" sz="4000" dirty="0" err="1"/>
              <a:t>pourrait</a:t>
            </a:r>
            <a:r>
              <a:rPr lang="en-US" sz="4000" dirty="0"/>
              <a:t> </a:t>
            </a:r>
            <a:r>
              <a:rPr lang="en-US" sz="4000" dirty="0" err="1"/>
              <a:t>écrire</a:t>
            </a:r>
            <a:r>
              <a:rPr lang="en-US" sz="4000" dirty="0"/>
              <a:t> </a:t>
            </a:r>
            <a:r>
              <a:rPr lang="en-US" sz="4000" dirty="0" err="1"/>
              <a:t>sur</a:t>
            </a:r>
            <a:r>
              <a:rPr lang="en-US" sz="4000" dirty="0"/>
              <a:t> la </a:t>
            </a:r>
            <a:r>
              <a:rPr lang="en-US" sz="4000" dirty="0" err="1"/>
              <a:t>maladresse</a:t>
            </a:r>
            <a:r>
              <a:rPr lang="en-US" sz="4000" dirty="0"/>
              <a:t>, </a:t>
            </a:r>
            <a:r>
              <a:rPr lang="en-US" sz="4000" dirty="0" err="1"/>
              <a:t>l’inefficacité</a:t>
            </a:r>
            <a:r>
              <a:rPr lang="en-US" sz="4000" dirty="0"/>
              <a:t>, la misère et la </a:t>
            </a:r>
            <a:r>
              <a:rPr lang="en-US" sz="4000" dirty="0" err="1"/>
              <a:t>cruauté</a:t>
            </a:r>
            <a:r>
              <a:rPr lang="en-US" sz="4000" dirty="0"/>
              <a:t> horrible des </a:t>
            </a:r>
            <a:r>
              <a:rPr lang="en-US" sz="4000" dirty="0" err="1"/>
              <a:t>œuvres</a:t>
            </a:r>
            <a:r>
              <a:rPr lang="en-US" sz="4000" dirty="0"/>
              <a:t> de la nature.”</a:t>
            </a:r>
          </a:p>
          <a:p>
            <a:pPr marL="246888" indent="-383362" algn="r">
              <a:buNone/>
            </a:pPr>
            <a:r>
              <a:rPr lang="en-US" sz="3600" dirty="0">
                <a:solidFill>
                  <a:schemeClr val="tx1"/>
                </a:solidFill>
              </a:rPr>
              <a:t>Charles Darwin, 1856</a:t>
            </a:r>
          </a:p>
        </p:txBody>
      </p:sp>
      <p:sp>
        <p:nvSpPr>
          <p:cNvPr id="3" name="Content Placeholder 5"/>
          <p:cNvSpPr txBox="1">
            <a:spLocks/>
          </p:cNvSpPr>
          <p:nvPr/>
        </p:nvSpPr>
        <p:spPr>
          <a:xfrm>
            <a:off x="0" y="0"/>
            <a:ext cx="2882901" cy="5143500"/>
          </a:xfrm>
          <a:prstGeom prst="rect">
            <a:avLst/>
          </a:prstGeom>
        </p:spPr>
        <p:txBody>
          <a:bodyPr vert="horz" lIns="68580" tIns="34290" rIns="68580" bIns="3429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246888" indent="-383362">
              <a:buNone/>
            </a:pPr>
            <a:r>
              <a:rPr lang="en-US" sz="2800" dirty="0">
                <a:solidFill>
                  <a:schemeClr val="bg2">
                    <a:lumMod val="50000"/>
                  </a:schemeClr>
                </a:solidFill>
              </a:rPr>
              <a:t>“What a book a Devil's Chaplain might write on the clumsy, wasteful, blundering low and horribly cruel works of nature.”</a:t>
            </a:r>
          </a:p>
          <a:p>
            <a:pPr marL="246888" indent="-383362" algn="r">
              <a:buNone/>
            </a:pPr>
            <a:r>
              <a:rPr lang="en-US" dirty="0">
                <a:solidFill>
                  <a:schemeClr val="bg2">
                    <a:lumMod val="50000"/>
                  </a:schemeClr>
                </a:solidFill>
              </a:rPr>
              <a:t>Charles Darwin, 1856</a:t>
            </a:r>
          </a:p>
        </p:txBody>
      </p:sp>
    </p:spTree>
    <p:extLst>
      <p:ext uri="{BB962C8B-B14F-4D97-AF65-F5344CB8AC3E}">
        <p14:creationId xmlns:p14="http://schemas.microsoft.com/office/powerpoint/2010/main" val="85814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392067" cy="5262979"/>
          </a:xfrm>
          <a:prstGeom prst="rect">
            <a:avLst/>
          </a:prstGeom>
          <a:effectLst/>
        </p:spPr>
        <p:txBody>
          <a:bodyPr wrap="square">
            <a:spAutoFit/>
          </a:bodyPr>
          <a:lstStyle/>
          <a:p>
            <a:r>
              <a:rPr lang="en-US" sz="2800" dirty="0">
                <a:solidFill>
                  <a:srgbClr val="A39A36"/>
                </a:solidFill>
              </a:rPr>
              <a:t>“He has made everything beautiful in its time. He has also set eternity in the human heart; yet no one can fathom what God has done from beginning to end.”</a:t>
            </a:r>
          </a:p>
          <a:p>
            <a:pPr algn="r"/>
            <a:r>
              <a:rPr lang="en-US" sz="2800" dirty="0">
                <a:solidFill>
                  <a:srgbClr val="A39A36"/>
                </a:solidFill>
              </a:rPr>
              <a:t>Ecclesiastes 3:11 NIV</a:t>
            </a:r>
          </a:p>
        </p:txBody>
      </p:sp>
      <p:sp>
        <p:nvSpPr>
          <p:cNvPr id="3" name="Rectangle 2"/>
          <p:cNvSpPr/>
          <p:nvPr/>
        </p:nvSpPr>
        <p:spPr>
          <a:xfrm>
            <a:off x="3392066" y="0"/>
            <a:ext cx="5751933" cy="5078313"/>
          </a:xfrm>
          <a:prstGeom prst="rect">
            <a:avLst/>
          </a:prstGeom>
        </p:spPr>
        <p:txBody>
          <a:bodyPr wrap="square">
            <a:spAutoFit/>
          </a:bodyPr>
          <a:lstStyle/>
          <a:p>
            <a:r>
              <a:rPr lang="en-US" sz="3600" dirty="0"/>
              <a:t>Il fait </a:t>
            </a:r>
            <a:r>
              <a:rPr lang="en-US" sz="3600" dirty="0" err="1"/>
              <a:t>toute</a:t>
            </a:r>
            <a:r>
              <a:rPr lang="en-US" sz="3600" dirty="0"/>
              <a:t> chose belle au moment </a:t>
            </a:r>
            <a:r>
              <a:rPr lang="en-US" sz="3600" dirty="0" err="1"/>
              <a:t>voulu</a:t>
            </a:r>
            <a:r>
              <a:rPr lang="en-US" sz="3600" dirty="0"/>
              <a:t>. Il a </a:t>
            </a:r>
            <a:r>
              <a:rPr lang="en-US" sz="3600" dirty="0" err="1"/>
              <a:t>même</a:t>
            </a:r>
            <a:r>
              <a:rPr lang="en-US" sz="3600" dirty="0"/>
              <a:t> </a:t>
            </a:r>
            <a:r>
              <a:rPr lang="en-US" sz="3600" dirty="0" err="1"/>
              <a:t>mis</a:t>
            </a:r>
            <a:r>
              <a:rPr lang="en-US" sz="3600" dirty="0"/>
              <a:t> </a:t>
            </a:r>
            <a:r>
              <a:rPr lang="en-US" sz="3600" dirty="0" err="1"/>
              <a:t>dans</a:t>
            </a:r>
            <a:r>
              <a:rPr lang="en-US" sz="3600" dirty="0"/>
              <a:t> </a:t>
            </a:r>
            <a:r>
              <a:rPr lang="en-US" sz="3600" dirty="0" err="1"/>
              <a:t>leur</a:t>
            </a:r>
            <a:r>
              <a:rPr lang="en-US" sz="3600" dirty="0"/>
              <a:t> </a:t>
            </a:r>
            <a:r>
              <a:rPr lang="en-US" sz="3600" dirty="0" err="1"/>
              <a:t>cœur</a:t>
            </a:r>
            <a:r>
              <a:rPr lang="en-US" sz="3600" dirty="0"/>
              <a:t> la </a:t>
            </a:r>
            <a:r>
              <a:rPr lang="en-US" sz="3600" dirty="0" err="1"/>
              <a:t>pensée</a:t>
            </a:r>
            <a:r>
              <a:rPr lang="en-US" sz="3600" dirty="0"/>
              <a:t> de </a:t>
            </a:r>
            <a:r>
              <a:rPr lang="en-US" sz="3600" dirty="0" err="1"/>
              <a:t>l'éternité</a:t>
            </a:r>
            <a:r>
              <a:rPr lang="en-US" sz="3600" dirty="0"/>
              <a:t>, </a:t>
            </a:r>
            <a:r>
              <a:rPr lang="en-US" sz="3600" dirty="0" err="1"/>
              <a:t>même</a:t>
            </a:r>
            <a:r>
              <a:rPr lang="en-US" sz="3600" dirty="0"/>
              <a:t> </a:t>
            </a:r>
            <a:r>
              <a:rPr lang="en-US" sz="3600" dirty="0" err="1"/>
              <a:t>si</a:t>
            </a:r>
            <a:r>
              <a:rPr lang="en-US" sz="3600" dirty="0"/>
              <a:t> </a:t>
            </a:r>
            <a:r>
              <a:rPr lang="en-US" sz="3600" dirty="0" err="1"/>
              <a:t>l'homme</a:t>
            </a:r>
            <a:r>
              <a:rPr lang="en-US" sz="3600" dirty="0"/>
              <a:t> ne </a:t>
            </a:r>
            <a:r>
              <a:rPr lang="en-US" sz="3600" dirty="0" err="1"/>
              <a:t>peut</a:t>
            </a:r>
            <a:r>
              <a:rPr lang="en-US" sz="3600" dirty="0"/>
              <a:t> pas </a:t>
            </a:r>
            <a:r>
              <a:rPr lang="en-US" sz="3600" dirty="0" err="1"/>
              <a:t>comprendre</a:t>
            </a:r>
            <a:r>
              <a:rPr lang="en-US" sz="3600" dirty="0"/>
              <a:t> </a:t>
            </a:r>
            <a:r>
              <a:rPr lang="en-US" sz="3600" dirty="0" err="1"/>
              <a:t>l'œuvre</a:t>
            </a:r>
            <a:r>
              <a:rPr lang="en-US" sz="3600" dirty="0"/>
              <a:t> </a:t>
            </a:r>
            <a:r>
              <a:rPr lang="en-US" sz="3600" dirty="0" err="1"/>
              <a:t>que</a:t>
            </a:r>
            <a:r>
              <a:rPr lang="en-US" sz="3600" dirty="0"/>
              <a:t> </a:t>
            </a:r>
            <a:r>
              <a:rPr lang="en-US" sz="3600" dirty="0" err="1"/>
              <a:t>Dieu</a:t>
            </a:r>
            <a:r>
              <a:rPr lang="en-US" sz="3600" dirty="0"/>
              <a:t> </a:t>
            </a:r>
            <a:r>
              <a:rPr lang="en-US" sz="3600" dirty="0" err="1"/>
              <a:t>accomplit</a:t>
            </a:r>
            <a:r>
              <a:rPr lang="en-US" sz="3600" dirty="0"/>
              <a:t> du début </a:t>
            </a:r>
            <a:r>
              <a:rPr lang="en-US" sz="3600" dirty="0" err="1"/>
              <a:t>à</a:t>
            </a:r>
            <a:r>
              <a:rPr lang="en-US" sz="3600" dirty="0"/>
              <a:t> la fin.</a:t>
            </a:r>
          </a:p>
          <a:p>
            <a:r>
              <a:rPr lang="en-US" sz="3200" dirty="0"/>
              <a:t>					</a:t>
            </a:r>
            <a:r>
              <a:rPr lang="en-US" sz="3200" dirty="0" err="1"/>
              <a:t>Ecclésiaste</a:t>
            </a:r>
            <a:r>
              <a:rPr lang="en-US" sz="3200" dirty="0"/>
              <a:t> 3:11</a:t>
            </a:r>
          </a:p>
        </p:txBody>
      </p:sp>
    </p:spTree>
    <p:extLst>
      <p:ext uri="{BB962C8B-B14F-4D97-AF65-F5344CB8AC3E}">
        <p14:creationId xmlns:p14="http://schemas.microsoft.com/office/powerpoint/2010/main" val="113971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18"/>
            <a:ext cx="9144000" cy="6858001"/>
          </a:xfrm>
          <a:prstGeom prst="rect">
            <a:avLst/>
          </a:prstGeom>
        </p:spPr>
      </p:pic>
    </p:spTree>
    <p:extLst>
      <p:ext uri="{BB962C8B-B14F-4D97-AF65-F5344CB8AC3E}">
        <p14:creationId xmlns:p14="http://schemas.microsoft.com/office/powerpoint/2010/main" val="421052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930982"/>
            <a:ext cx="6438900" cy="1433037"/>
          </a:xfrm>
        </p:spPr>
        <p:txBody>
          <a:bodyPr/>
          <a:lstStyle/>
          <a:p>
            <a:r>
              <a:rPr lang="en-US" sz="3600" dirty="0" err="1"/>
              <a:t>Croire</a:t>
            </a:r>
            <a:r>
              <a:rPr lang="en-US" sz="3600" dirty="0"/>
              <a:t> en la </a:t>
            </a:r>
            <a:r>
              <a:rPr lang="en-US" sz="3600" dirty="0" err="1"/>
              <a:t>création</a:t>
            </a:r>
            <a:r>
              <a:rPr lang="en-US" sz="3600" dirty="0"/>
              <a:t> change la perception </a:t>
            </a:r>
            <a:r>
              <a:rPr lang="en-US" sz="3600" dirty="0" err="1"/>
              <a:t>que</a:t>
            </a:r>
            <a:r>
              <a:rPr lang="en-US" sz="3600" dirty="0"/>
              <a:t> nous </a:t>
            </a:r>
            <a:r>
              <a:rPr lang="en-US" sz="3600" dirty="0" err="1"/>
              <a:t>avons</a:t>
            </a:r>
            <a:r>
              <a:rPr lang="en-US" sz="3600" dirty="0"/>
              <a:t> du </a:t>
            </a:r>
            <a:r>
              <a:rPr lang="en-US" sz="3600" dirty="0" err="1"/>
              <a:t>reste</a:t>
            </a:r>
            <a:r>
              <a:rPr lang="en-US" sz="3600" dirty="0"/>
              <a:t> de la </a:t>
            </a:r>
            <a:r>
              <a:rPr lang="en-US" sz="3600" dirty="0" err="1"/>
              <a:t>création</a:t>
            </a:r>
            <a:br>
              <a:rPr lang="en-US" dirty="0"/>
            </a:br>
            <a:r>
              <a:rPr lang="en-US" sz="1500" dirty="0">
                <a:solidFill>
                  <a:schemeClr val="accent6"/>
                </a:solidFill>
              </a:rPr>
              <a:t>Believing in the creation changes how we view the rest of creation</a:t>
            </a:r>
            <a:endParaRPr lang="en-US" dirty="0">
              <a:solidFill>
                <a:schemeClr val="accent6"/>
              </a:solidFill>
            </a:endParaRPr>
          </a:p>
        </p:txBody>
      </p:sp>
      <p:sp>
        <p:nvSpPr>
          <p:cNvPr id="4" name="Text Placeholder 3"/>
          <p:cNvSpPr>
            <a:spLocks noGrp="1"/>
          </p:cNvSpPr>
          <p:nvPr>
            <p:ph type="body" idx="1"/>
          </p:nvPr>
        </p:nvSpPr>
        <p:spPr>
          <a:xfrm>
            <a:off x="1667437" y="2825487"/>
            <a:ext cx="5801060" cy="2318013"/>
          </a:xfrm>
        </p:spPr>
        <p:txBody>
          <a:bodyPr>
            <a:normAutofit/>
          </a:bodyPr>
          <a:lstStyle/>
          <a:p>
            <a:r>
              <a:rPr lang="en-US" dirty="0" err="1"/>
              <a:t>Entrenus</a:t>
            </a:r>
            <a:r>
              <a:rPr lang="en-US" dirty="0"/>
              <a:t> par le </a:t>
            </a:r>
            <a:r>
              <a:rPr lang="en-US" dirty="0" err="1"/>
              <a:t>Créateur</a:t>
            </a:r>
            <a:r>
              <a:rPr lang="en-US" dirty="0"/>
              <a:t> et </a:t>
            </a:r>
            <a:r>
              <a:rPr lang="en-US" dirty="0" err="1"/>
              <a:t>digne</a:t>
            </a:r>
            <a:r>
              <a:rPr lang="en-US" dirty="0"/>
              <a:t> de </a:t>
            </a:r>
            <a:r>
              <a:rPr lang="en-US" dirty="0" err="1"/>
              <a:t>notre</a:t>
            </a:r>
            <a:r>
              <a:rPr lang="en-US" dirty="0"/>
              <a:t> </a:t>
            </a:r>
            <a:r>
              <a:rPr lang="en-US" dirty="0" err="1"/>
              <a:t>étude</a:t>
            </a:r>
            <a:r>
              <a:rPr lang="en-US" dirty="0"/>
              <a:t> et admiration, </a:t>
            </a:r>
            <a:r>
              <a:rPr lang="en-US" dirty="0" err="1"/>
              <a:t>notre</a:t>
            </a:r>
            <a:r>
              <a:rPr lang="en-US" dirty="0"/>
              <a:t> </a:t>
            </a:r>
            <a:r>
              <a:rPr lang="en-US" dirty="0" err="1"/>
              <a:t>responsabilité</a:t>
            </a:r>
            <a:endParaRPr lang="en-US" dirty="0"/>
          </a:p>
          <a:p>
            <a:r>
              <a:rPr lang="en-US" dirty="0" err="1"/>
              <a:t>Ou</a:t>
            </a:r>
            <a:endParaRPr lang="en-US" dirty="0"/>
          </a:p>
          <a:p>
            <a:r>
              <a:rPr lang="en-US" dirty="0"/>
              <a:t>Cruel, insensible, tout en </a:t>
            </a:r>
            <a:r>
              <a:rPr lang="en-US" dirty="0" err="1"/>
              <a:t>étant</a:t>
            </a:r>
            <a:r>
              <a:rPr lang="en-US" dirty="0"/>
              <a:t> </a:t>
            </a:r>
            <a:r>
              <a:rPr lang="en-US" dirty="0" err="1"/>
              <a:t>Créateur</a:t>
            </a:r>
            <a:endParaRPr lang="en-US" dirty="0"/>
          </a:p>
          <a:p>
            <a:r>
              <a:rPr lang="en-US" sz="1350" dirty="0">
                <a:solidFill>
                  <a:srgbClr val="AEB795"/>
                </a:solidFill>
              </a:rPr>
              <a:t>Sustained by the Creator and worthy of our study and admiration, our responsibility</a:t>
            </a:r>
          </a:p>
          <a:p>
            <a:r>
              <a:rPr lang="en-US" sz="1350" dirty="0">
                <a:solidFill>
                  <a:srgbClr val="AEB795"/>
                </a:solidFill>
              </a:rPr>
              <a:t>Or</a:t>
            </a:r>
          </a:p>
          <a:p>
            <a:r>
              <a:rPr lang="en-US" sz="1350" dirty="0">
                <a:solidFill>
                  <a:srgbClr val="AEB795"/>
                </a:solidFill>
              </a:rPr>
              <a:t>Cruel, unfeeling, but also our creator</a:t>
            </a:r>
          </a:p>
          <a:p>
            <a:endParaRPr lang="en-US" dirty="0"/>
          </a:p>
        </p:txBody>
      </p:sp>
    </p:spTree>
    <p:extLst>
      <p:ext uri="{BB962C8B-B14F-4D97-AF65-F5344CB8AC3E}">
        <p14:creationId xmlns:p14="http://schemas.microsoft.com/office/powerpoint/2010/main" val="286043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0165"/>
            <a:ext cx="3702755" cy="4955203"/>
          </a:xfrm>
          <a:prstGeom prst="rect">
            <a:avLst/>
          </a:prstGeom>
        </p:spPr>
        <p:txBody>
          <a:bodyPr wrap="square">
            <a:spAutoFit/>
          </a:bodyPr>
          <a:lstStyle/>
          <a:p>
            <a:r>
              <a:rPr lang="en-US" sz="3200" dirty="0">
                <a:solidFill>
                  <a:srgbClr val="A39A36"/>
                </a:solidFill>
              </a:rPr>
              <a:t>He who was seated on the throne said, “I am making everything new!” Then he said, “Write this down, for these words are trustworthy and true.”</a:t>
            </a:r>
          </a:p>
          <a:p>
            <a:pPr algn="r"/>
            <a:r>
              <a:rPr lang="en-US" sz="2800" dirty="0">
                <a:solidFill>
                  <a:srgbClr val="A39A36"/>
                </a:solidFill>
              </a:rPr>
              <a:t>Revelation 21:5 NIV</a:t>
            </a:r>
          </a:p>
        </p:txBody>
      </p:sp>
      <p:sp>
        <p:nvSpPr>
          <p:cNvPr id="2" name="Rectangle 1"/>
          <p:cNvSpPr/>
          <p:nvPr/>
        </p:nvSpPr>
        <p:spPr>
          <a:xfrm>
            <a:off x="3702756" y="85683"/>
            <a:ext cx="5441244" cy="4893647"/>
          </a:xfrm>
          <a:prstGeom prst="rect">
            <a:avLst/>
          </a:prstGeom>
        </p:spPr>
        <p:txBody>
          <a:bodyPr wrap="square">
            <a:spAutoFit/>
          </a:bodyPr>
          <a:lstStyle/>
          <a:p>
            <a:r>
              <a:rPr lang="en-US" sz="4000" dirty="0" err="1"/>
              <a:t>Celui</a:t>
            </a:r>
            <a:r>
              <a:rPr lang="en-US" sz="4000" dirty="0"/>
              <a:t> qui </a:t>
            </a:r>
            <a:r>
              <a:rPr lang="en-US" sz="4000" dirty="0" err="1"/>
              <a:t>était</a:t>
            </a:r>
            <a:r>
              <a:rPr lang="en-US" sz="4000" dirty="0"/>
              <a:t> </a:t>
            </a:r>
            <a:r>
              <a:rPr lang="en-US" sz="4000" dirty="0" err="1"/>
              <a:t>assis</a:t>
            </a:r>
            <a:r>
              <a:rPr lang="en-US" sz="4000" dirty="0"/>
              <a:t> </a:t>
            </a:r>
            <a:r>
              <a:rPr lang="en-US" sz="4000" dirty="0" err="1"/>
              <a:t>sur</a:t>
            </a:r>
            <a:r>
              <a:rPr lang="en-US" sz="4000" dirty="0"/>
              <a:t> le </a:t>
            </a:r>
            <a:r>
              <a:rPr lang="en-US" sz="4000" dirty="0" err="1"/>
              <a:t>trône</a:t>
            </a:r>
            <a:r>
              <a:rPr lang="en-US" sz="4000" dirty="0"/>
              <a:t> </a:t>
            </a:r>
            <a:r>
              <a:rPr lang="en-US" sz="4000" dirty="0" err="1"/>
              <a:t>dit</a:t>
            </a:r>
            <a:r>
              <a:rPr lang="en-US" sz="4000" dirty="0"/>
              <a:t>: «</a:t>
            </a:r>
            <a:r>
              <a:rPr lang="en-US" sz="4000" dirty="0" err="1"/>
              <a:t>Voici</a:t>
            </a:r>
            <a:r>
              <a:rPr lang="en-US" sz="4000" dirty="0"/>
              <a:t> </a:t>
            </a:r>
            <a:r>
              <a:rPr lang="en-US" sz="4000" dirty="0" err="1"/>
              <a:t>que</a:t>
            </a:r>
            <a:r>
              <a:rPr lang="en-US" sz="4000" dirty="0"/>
              <a:t> je </a:t>
            </a:r>
            <a:r>
              <a:rPr lang="en-US" sz="4000" dirty="0" err="1"/>
              <a:t>fais</a:t>
            </a:r>
            <a:r>
              <a:rPr lang="en-US" sz="4000" dirty="0"/>
              <a:t> </a:t>
            </a:r>
            <a:r>
              <a:rPr lang="en-US" sz="4000" dirty="0" err="1"/>
              <a:t>toutes</a:t>
            </a:r>
            <a:r>
              <a:rPr lang="en-US" sz="4000" dirty="0"/>
              <a:t> choses </a:t>
            </a:r>
            <a:r>
              <a:rPr lang="en-US" sz="4000" dirty="0" err="1"/>
              <a:t>nouvelles</a:t>
            </a:r>
            <a:r>
              <a:rPr lang="en-US" sz="4000" dirty="0"/>
              <a:t>.» Il </a:t>
            </a:r>
            <a:r>
              <a:rPr lang="en-US" sz="4000" dirty="0" err="1"/>
              <a:t>ajouta</a:t>
            </a:r>
            <a:r>
              <a:rPr lang="en-US" sz="4000" dirty="0"/>
              <a:t>: «</a:t>
            </a:r>
            <a:r>
              <a:rPr lang="en-US" sz="4000" dirty="0" err="1"/>
              <a:t>Ecris</a:t>
            </a:r>
            <a:r>
              <a:rPr lang="en-US" sz="4000" dirty="0"/>
              <a:t> </a:t>
            </a:r>
            <a:r>
              <a:rPr lang="en-US" sz="4000" dirty="0" err="1"/>
              <a:t>cela</a:t>
            </a:r>
            <a:r>
              <a:rPr lang="en-US" sz="4000" dirty="0"/>
              <a:t>, car </a:t>
            </a:r>
            <a:r>
              <a:rPr lang="en-US" sz="4000" dirty="0" err="1"/>
              <a:t>ces</a:t>
            </a:r>
            <a:r>
              <a:rPr lang="en-US" sz="4000" dirty="0"/>
              <a:t> paroles </a:t>
            </a:r>
            <a:r>
              <a:rPr lang="en-US" sz="4000" dirty="0" err="1"/>
              <a:t>sont</a:t>
            </a:r>
            <a:r>
              <a:rPr lang="en-US" sz="4000" dirty="0"/>
              <a:t> </a:t>
            </a:r>
            <a:r>
              <a:rPr lang="en-US" sz="4000" dirty="0" err="1"/>
              <a:t>dignes</a:t>
            </a:r>
            <a:r>
              <a:rPr lang="en-US" sz="4000" dirty="0"/>
              <a:t> de </a:t>
            </a:r>
            <a:r>
              <a:rPr lang="en-US" sz="4000" dirty="0" err="1"/>
              <a:t>confiance</a:t>
            </a:r>
            <a:r>
              <a:rPr lang="en-US" sz="4000" dirty="0"/>
              <a:t> et </a:t>
            </a:r>
            <a:r>
              <a:rPr lang="en-US" sz="4000" dirty="0" err="1"/>
              <a:t>vraies</a:t>
            </a:r>
            <a:r>
              <a:rPr lang="en-US" sz="4000" dirty="0"/>
              <a:t>.» </a:t>
            </a:r>
          </a:p>
          <a:p>
            <a:r>
              <a:rPr lang="en-US" sz="3200" dirty="0"/>
              <a:t>				Apocalypse 21:5</a:t>
            </a:r>
          </a:p>
        </p:txBody>
      </p:sp>
    </p:spTree>
    <p:extLst>
      <p:ext uri="{BB962C8B-B14F-4D97-AF65-F5344CB8AC3E}">
        <p14:creationId xmlns:p14="http://schemas.microsoft.com/office/powerpoint/2010/main" val="411222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1">
            <a:extLst>
              <a:ext uri="{FF2B5EF4-FFF2-40B4-BE49-F238E27FC236}">
                <a16:creationId xmlns:a16="http://schemas.microsoft.com/office/drawing/2014/main" id="{9F50B8D0-AA7E-5045-B8B9-B078B27100EC}"/>
              </a:ext>
            </a:extLst>
          </p:cNvPr>
          <p:cNvSpPr txBox="1">
            <a:spLocks noChangeArrowheads="1"/>
          </p:cNvSpPr>
          <p:nvPr/>
        </p:nvSpPr>
        <p:spPr bwMode="auto">
          <a:xfrm>
            <a:off x="1026401" y="571500"/>
            <a:ext cx="7091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6000" dirty="0" err="1">
                <a:latin typeface="+mn-lt"/>
              </a:rPr>
              <a:t>Quand</a:t>
            </a:r>
            <a:r>
              <a:rPr lang="en-US" altLang="en-US" sz="6000" dirty="0">
                <a:latin typeface="+mn-lt"/>
              </a:rPr>
              <a:t> </a:t>
            </a:r>
            <a:r>
              <a:rPr lang="en-US" altLang="en-US" sz="6000" dirty="0" err="1">
                <a:latin typeface="+mn-lt"/>
              </a:rPr>
              <a:t>est</a:t>
            </a:r>
            <a:r>
              <a:rPr lang="en-US" altLang="en-US" sz="6000" dirty="0">
                <a:latin typeface="+mn-lt"/>
              </a:rPr>
              <a:t> </a:t>
            </a:r>
          </a:p>
          <a:p>
            <a:r>
              <a:rPr lang="en-US" altLang="en-US" sz="6000" b="1" dirty="0" err="1">
                <a:latin typeface="+mn-lt"/>
              </a:rPr>
              <a:t>Création</a:t>
            </a:r>
            <a:r>
              <a:rPr lang="en-US" altLang="en-US" sz="6000" b="1" dirty="0">
                <a:latin typeface="+mn-lt"/>
              </a:rPr>
              <a:t> Sabbat?</a:t>
            </a:r>
            <a:endParaRPr lang="en-US" altLang="en-US" sz="6000" dirty="0">
              <a:latin typeface="+mn-lt"/>
            </a:endParaRPr>
          </a:p>
        </p:txBody>
      </p:sp>
      <p:sp>
        <p:nvSpPr>
          <p:cNvPr id="5122" name="TextBox 2">
            <a:extLst>
              <a:ext uri="{FF2B5EF4-FFF2-40B4-BE49-F238E27FC236}">
                <a16:creationId xmlns:a16="http://schemas.microsoft.com/office/drawing/2014/main" id="{012F3E35-E8C1-7447-8CAE-E199CB6103CC}"/>
              </a:ext>
            </a:extLst>
          </p:cNvPr>
          <p:cNvSpPr txBox="1">
            <a:spLocks noChangeArrowheads="1"/>
          </p:cNvSpPr>
          <p:nvPr/>
        </p:nvSpPr>
        <p:spPr bwMode="auto">
          <a:xfrm>
            <a:off x="761447" y="2566931"/>
            <a:ext cx="7621108"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99FF"/>
              </a:buClr>
              <a:buSzPct val="110000"/>
              <a:buFont typeface="Wingdings" pitchFamily="2" charset="2"/>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99CCFF"/>
              </a:buClr>
              <a:buSzPct val="100000"/>
              <a:buFont typeface="Wingdings" pitchFamily="2" charset="2"/>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rgbClr val="CCCCFF"/>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SzTx/>
              <a:buFontTx/>
              <a:buNone/>
            </a:pPr>
            <a:r>
              <a:rPr lang="en-US" altLang="en-US" sz="6600" b="1" dirty="0">
                <a:solidFill>
                  <a:srgbClr val="00B0F0"/>
                </a:solidFill>
                <a:latin typeface="+mn-lt"/>
              </a:rPr>
              <a:t>26 </a:t>
            </a:r>
            <a:r>
              <a:rPr lang="en-US" altLang="en-US" sz="6600" b="1" dirty="0" err="1">
                <a:solidFill>
                  <a:srgbClr val="00B0F0"/>
                </a:solidFill>
                <a:latin typeface="+mn-lt"/>
              </a:rPr>
              <a:t>octobre</a:t>
            </a:r>
            <a:r>
              <a:rPr lang="en-US" altLang="en-US" sz="6600" b="1" dirty="0">
                <a:solidFill>
                  <a:srgbClr val="00B0F0"/>
                </a:solidFill>
                <a:latin typeface="+mn-lt"/>
              </a:rPr>
              <a:t> 2019</a:t>
            </a:r>
          </a:p>
          <a:p>
            <a:pPr algn="ctr">
              <a:spcBef>
                <a:spcPct val="0"/>
              </a:spcBef>
              <a:buClrTx/>
              <a:buSzTx/>
              <a:buFontTx/>
              <a:buNone/>
            </a:pPr>
            <a:r>
              <a:rPr lang="en-US" altLang="en-US" sz="4950" dirty="0" err="1">
                <a:latin typeface="+mn-lt"/>
              </a:rPr>
              <a:t>creationsabbath.net</a:t>
            </a:r>
            <a:endParaRPr lang="en-US" altLang="en-US" sz="4950" dirty="0">
              <a:latin typeface="+mn-lt"/>
            </a:endParaRPr>
          </a:p>
        </p:txBody>
      </p:sp>
    </p:spTree>
    <p:extLst>
      <p:ext uri="{BB962C8B-B14F-4D97-AF65-F5344CB8AC3E}">
        <p14:creationId xmlns:p14="http://schemas.microsoft.com/office/powerpoint/2010/main" val="71646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3379" y="1550793"/>
            <a:ext cx="6508044" cy="3457240"/>
          </a:xfrm>
        </p:spPr>
        <p:txBody>
          <a:bodyPr>
            <a:noAutofit/>
          </a:bodyPr>
          <a:lstStyle/>
          <a:p>
            <a:r>
              <a:rPr lang="en-US" sz="2400" dirty="0"/>
              <a:t>La </a:t>
            </a:r>
            <a:r>
              <a:rPr lang="en-US" sz="2400" dirty="0" err="1"/>
              <a:t>création</a:t>
            </a:r>
            <a:r>
              <a:rPr lang="en-US" sz="2400" dirty="0"/>
              <a:t> </a:t>
            </a:r>
            <a:r>
              <a:rPr lang="en-US" sz="2400" dirty="0" err="1"/>
              <a:t>biblique</a:t>
            </a:r>
            <a:r>
              <a:rPr lang="en-US" sz="2400" dirty="0"/>
              <a:t> </a:t>
            </a:r>
            <a:r>
              <a:rPr lang="en-US" sz="2400" dirty="0" err="1">
                <a:solidFill>
                  <a:schemeClr val="tx1"/>
                </a:solidFill>
              </a:rPr>
              <a:t>fournit</a:t>
            </a:r>
            <a:r>
              <a:rPr lang="en-US" sz="2400" dirty="0"/>
              <a:t> </a:t>
            </a:r>
            <a:r>
              <a:rPr lang="en-US" sz="2400" dirty="0" err="1"/>
              <a:t>une</a:t>
            </a:r>
            <a:r>
              <a:rPr lang="en-US" sz="2400" dirty="0"/>
              <a:t> cause </a:t>
            </a:r>
            <a:r>
              <a:rPr lang="en-US" sz="2400" dirty="0" err="1"/>
              <a:t>raisonable</a:t>
            </a:r>
            <a:r>
              <a:rPr lang="en-US" sz="2400" dirty="0"/>
              <a:t> et </a:t>
            </a:r>
            <a:r>
              <a:rPr lang="en-US" sz="2400" dirty="0" err="1"/>
              <a:t>suffisante</a:t>
            </a:r>
            <a:r>
              <a:rPr lang="en-US" sz="2400" dirty="0"/>
              <a:t> pour tout </a:t>
            </a:r>
            <a:r>
              <a:rPr lang="en-US" sz="2400" dirty="0" err="1"/>
              <a:t>ce</a:t>
            </a:r>
            <a:r>
              <a:rPr lang="en-US" sz="2400" dirty="0"/>
              <a:t> </a:t>
            </a:r>
            <a:r>
              <a:rPr lang="en-US" sz="2400" dirty="0" err="1"/>
              <a:t>que</a:t>
            </a:r>
            <a:r>
              <a:rPr lang="en-US" sz="2400" dirty="0"/>
              <a:t> nous </a:t>
            </a:r>
            <a:r>
              <a:rPr lang="en-US" sz="2400" dirty="0" err="1"/>
              <a:t>voyons</a:t>
            </a:r>
            <a:r>
              <a:rPr lang="en-US" sz="2400" dirty="0"/>
              <a:t> de </a:t>
            </a:r>
            <a:r>
              <a:rPr lang="en-US" sz="2400" dirty="0" err="1"/>
              <a:t>merveilleux</a:t>
            </a:r>
            <a:r>
              <a:rPr lang="en-US" sz="2400" dirty="0"/>
              <a:t> </a:t>
            </a:r>
            <a:r>
              <a:rPr lang="en-US" sz="2400" dirty="0" err="1"/>
              <a:t>dans</a:t>
            </a:r>
            <a:r>
              <a:rPr lang="en-US" sz="2400" dirty="0"/>
              <a:t> la nature</a:t>
            </a:r>
          </a:p>
          <a:p>
            <a:r>
              <a:rPr lang="en-US" sz="2400" dirty="0"/>
              <a:t>La </a:t>
            </a:r>
            <a:r>
              <a:rPr lang="en-US" sz="2400" dirty="0" err="1"/>
              <a:t>création</a:t>
            </a:r>
            <a:r>
              <a:rPr lang="en-US" sz="2400" dirty="0"/>
              <a:t> </a:t>
            </a:r>
            <a:r>
              <a:rPr lang="en-US" sz="2400" dirty="0" err="1"/>
              <a:t>biblique</a:t>
            </a:r>
            <a:r>
              <a:rPr lang="en-US" sz="2400" dirty="0"/>
              <a:t> </a:t>
            </a:r>
            <a:r>
              <a:rPr lang="en-US" sz="2400" dirty="0" err="1"/>
              <a:t>fournit</a:t>
            </a:r>
            <a:r>
              <a:rPr lang="en-US" sz="2400" dirty="0"/>
              <a:t> </a:t>
            </a:r>
            <a:r>
              <a:rPr lang="en-US" sz="2400" dirty="0" err="1"/>
              <a:t>une</a:t>
            </a:r>
            <a:r>
              <a:rPr lang="en-US" sz="2400" dirty="0"/>
              <a:t> </a:t>
            </a:r>
            <a:r>
              <a:rPr lang="en-US" sz="2400" dirty="0" err="1"/>
              <a:t>espérance</a:t>
            </a:r>
            <a:r>
              <a:rPr lang="en-US" sz="2400" dirty="0"/>
              <a:t> du </a:t>
            </a:r>
            <a:r>
              <a:rPr lang="en-US" sz="2400" dirty="0" err="1"/>
              <a:t>salut</a:t>
            </a:r>
            <a:r>
              <a:rPr lang="en-US" sz="2400" dirty="0"/>
              <a:t> </a:t>
            </a:r>
            <a:r>
              <a:rPr lang="en-US" sz="2400" dirty="0" err="1"/>
              <a:t>cohérente</a:t>
            </a:r>
            <a:r>
              <a:rPr lang="en-US" sz="2400" dirty="0"/>
              <a:t> et </a:t>
            </a:r>
            <a:r>
              <a:rPr lang="en-US" sz="2400" dirty="0" err="1"/>
              <a:t>une</a:t>
            </a:r>
            <a:r>
              <a:rPr lang="en-US" sz="2400" dirty="0"/>
              <a:t> “nouvelle </a:t>
            </a:r>
            <a:r>
              <a:rPr lang="en-US" sz="2400" dirty="0" err="1"/>
              <a:t>création</a:t>
            </a:r>
            <a:r>
              <a:rPr lang="en-US" sz="2400" dirty="0"/>
              <a:t>”</a:t>
            </a:r>
          </a:p>
          <a:p>
            <a:r>
              <a:rPr lang="en-US" sz="2400" dirty="0"/>
              <a:t>La </a:t>
            </a:r>
            <a:r>
              <a:rPr lang="en-US" sz="2400" dirty="0" err="1"/>
              <a:t>création</a:t>
            </a:r>
            <a:r>
              <a:rPr lang="en-US" sz="2400" dirty="0"/>
              <a:t> </a:t>
            </a:r>
            <a:r>
              <a:rPr lang="en-US" sz="2400" dirty="0" err="1"/>
              <a:t>biblique</a:t>
            </a:r>
            <a:r>
              <a:rPr lang="en-US" sz="2400" dirty="0"/>
              <a:t> change la perception </a:t>
            </a:r>
            <a:r>
              <a:rPr lang="en-US" sz="2400" dirty="0" err="1"/>
              <a:t>que</a:t>
            </a:r>
            <a:r>
              <a:rPr lang="en-US" sz="2400" dirty="0"/>
              <a:t> nous </a:t>
            </a:r>
            <a:r>
              <a:rPr lang="en-US" sz="2400" dirty="0" err="1"/>
              <a:t>avons</a:t>
            </a:r>
            <a:r>
              <a:rPr lang="en-US" sz="2400" dirty="0"/>
              <a:t> de nous-</a:t>
            </a:r>
            <a:r>
              <a:rPr lang="en-US" sz="2400" dirty="0" err="1"/>
              <a:t>mêmes</a:t>
            </a:r>
            <a:r>
              <a:rPr lang="en-US" sz="2400" dirty="0"/>
              <a:t>, du </a:t>
            </a:r>
            <a:r>
              <a:rPr lang="en-US" sz="2400" dirty="0" err="1"/>
              <a:t>reste</a:t>
            </a:r>
            <a:r>
              <a:rPr lang="en-US" sz="2400" dirty="0"/>
              <a:t> de la </a:t>
            </a:r>
            <a:r>
              <a:rPr lang="en-US" sz="2400" dirty="0" err="1"/>
              <a:t>création</a:t>
            </a:r>
            <a:r>
              <a:rPr lang="en-US" sz="2400" dirty="0"/>
              <a:t>, de </a:t>
            </a:r>
            <a:r>
              <a:rPr lang="en-US" sz="2400" dirty="0" err="1"/>
              <a:t>notre</a:t>
            </a:r>
            <a:r>
              <a:rPr lang="en-US" sz="2400" dirty="0"/>
              <a:t> passé et de </a:t>
            </a:r>
            <a:r>
              <a:rPr lang="en-US" sz="2400" dirty="0" err="1"/>
              <a:t>notre</a:t>
            </a:r>
            <a:r>
              <a:rPr lang="en-US" sz="2400" dirty="0"/>
              <a:t> </a:t>
            </a:r>
            <a:r>
              <a:rPr lang="en-US" sz="2400" dirty="0" err="1"/>
              <a:t>avenir</a:t>
            </a:r>
            <a:r>
              <a:rPr lang="en-US" sz="2400" dirty="0"/>
              <a:t>  </a:t>
            </a:r>
          </a:p>
        </p:txBody>
      </p:sp>
      <p:sp>
        <p:nvSpPr>
          <p:cNvPr id="3" name="Title 2"/>
          <p:cNvSpPr>
            <a:spLocks noGrp="1"/>
          </p:cNvSpPr>
          <p:nvPr>
            <p:ph type="title"/>
          </p:nvPr>
        </p:nvSpPr>
        <p:spPr/>
        <p:txBody>
          <a:bodyPr/>
          <a:lstStyle/>
          <a:p>
            <a:r>
              <a:rPr lang="en-US" dirty="0"/>
              <a:t>La </a:t>
            </a:r>
            <a:r>
              <a:rPr lang="en-US" dirty="0" err="1"/>
              <a:t>création</a:t>
            </a:r>
            <a:r>
              <a:rPr lang="en-US" dirty="0"/>
              <a:t> </a:t>
            </a:r>
            <a:r>
              <a:rPr lang="en-US" dirty="0" err="1"/>
              <a:t>biblique</a:t>
            </a:r>
            <a:endParaRPr lang="en-US" dirty="0"/>
          </a:p>
        </p:txBody>
      </p:sp>
      <p:sp>
        <p:nvSpPr>
          <p:cNvPr id="4" name="Content Placeholder 1"/>
          <p:cNvSpPr txBox="1">
            <a:spLocks/>
          </p:cNvSpPr>
          <p:nvPr/>
        </p:nvSpPr>
        <p:spPr>
          <a:xfrm>
            <a:off x="1" y="1550792"/>
            <a:ext cx="2709332" cy="3592707"/>
          </a:xfrm>
          <a:prstGeom prst="rect">
            <a:avLst/>
          </a:prstGeom>
        </p:spPr>
        <p:txBody>
          <a:bodyPr vert="horz" lIns="68580" tIns="34290" rIns="68580" bIns="34290" rtlCol="0">
            <a:normAutofit fontScale="92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US" sz="2000" dirty="0">
                <a:solidFill>
                  <a:schemeClr val="bg2">
                    <a:lumMod val="50000"/>
                  </a:schemeClr>
                </a:solidFill>
              </a:rPr>
              <a:t>-The biblical creation provides a reasonable and sufficient cause for all that we see that is wonderful in nature</a:t>
            </a:r>
          </a:p>
          <a:p>
            <a:pPr marL="0" indent="0">
              <a:buNone/>
            </a:pPr>
            <a:r>
              <a:rPr lang="en-US" sz="2000" dirty="0">
                <a:solidFill>
                  <a:schemeClr val="bg2">
                    <a:lumMod val="50000"/>
                  </a:schemeClr>
                </a:solidFill>
              </a:rPr>
              <a:t>-The biblical creation provides a coherent hope of salvation and a “new creation”</a:t>
            </a:r>
          </a:p>
          <a:p>
            <a:pPr marL="0" indent="0">
              <a:buNone/>
            </a:pPr>
            <a:r>
              <a:rPr lang="en-US" sz="2000" dirty="0">
                <a:solidFill>
                  <a:schemeClr val="bg2">
                    <a:lumMod val="50000"/>
                  </a:schemeClr>
                </a:solidFill>
              </a:rPr>
              <a:t>-The biblical creation changes our whole view of ourselves, the rest of creation, our past and our future  </a:t>
            </a:r>
          </a:p>
        </p:txBody>
      </p:sp>
    </p:spTree>
    <p:extLst>
      <p:ext uri="{BB962C8B-B14F-4D97-AF65-F5344CB8AC3E}">
        <p14:creationId xmlns:p14="http://schemas.microsoft.com/office/powerpoint/2010/main" val="33633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0530" y="662342"/>
            <a:ext cx="5816035" cy="1433037"/>
          </a:xfrm>
        </p:spPr>
        <p:txBody>
          <a:bodyPr/>
          <a:lstStyle/>
          <a:p>
            <a:r>
              <a:rPr lang="en-US" dirty="0" err="1"/>
              <a:t>Croire</a:t>
            </a:r>
            <a:r>
              <a:rPr lang="en-US" dirty="0"/>
              <a:t> en la </a:t>
            </a:r>
            <a:r>
              <a:rPr lang="en-US" dirty="0" err="1"/>
              <a:t>création</a:t>
            </a:r>
            <a:r>
              <a:rPr lang="en-US" dirty="0"/>
              <a:t> change tout</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091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Fin</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01221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7265" y="1457278"/>
            <a:ext cx="3296095" cy="1419619"/>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dirty="0">
                <a:solidFill>
                  <a:schemeClr val="accent6">
                    <a:lumMod val="60000"/>
                    <a:lumOff val="40000"/>
                  </a:schemeClr>
                </a:solidFill>
              </a:rPr>
              <a:t>The </a:t>
            </a:r>
            <a:r>
              <a:rPr lang="en-US" sz="8625" b="1" dirty="0">
                <a:solidFill>
                  <a:schemeClr val="accent6">
                    <a:lumMod val="60000"/>
                    <a:lumOff val="40000"/>
                  </a:schemeClr>
                </a:solidFill>
              </a:rPr>
              <a:t>END</a:t>
            </a:r>
          </a:p>
        </p:txBody>
      </p:sp>
    </p:spTree>
    <p:extLst>
      <p:ext uri="{BB962C8B-B14F-4D97-AF65-F5344CB8AC3E}">
        <p14:creationId xmlns:p14="http://schemas.microsoft.com/office/powerpoint/2010/main" val="4153068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798" y="769732"/>
            <a:ext cx="6001770" cy="1546577"/>
          </a:xfrm>
          <a:prstGeom prst="rect">
            <a:avLst/>
          </a:prstGeom>
          <a:noFill/>
        </p:spPr>
        <p:txBody>
          <a:bodyPr wrap="square" rtlCol="0">
            <a:spAutoFit/>
          </a:bodyPr>
          <a:lstStyle/>
          <a:p>
            <a:r>
              <a:rPr lang="en-US" sz="1350" dirty="0"/>
              <a:t>Abstract:</a:t>
            </a:r>
          </a:p>
          <a:p>
            <a:r>
              <a:rPr lang="en-US" sz="1350" dirty="0"/>
              <a:t>Believing in the biblical creation changes everything – Our worldview drives our whole perception of reality. The biblical worldview has, at its core, the creation. Believing in the biblical creation changes how we see ourselves, other humans and the rest of the creation. This view will be contrasted with the materialistic Darwinian worldview and how it logically causes those who embrace it to see their world.</a:t>
            </a:r>
          </a:p>
        </p:txBody>
      </p:sp>
    </p:spTree>
    <p:extLst>
      <p:ext uri="{BB962C8B-B14F-4D97-AF65-F5344CB8AC3E}">
        <p14:creationId xmlns:p14="http://schemas.microsoft.com/office/powerpoint/2010/main" val="516418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813" y="330772"/>
            <a:ext cx="6112170" cy="5078313"/>
          </a:xfrm>
          <a:prstGeom prst="rect">
            <a:avLst/>
          </a:prstGeom>
        </p:spPr>
        <p:txBody>
          <a:bodyPr wrap="square">
            <a:spAutoFit/>
          </a:bodyPr>
          <a:lstStyle/>
          <a:p>
            <a:r>
              <a:rPr lang="en-US" sz="2700" dirty="0"/>
              <a:t>“The God of the Old Testament is arguably the most unpleasant character in all fiction: jealous and proud of it; a petty, unjust, unforgiving control-freak; a vindictive, bloodthirsty ethnic cleanser; a misogynistic, homophobic, racist, </a:t>
            </a:r>
            <a:r>
              <a:rPr lang="en-US" sz="2700" dirty="0" err="1"/>
              <a:t>infanticidal</a:t>
            </a:r>
            <a:r>
              <a:rPr lang="en-US" sz="2700" dirty="0"/>
              <a:t>, genocidal, filicidal, pestilential, megalomaniacal, sadomasochistic, capriciously malevolent bully.”</a:t>
            </a:r>
          </a:p>
          <a:p>
            <a:pPr algn="r"/>
            <a:r>
              <a:rPr lang="en-US" sz="2700" dirty="0"/>
              <a:t>Richard Dawkins – </a:t>
            </a:r>
            <a:r>
              <a:rPr lang="en-US" sz="2700" i="1" dirty="0"/>
              <a:t>The God Delusion</a:t>
            </a:r>
          </a:p>
        </p:txBody>
      </p:sp>
    </p:spTree>
    <p:extLst>
      <p:ext uri="{BB962C8B-B14F-4D97-AF65-F5344CB8AC3E}">
        <p14:creationId xmlns:p14="http://schemas.microsoft.com/office/powerpoint/2010/main" val="274674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Croire</a:t>
            </a:r>
            <a:r>
              <a:rPr lang="en-US" dirty="0"/>
              <a:t> en la </a:t>
            </a:r>
            <a:r>
              <a:rPr lang="en-US" dirty="0" err="1"/>
              <a:t>création</a:t>
            </a:r>
            <a:r>
              <a:rPr lang="en-US" dirty="0"/>
              <a:t> change </a:t>
            </a:r>
            <a:r>
              <a:rPr lang="en-US" dirty="0" err="1"/>
              <a:t>notre</a:t>
            </a:r>
            <a:r>
              <a:rPr lang="en-US" dirty="0"/>
              <a:t> perception de </a:t>
            </a:r>
            <a:r>
              <a:rPr lang="en-US" dirty="0" err="1"/>
              <a:t>l’histoire</a:t>
            </a:r>
            <a:endParaRPr lang="en-US" dirty="0"/>
          </a:p>
        </p:txBody>
      </p:sp>
      <p:sp>
        <p:nvSpPr>
          <p:cNvPr id="4" name="Text Placeholder 3"/>
          <p:cNvSpPr>
            <a:spLocks noGrp="1"/>
          </p:cNvSpPr>
          <p:nvPr>
            <p:ph type="body" idx="1"/>
          </p:nvPr>
        </p:nvSpPr>
        <p:spPr/>
        <p:txBody>
          <a:bodyPr/>
          <a:lstStyle/>
          <a:p>
            <a:r>
              <a:rPr lang="en-US" dirty="0" err="1"/>
              <a:t>Création</a:t>
            </a:r>
            <a:r>
              <a:rPr lang="en-US" dirty="0"/>
              <a:t>, chute, </a:t>
            </a:r>
            <a:r>
              <a:rPr lang="en-US" dirty="0" err="1"/>
              <a:t>salut</a:t>
            </a:r>
            <a:r>
              <a:rPr lang="en-US" dirty="0"/>
              <a:t>, nouvelle </a:t>
            </a:r>
            <a:r>
              <a:rPr lang="en-US" dirty="0" err="1"/>
              <a:t>création</a:t>
            </a:r>
            <a:endParaRPr lang="en-US" dirty="0"/>
          </a:p>
          <a:p>
            <a:r>
              <a:rPr lang="en-US" dirty="0" err="1"/>
              <a:t>Ou</a:t>
            </a:r>
            <a:endParaRPr lang="en-US" dirty="0"/>
          </a:p>
          <a:p>
            <a:r>
              <a:rPr lang="en-US" dirty="0"/>
              <a:t>Sans </a:t>
            </a:r>
            <a:r>
              <a:rPr lang="en-US" dirty="0" err="1"/>
              <a:t>visée</a:t>
            </a:r>
            <a:r>
              <a:rPr lang="en-US" dirty="0"/>
              <a:t> et </a:t>
            </a:r>
            <a:r>
              <a:rPr lang="en-US" dirty="0" err="1"/>
              <a:t>inévitablement</a:t>
            </a:r>
            <a:r>
              <a:rPr lang="en-US" dirty="0"/>
              <a:t> </a:t>
            </a:r>
            <a:r>
              <a:rPr lang="en-US" dirty="0" err="1"/>
              <a:t>dirigée</a:t>
            </a:r>
            <a:r>
              <a:rPr lang="en-US" dirty="0"/>
              <a:t> </a:t>
            </a:r>
            <a:r>
              <a:rPr lang="en-US" dirty="0" err="1"/>
              <a:t>vers</a:t>
            </a:r>
            <a:r>
              <a:rPr lang="en-US" dirty="0"/>
              <a:t> le </a:t>
            </a:r>
            <a:r>
              <a:rPr lang="en-US" dirty="0" err="1"/>
              <a:t>néant</a:t>
            </a:r>
            <a:r>
              <a:rPr lang="en-US" dirty="0"/>
              <a:t>, sans </a:t>
            </a:r>
            <a:r>
              <a:rPr lang="en-US" dirty="0" err="1"/>
              <a:t>aucun</a:t>
            </a:r>
            <a:r>
              <a:rPr lang="en-US" dirty="0"/>
              <a:t> </a:t>
            </a:r>
            <a:r>
              <a:rPr lang="en-US" dirty="0" err="1"/>
              <a:t>espoir</a:t>
            </a:r>
            <a:endParaRPr lang="en-US" dirty="0"/>
          </a:p>
        </p:txBody>
      </p:sp>
    </p:spTree>
    <p:extLst>
      <p:ext uri="{BB962C8B-B14F-4D97-AF65-F5344CB8AC3E}">
        <p14:creationId xmlns:p14="http://schemas.microsoft.com/office/powerpoint/2010/main" val="931792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8441" y="54609"/>
            <a:ext cx="2018030" cy="4247317"/>
          </a:xfrm>
          <a:prstGeom prst="rect">
            <a:avLst/>
          </a:prstGeom>
          <a:effectLst/>
        </p:spPr>
        <p:txBody>
          <a:bodyPr wrap="square">
            <a:spAutoFit/>
          </a:bodyPr>
          <a:lstStyle/>
          <a:p>
            <a:r>
              <a:rPr lang="en-US" dirty="0">
                <a:solidFill>
                  <a:srgbClr val="000000"/>
                </a:solidFill>
              </a:rPr>
              <a:t>“</a:t>
            </a:r>
            <a:r>
              <a:rPr lang="en-US" dirty="0"/>
              <a:t>There are three things that are too amazing for me, four that I do not understand: the way of an eagle in the sky, the way of a snake on a rock, the way of a ship on the high seas, and the way of a man with a young woman.</a:t>
            </a:r>
            <a:r>
              <a:rPr lang="en-US" dirty="0">
                <a:solidFill>
                  <a:srgbClr val="000000"/>
                </a:solidFill>
              </a:rPr>
              <a:t>”</a:t>
            </a:r>
          </a:p>
          <a:p>
            <a:r>
              <a:rPr lang="en-US" dirty="0">
                <a:solidFill>
                  <a:srgbClr val="000000"/>
                </a:solidFill>
              </a:rPr>
              <a:t>Proverbs 30:18, 19</a:t>
            </a:r>
          </a:p>
        </p:txBody>
      </p:sp>
      <p:sp>
        <p:nvSpPr>
          <p:cNvPr id="5" name="TextBox 4"/>
          <p:cNvSpPr txBox="1"/>
          <p:nvPr/>
        </p:nvSpPr>
        <p:spPr>
          <a:xfrm>
            <a:off x="3236470" y="54609"/>
            <a:ext cx="4764530" cy="6093976"/>
          </a:xfrm>
          <a:prstGeom prst="rect">
            <a:avLst/>
          </a:prstGeom>
          <a:noFill/>
        </p:spPr>
        <p:txBody>
          <a:bodyPr wrap="square" rtlCol="0">
            <a:spAutoFit/>
          </a:bodyPr>
          <a:lstStyle/>
          <a:p>
            <a:r>
              <a:rPr lang="en-US" sz="3000" dirty="0"/>
              <a:t>Il y a </a:t>
            </a:r>
            <a:r>
              <a:rPr lang="en-US" sz="3000" dirty="0" err="1"/>
              <a:t>trois</a:t>
            </a:r>
            <a:r>
              <a:rPr lang="en-US" sz="3000" dirty="0"/>
              <a:t> choses qui </a:t>
            </a:r>
            <a:r>
              <a:rPr lang="en-US" sz="3000" dirty="0" err="1"/>
              <a:t>sont</a:t>
            </a:r>
            <a:r>
              <a:rPr lang="en-US" sz="3000" dirty="0"/>
              <a:t> trop </a:t>
            </a:r>
            <a:r>
              <a:rPr lang="en-US" sz="3000" dirty="0" err="1"/>
              <a:t>merveilleuses</a:t>
            </a:r>
            <a:r>
              <a:rPr lang="en-US" sz="3000" dirty="0"/>
              <a:t> pour </a:t>
            </a:r>
            <a:r>
              <a:rPr lang="en-US" sz="3000" dirty="0" err="1"/>
              <a:t>moi</a:t>
            </a:r>
            <a:r>
              <a:rPr lang="en-US" sz="3000" dirty="0"/>
              <a:t>, </a:t>
            </a:r>
            <a:r>
              <a:rPr lang="en-US" sz="3000" dirty="0" err="1"/>
              <a:t>même</a:t>
            </a:r>
            <a:r>
              <a:rPr lang="en-US" sz="3000" dirty="0"/>
              <a:t> </a:t>
            </a:r>
            <a:r>
              <a:rPr lang="en-US" sz="3000" dirty="0" err="1"/>
              <a:t>quatre</a:t>
            </a:r>
            <a:r>
              <a:rPr lang="en-US" sz="3000" dirty="0"/>
              <a:t> </a:t>
            </a:r>
            <a:r>
              <a:rPr lang="en-US" sz="3000" dirty="0" err="1"/>
              <a:t>que</a:t>
            </a:r>
            <a:r>
              <a:rPr lang="en-US" sz="3000" dirty="0"/>
              <a:t> je ne </a:t>
            </a:r>
            <a:r>
              <a:rPr lang="en-US" sz="3000" dirty="0" err="1"/>
              <a:t>parviens</a:t>
            </a:r>
            <a:r>
              <a:rPr lang="en-US" sz="3000" dirty="0"/>
              <a:t> pas </a:t>
            </a:r>
            <a:r>
              <a:rPr lang="en-US" sz="3000" dirty="0" err="1"/>
              <a:t>à</a:t>
            </a:r>
            <a:r>
              <a:rPr lang="en-US" sz="3000" dirty="0"/>
              <a:t> </a:t>
            </a:r>
            <a:r>
              <a:rPr lang="en-US" sz="3000" dirty="0" err="1"/>
              <a:t>connaître</a:t>
            </a:r>
            <a:r>
              <a:rPr lang="en-US" sz="3000" dirty="0"/>
              <a:t>: la trace de </a:t>
            </a:r>
            <a:r>
              <a:rPr lang="en-US" sz="3000" dirty="0" err="1"/>
              <a:t>l’aigle</a:t>
            </a:r>
            <a:r>
              <a:rPr lang="en-US" sz="3000" dirty="0"/>
              <a:t> </a:t>
            </a:r>
            <a:r>
              <a:rPr lang="en-US" sz="3000" dirty="0" err="1"/>
              <a:t>dans</a:t>
            </a:r>
            <a:r>
              <a:rPr lang="en-US" sz="3000" dirty="0"/>
              <a:t> le </a:t>
            </a:r>
            <a:r>
              <a:rPr lang="en-US" sz="3000" dirty="0" err="1"/>
              <a:t>ciel</a:t>
            </a:r>
            <a:r>
              <a:rPr lang="en-US" sz="3000" dirty="0"/>
              <a:t>, la trace du serpent </a:t>
            </a:r>
            <a:r>
              <a:rPr lang="en-US" sz="3000" dirty="0" err="1"/>
              <a:t>sur</a:t>
            </a:r>
            <a:r>
              <a:rPr lang="en-US" sz="3000" dirty="0"/>
              <a:t> le </a:t>
            </a:r>
            <a:r>
              <a:rPr lang="en-US" sz="3000" dirty="0" err="1"/>
              <a:t>rocher</a:t>
            </a:r>
            <a:r>
              <a:rPr lang="en-US" sz="3000" dirty="0"/>
              <a:t>, la trace du bateau au milieu de la </a:t>
            </a:r>
            <a:r>
              <a:rPr lang="en-US" sz="3000" dirty="0" err="1"/>
              <a:t>mer</a:t>
            </a:r>
            <a:r>
              <a:rPr lang="en-US" sz="3000" dirty="0"/>
              <a:t> et la trace de </a:t>
            </a:r>
            <a:r>
              <a:rPr lang="en-US" sz="3000" dirty="0" err="1"/>
              <a:t>l’homme</a:t>
            </a:r>
            <a:r>
              <a:rPr lang="en-US" sz="3000" dirty="0"/>
              <a:t> chez la </a:t>
            </a:r>
            <a:r>
              <a:rPr lang="en-US" sz="3000" dirty="0" err="1"/>
              <a:t>jeune</a:t>
            </a:r>
            <a:r>
              <a:rPr lang="en-US" sz="3000" dirty="0"/>
              <a:t> </a:t>
            </a:r>
            <a:r>
              <a:rPr lang="en-US" sz="3000" dirty="0" err="1"/>
              <a:t>fille</a:t>
            </a:r>
            <a:r>
              <a:rPr lang="en-US" sz="3000" dirty="0"/>
              <a:t>.</a:t>
            </a:r>
          </a:p>
          <a:p>
            <a:r>
              <a:rPr lang="en-US" sz="3000" dirty="0"/>
              <a:t>				</a:t>
            </a:r>
            <a:r>
              <a:rPr lang="en-US" sz="3000" dirty="0" err="1"/>
              <a:t>Proverbes</a:t>
            </a:r>
            <a:r>
              <a:rPr lang="en-US" sz="3000" dirty="0"/>
              <a:t> 30:18, 19</a:t>
            </a:r>
          </a:p>
        </p:txBody>
      </p:sp>
    </p:spTree>
    <p:extLst>
      <p:ext uri="{BB962C8B-B14F-4D97-AF65-F5344CB8AC3E}">
        <p14:creationId xmlns:p14="http://schemas.microsoft.com/office/powerpoint/2010/main" val="2185370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345" y="226538"/>
            <a:ext cx="6219680" cy="4939814"/>
          </a:xfrm>
          <a:prstGeom prst="rect">
            <a:avLst/>
          </a:prstGeom>
        </p:spPr>
        <p:txBody>
          <a:bodyPr wrap="square">
            <a:spAutoFit/>
          </a:bodyPr>
          <a:lstStyle/>
          <a:p>
            <a:r>
              <a:rPr lang="en-US" sz="2100" dirty="0"/>
              <a:t>Up to the age of thirty, or beyond it, poetry of many kinds, such as the works of Milton, Gray, Byron, Wordsworth, Coleridge, and Shelley, gave me great pleasure, and even as a schoolboy I took intense delight in Shakespeare, especially in the historical plays.  I have also said that formerly pictures gave me considerable, and music very great delight.  But now for many years I cannot endure to read a line of poetry:  I have tried lately to read Shakespeare, and found it so intolerably dull that it nauseated me.  I have also almost lost my taste for pictures or music.  ... I retain some taste for fine scenery, but it does not cause me the exquisite delight which it formerly did… </a:t>
            </a:r>
          </a:p>
          <a:p>
            <a:pPr algn="r"/>
            <a:r>
              <a:rPr lang="en-US" sz="2100" dirty="0"/>
              <a:t>Charles Darwin</a:t>
            </a:r>
          </a:p>
        </p:txBody>
      </p:sp>
    </p:spTree>
    <p:extLst>
      <p:ext uri="{BB962C8B-B14F-4D97-AF65-F5344CB8AC3E}">
        <p14:creationId xmlns:p14="http://schemas.microsoft.com/office/powerpoint/2010/main" val="885309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351" y="93736"/>
            <a:ext cx="6612203" cy="5078313"/>
          </a:xfrm>
          <a:prstGeom prst="rect">
            <a:avLst/>
          </a:prstGeom>
          <a:effectLst/>
        </p:spPr>
        <p:txBody>
          <a:bodyPr wrap="square">
            <a:spAutoFit/>
          </a:bodyPr>
          <a:lstStyle/>
          <a:p>
            <a:r>
              <a:rPr lang="en-US" sz="4050" dirty="0">
                <a:solidFill>
                  <a:srgbClr val="000000"/>
                </a:solidFill>
              </a:rPr>
              <a:t>The universe: “a vast agglomeration of matter and energy churning around in a variety of ways, evolving, never still, never stable, and in fact always </a:t>
            </a:r>
            <a:r>
              <a:rPr lang="en-US" sz="4050" i="1" dirty="0">
                <a:solidFill>
                  <a:srgbClr val="000000"/>
                </a:solidFill>
              </a:rPr>
              <a:t>running down.</a:t>
            </a:r>
            <a:r>
              <a:rPr lang="en-US" sz="4050" dirty="0">
                <a:solidFill>
                  <a:srgbClr val="000000"/>
                </a:solidFill>
              </a:rPr>
              <a:t>”</a:t>
            </a:r>
          </a:p>
          <a:p>
            <a:pPr algn="r"/>
            <a:r>
              <a:rPr lang="en-US" sz="4050" dirty="0">
                <a:solidFill>
                  <a:srgbClr val="000000"/>
                </a:solidFill>
              </a:rPr>
              <a:t>Brian May</a:t>
            </a:r>
          </a:p>
        </p:txBody>
      </p:sp>
    </p:spTree>
    <p:extLst>
      <p:ext uri="{BB962C8B-B14F-4D97-AF65-F5344CB8AC3E}">
        <p14:creationId xmlns:p14="http://schemas.microsoft.com/office/powerpoint/2010/main" val="7296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19" y="1"/>
            <a:ext cx="2694686" cy="5139869"/>
          </a:xfrm>
          <a:prstGeom prst="rect">
            <a:avLst/>
          </a:prstGeom>
          <a:effectLst/>
        </p:spPr>
        <p:txBody>
          <a:bodyPr wrap="square">
            <a:spAutoFit/>
          </a:bodyPr>
          <a:lstStyle/>
          <a:p>
            <a:r>
              <a:rPr lang="en-US" sz="2400" dirty="0">
                <a:solidFill>
                  <a:schemeClr val="bg2">
                    <a:lumMod val="50000"/>
                  </a:schemeClr>
                </a:solidFill>
              </a:rPr>
              <a:t>For you created my inmost being;</a:t>
            </a:r>
            <a:r>
              <a:rPr lang="en-US" sz="2400" b="1" dirty="0">
                <a:solidFill>
                  <a:schemeClr val="bg2">
                    <a:lumMod val="50000"/>
                  </a:schemeClr>
                </a:solidFill>
              </a:rPr>
              <a:t> </a:t>
            </a:r>
            <a:r>
              <a:rPr lang="en-US" sz="2400" dirty="0">
                <a:solidFill>
                  <a:schemeClr val="bg2">
                    <a:lumMod val="50000"/>
                  </a:schemeClr>
                </a:solidFill>
              </a:rPr>
              <a:t>you knit me together in my mother’s womb.</a:t>
            </a:r>
            <a:endParaRPr lang="en-US" sz="2400" b="1" dirty="0">
              <a:solidFill>
                <a:schemeClr val="bg2">
                  <a:lumMod val="50000"/>
                </a:schemeClr>
              </a:solidFill>
            </a:endParaRPr>
          </a:p>
          <a:p>
            <a:r>
              <a:rPr lang="en-US" sz="2400" dirty="0">
                <a:solidFill>
                  <a:schemeClr val="bg2">
                    <a:lumMod val="50000"/>
                  </a:schemeClr>
                </a:solidFill>
              </a:rPr>
              <a:t>I praise you because I am fearfully and wonderfully made; your works are wonderful,</a:t>
            </a:r>
            <a:r>
              <a:rPr lang="en-US" sz="2400" b="1" dirty="0">
                <a:solidFill>
                  <a:schemeClr val="bg2">
                    <a:lumMod val="50000"/>
                  </a:schemeClr>
                </a:solidFill>
              </a:rPr>
              <a:t> </a:t>
            </a:r>
            <a:r>
              <a:rPr lang="en-US" sz="2400" dirty="0">
                <a:solidFill>
                  <a:schemeClr val="bg2">
                    <a:lumMod val="50000"/>
                  </a:schemeClr>
                </a:solidFill>
              </a:rPr>
              <a:t>I know that full well.</a:t>
            </a:r>
          </a:p>
          <a:p>
            <a:pPr algn="r"/>
            <a:r>
              <a:rPr lang="en-US" sz="1600" dirty="0">
                <a:solidFill>
                  <a:schemeClr val="bg2">
                    <a:lumMod val="50000"/>
                  </a:schemeClr>
                </a:solidFill>
              </a:rPr>
              <a:t>Psalm 139:13,14 NIV</a:t>
            </a:r>
          </a:p>
        </p:txBody>
      </p:sp>
      <p:sp>
        <p:nvSpPr>
          <p:cNvPr id="2" name="Rectangle 1"/>
          <p:cNvSpPr/>
          <p:nvPr/>
        </p:nvSpPr>
        <p:spPr>
          <a:xfrm>
            <a:off x="2817342" y="37068"/>
            <a:ext cx="6326657" cy="4955203"/>
          </a:xfrm>
          <a:prstGeom prst="rect">
            <a:avLst/>
          </a:prstGeom>
        </p:spPr>
        <p:txBody>
          <a:bodyPr wrap="square">
            <a:spAutoFit/>
          </a:bodyPr>
          <a:lstStyle/>
          <a:p>
            <a:r>
              <a:rPr lang="en-US" sz="3600" dirty="0" err="1"/>
              <a:t>C’est</a:t>
            </a:r>
            <a:r>
              <a:rPr lang="en-US" sz="3600" dirty="0"/>
              <a:t> </a:t>
            </a:r>
            <a:r>
              <a:rPr lang="en-US" sz="3600" dirty="0" err="1"/>
              <a:t>toi</a:t>
            </a:r>
            <a:r>
              <a:rPr lang="en-US" sz="3600" dirty="0"/>
              <a:t> qui as </a:t>
            </a:r>
            <a:r>
              <a:rPr lang="en-US" sz="3600" dirty="0" err="1"/>
              <a:t>formé</a:t>
            </a:r>
            <a:r>
              <a:rPr lang="en-US" sz="3600" dirty="0"/>
              <a:t> </a:t>
            </a:r>
            <a:r>
              <a:rPr lang="en-US" sz="3600" dirty="0" err="1"/>
              <a:t>mes</a:t>
            </a:r>
            <a:r>
              <a:rPr lang="en-US" sz="3600" dirty="0"/>
              <a:t> reins,</a:t>
            </a:r>
          </a:p>
          <a:p>
            <a:r>
              <a:rPr lang="en-US" sz="3600" dirty="0"/>
              <a:t>qui </a:t>
            </a:r>
            <a:r>
              <a:rPr lang="en-US" sz="3600" dirty="0" err="1"/>
              <a:t>m’as</a:t>
            </a:r>
            <a:r>
              <a:rPr lang="en-US" sz="3600" dirty="0"/>
              <a:t> </a:t>
            </a:r>
            <a:r>
              <a:rPr lang="en-US" sz="3600" dirty="0" err="1"/>
              <a:t>tissé</a:t>
            </a:r>
            <a:r>
              <a:rPr lang="en-US" sz="3600" dirty="0"/>
              <a:t> </a:t>
            </a:r>
            <a:r>
              <a:rPr lang="en-US" sz="3600" dirty="0" err="1"/>
              <a:t>dans</a:t>
            </a:r>
            <a:r>
              <a:rPr lang="en-US" sz="3600" dirty="0"/>
              <a:t> le </a:t>
            </a:r>
            <a:r>
              <a:rPr lang="en-US" sz="3600" dirty="0" err="1"/>
              <a:t>ventre</a:t>
            </a:r>
            <a:r>
              <a:rPr lang="en-US" sz="3600" dirty="0"/>
              <a:t> de ma </a:t>
            </a:r>
            <a:r>
              <a:rPr lang="en-US" sz="3600" dirty="0" err="1"/>
              <a:t>mère</a:t>
            </a:r>
            <a:r>
              <a:rPr lang="en-US" sz="3600" dirty="0"/>
              <a:t>. Je </a:t>
            </a:r>
            <a:r>
              <a:rPr lang="en-US" sz="3600" dirty="0" err="1"/>
              <a:t>te</a:t>
            </a:r>
            <a:r>
              <a:rPr lang="en-US" sz="3600" dirty="0"/>
              <a:t> </a:t>
            </a:r>
            <a:r>
              <a:rPr lang="en-US" sz="3600" dirty="0" err="1"/>
              <a:t>loue</a:t>
            </a:r>
            <a:r>
              <a:rPr lang="en-US" sz="3600" dirty="0"/>
              <a:t> de </a:t>
            </a:r>
            <a:r>
              <a:rPr lang="en-US" sz="3600" dirty="0" err="1"/>
              <a:t>ce</a:t>
            </a:r>
            <a:r>
              <a:rPr lang="en-US" sz="3600" dirty="0"/>
              <a:t> </a:t>
            </a:r>
            <a:r>
              <a:rPr lang="en-US" sz="3600" dirty="0" err="1"/>
              <a:t>que</a:t>
            </a:r>
            <a:r>
              <a:rPr lang="en-US" sz="3600" dirty="0"/>
              <a:t> je </a:t>
            </a:r>
            <a:r>
              <a:rPr lang="en-US" sz="3600" dirty="0" err="1"/>
              <a:t>suis</a:t>
            </a:r>
            <a:r>
              <a:rPr lang="en-US" sz="3600" dirty="0"/>
              <a:t> </a:t>
            </a:r>
            <a:r>
              <a:rPr lang="en-US" sz="3600" dirty="0" err="1"/>
              <a:t>une</a:t>
            </a:r>
            <a:r>
              <a:rPr lang="en-US" sz="3600" dirty="0"/>
              <a:t> </a:t>
            </a:r>
            <a:r>
              <a:rPr lang="en-US" sz="3600" dirty="0" err="1"/>
              <a:t>créature</a:t>
            </a:r>
            <a:r>
              <a:rPr lang="en-US" sz="3600" dirty="0"/>
              <a:t> </a:t>
            </a:r>
            <a:r>
              <a:rPr lang="en-US" sz="3600" dirty="0" err="1"/>
              <a:t>si</a:t>
            </a:r>
            <a:r>
              <a:rPr lang="en-US" sz="3600" dirty="0"/>
              <a:t> </a:t>
            </a:r>
            <a:r>
              <a:rPr lang="en-US" sz="3600" dirty="0" err="1"/>
              <a:t>merveilleuse</a:t>
            </a:r>
            <a:r>
              <a:rPr lang="en-US" sz="3600" dirty="0"/>
              <a:t>.</a:t>
            </a:r>
          </a:p>
          <a:p>
            <a:r>
              <a:rPr lang="en-US" sz="3600" dirty="0" err="1"/>
              <a:t>Tes</a:t>
            </a:r>
            <a:r>
              <a:rPr lang="en-US" sz="3600" dirty="0"/>
              <a:t> </a:t>
            </a:r>
            <a:r>
              <a:rPr lang="en-US" sz="3600" dirty="0" err="1"/>
              <a:t>œuvres</a:t>
            </a:r>
            <a:r>
              <a:rPr lang="en-US" sz="3600" dirty="0"/>
              <a:t> </a:t>
            </a:r>
            <a:r>
              <a:rPr lang="en-US" sz="3600" dirty="0" err="1"/>
              <a:t>sont</a:t>
            </a:r>
            <a:r>
              <a:rPr lang="en-US" sz="3600" dirty="0"/>
              <a:t> </a:t>
            </a:r>
            <a:r>
              <a:rPr lang="en-US" sz="3600" dirty="0" err="1"/>
              <a:t>admirables</a:t>
            </a:r>
            <a:r>
              <a:rPr lang="en-US" sz="3600" dirty="0"/>
              <a:t>,</a:t>
            </a:r>
          </a:p>
          <a:p>
            <a:r>
              <a:rPr lang="en-US" sz="3600" dirty="0"/>
              <a:t>et je le </a:t>
            </a:r>
            <a:r>
              <a:rPr lang="en-US" sz="3600" dirty="0" err="1"/>
              <a:t>reconnais</a:t>
            </a:r>
            <a:r>
              <a:rPr lang="en-US" sz="3600" dirty="0"/>
              <a:t> </a:t>
            </a:r>
            <a:r>
              <a:rPr lang="en-US" sz="3600" dirty="0" err="1"/>
              <a:t>bien</a:t>
            </a:r>
            <a:r>
              <a:rPr lang="en-US" sz="3600" dirty="0"/>
              <a:t>. </a:t>
            </a:r>
          </a:p>
          <a:p>
            <a:pPr algn="r"/>
            <a:r>
              <a:rPr lang="en-US" sz="2800" dirty="0" err="1"/>
              <a:t>Psaume</a:t>
            </a:r>
            <a:r>
              <a:rPr lang="en-US" sz="2800" dirty="0"/>
              <a:t> 139:13,14. </a:t>
            </a:r>
            <a:r>
              <a:rPr lang="en-US" sz="2800" dirty="0" err="1"/>
              <a:t>Segond</a:t>
            </a:r>
            <a:r>
              <a:rPr lang="en-US" sz="2800" dirty="0"/>
              <a:t> 21</a:t>
            </a:r>
          </a:p>
        </p:txBody>
      </p:sp>
    </p:spTree>
    <p:extLst>
      <p:ext uri="{BB962C8B-B14F-4D97-AF65-F5344CB8AC3E}">
        <p14:creationId xmlns:p14="http://schemas.microsoft.com/office/powerpoint/2010/main" val="1204827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7919" y="25400"/>
            <a:ext cx="6173778" cy="5078313"/>
          </a:xfrm>
          <a:prstGeom prst="rect">
            <a:avLst/>
          </a:prstGeom>
        </p:spPr>
        <p:txBody>
          <a:bodyPr wrap="square">
            <a:spAutoFit/>
          </a:bodyPr>
          <a:lstStyle/>
          <a:p>
            <a:r>
              <a:rPr lang="en-US" sz="4050" dirty="0" err="1"/>
              <a:t>C’est</a:t>
            </a:r>
            <a:r>
              <a:rPr lang="en-US" sz="4050" dirty="0"/>
              <a:t> </a:t>
            </a:r>
            <a:r>
              <a:rPr lang="en-US" sz="4050" dirty="0" err="1"/>
              <a:t>pourquoi</a:t>
            </a:r>
            <a:r>
              <a:rPr lang="en-US" sz="4050" dirty="0"/>
              <a:t>, de </a:t>
            </a:r>
            <a:r>
              <a:rPr lang="en-US" sz="4050" dirty="0" err="1"/>
              <a:t>même</a:t>
            </a:r>
            <a:r>
              <a:rPr lang="en-US" sz="4050" dirty="0"/>
              <a:t> </a:t>
            </a:r>
            <a:r>
              <a:rPr lang="en-US" sz="4050" dirty="0" err="1"/>
              <a:t>que</a:t>
            </a:r>
            <a:r>
              <a:rPr lang="en-US" sz="4050" dirty="0"/>
              <a:t> par un </a:t>
            </a:r>
            <a:r>
              <a:rPr lang="en-US" sz="4050" dirty="0" err="1"/>
              <a:t>seul</a:t>
            </a:r>
            <a:r>
              <a:rPr lang="en-US" sz="4050" dirty="0"/>
              <a:t> </a:t>
            </a:r>
            <a:r>
              <a:rPr lang="en-US" sz="4050" dirty="0" err="1"/>
              <a:t>homme</a:t>
            </a:r>
            <a:r>
              <a:rPr lang="en-US" sz="4050" dirty="0"/>
              <a:t> le </a:t>
            </a:r>
            <a:r>
              <a:rPr lang="en-US" sz="4050" dirty="0" err="1"/>
              <a:t>péché</a:t>
            </a:r>
            <a:r>
              <a:rPr lang="en-US" sz="4050" dirty="0"/>
              <a:t> </a:t>
            </a:r>
            <a:r>
              <a:rPr lang="en-US" sz="4050" dirty="0" err="1"/>
              <a:t>est</a:t>
            </a:r>
            <a:r>
              <a:rPr lang="en-US" sz="4050" dirty="0"/>
              <a:t> </a:t>
            </a:r>
            <a:r>
              <a:rPr lang="en-US" sz="4050" dirty="0" err="1"/>
              <a:t>entré</a:t>
            </a:r>
            <a:r>
              <a:rPr lang="en-US" sz="4050" dirty="0"/>
              <a:t> </a:t>
            </a:r>
            <a:r>
              <a:rPr lang="en-US" sz="4050" dirty="0" err="1"/>
              <a:t>dans</a:t>
            </a:r>
            <a:r>
              <a:rPr lang="en-US" sz="4050" dirty="0"/>
              <a:t> le monde, et par le </a:t>
            </a:r>
            <a:r>
              <a:rPr lang="en-US" sz="4050" dirty="0" err="1"/>
              <a:t>péché</a:t>
            </a:r>
            <a:r>
              <a:rPr lang="en-US" sz="4050" dirty="0"/>
              <a:t> la mort, de </a:t>
            </a:r>
            <a:r>
              <a:rPr lang="en-US" sz="4050" dirty="0" err="1"/>
              <a:t>même</a:t>
            </a:r>
            <a:r>
              <a:rPr lang="en-US" sz="4050" dirty="0"/>
              <a:t> la mort a </a:t>
            </a:r>
            <a:r>
              <a:rPr lang="en-US" sz="4050" dirty="0" err="1"/>
              <a:t>atteint</a:t>
            </a:r>
            <a:r>
              <a:rPr lang="en-US" sz="4050" dirty="0"/>
              <a:t> </a:t>
            </a:r>
            <a:r>
              <a:rPr lang="en-US" sz="4050" dirty="0" err="1"/>
              <a:t>tous</a:t>
            </a:r>
            <a:r>
              <a:rPr lang="en-US" sz="4050" dirty="0"/>
              <a:t> les </a:t>
            </a:r>
            <a:r>
              <a:rPr lang="en-US" sz="4050" dirty="0" err="1"/>
              <a:t>hommes</a:t>
            </a:r>
            <a:r>
              <a:rPr lang="en-US" sz="4050" dirty="0"/>
              <a:t> </a:t>
            </a:r>
            <a:r>
              <a:rPr lang="en-US" sz="4050" dirty="0" err="1"/>
              <a:t>parce</a:t>
            </a:r>
            <a:r>
              <a:rPr lang="en-US" sz="4050" dirty="0"/>
              <a:t> </a:t>
            </a:r>
            <a:r>
              <a:rPr lang="en-US" sz="4050" dirty="0" err="1"/>
              <a:t>que</a:t>
            </a:r>
            <a:r>
              <a:rPr lang="en-US" sz="4050" dirty="0"/>
              <a:t> tout </a:t>
            </a:r>
            <a:r>
              <a:rPr lang="en-US" sz="4050" dirty="0" err="1"/>
              <a:t>ont</a:t>
            </a:r>
            <a:r>
              <a:rPr lang="en-US" sz="4050" dirty="0"/>
              <a:t> </a:t>
            </a:r>
            <a:r>
              <a:rPr lang="en-US" sz="4050" dirty="0" err="1"/>
              <a:t>péché</a:t>
            </a:r>
            <a:r>
              <a:rPr lang="en-US" sz="4050" dirty="0"/>
              <a:t>.</a:t>
            </a:r>
          </a:p>
          <a:p>
            <a:pPr algn="r"/>
            <a:r>
              <a:rPr lang="en-US" sz="4050" dirty="0"/>
              <a:t>Romains 5:12</a:t>
            </a:r>
          </a:p>
        </p:txBody>
      </p:sp>
    </p:spTree>
    <p:extLst>
      <p:ext uri="{BB962C8B-B14F-4D97-AF65-F5344CB8AC3E}">
        <p14:creationId xmlns:p14="http://schemas.microsoft.com/office/powerpoint/2010/main" val="3887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130" y="2097042"/>
            <a:ext cx="918841" cy="461665"/>
          </a:xfrm>
          <a:prstGeom prst="rect">
            <a:avLst/>
          </a:prstGeom>
          <a:noFill/>
        </p:spPr>
        <p:txBody>
          <a:bodyPr wrap="none" rtlCol="0">
            <a:spAutoFit/>
          </a:bodyPr>
          <a:lstStyle/>
          <a:p>
            <a:r>
              <a:rPr lang="en-US" sz="2400" dirty="0" err="1">
                <a:solidFill>
                  <a:srgbClr val="FF0000"/>
                </a:solidFill>
                <a:latin typeface="Times New Roman"/>
                <a:cs typeface="Times New Roman"/>
              </a:rPr>
              <a:t>Péché</a:t>
            </a:r>
            <a:endParaRPr lang="en-US" sz="2400" dirty="0">
              <a:solidFill>
                <a:srgbClr val="FF0000"/>
              </a:solidFill>
              <a:latin typeface="Times New Roman"/>
              <a:cs typeface="Times New Roman"/>
            </a:endParaRPr>
          </a:p>
        </p:txBody>
      </p:sp>
      <p:sp>
        <p:nvSpPr>
          <p:cNvPr id="5" name="TextBox 4"/>
          <p:cNvSpPr txBox="1"/>
          <p:nvPr/>
        </p:nvSpPr>
        <p:spPr>
          <a:xfrm>
            <a:off x="1599318" y="1912376"/>
            <a:ext cx="1173719" cy="830997"/>
          </a:xfrm>
          <a:prstGeom prst="rect">
            <a:avLst/>
          </a:prstGeom>
          <a:noFill/>
        </p:spPr>
        <p:txBody>
          <a:bodyPr wrap="none" rtlCol="0">
            <a:spAutoFit/>
          </a:bodyPr>
          <a:lstStyle/>
          <a:p>
            <a:r>
              <a:rPr lang="en-US" sz="2400" dirty="0">
                <a:solidFill>
                  <a:srgbClr val="FF0000"/>
                </a:solidFill>
                <a:latin typeface="Times New Roman"/>
                <a:cs typeface="Times New Roman"/>
              </a:rPr>
              <a:t>Bonne</a:t>
            </a:r>
          </a:p>
          <a:p>
            <a:r>
              <a:rPr lang="en-US" sz="2400" dirty="0" err="1">
                <a:solidFill>
                  <a:srgbClr val="FF0000"/>
                </a:solidFill>
                <a:latin typeface="Times New Roman"/>
                <a:cs typeface="Times New Roman"/>
              </a:rPr>
              <a:t>création</a:t>
            </a:r>
            <a:endParaRPr lang="en-US" sz="2400" dirty="0">
              <a:solidFill>
                <a:srgbClr val="FF0000"/>
              </a:solidFill>
              <a:latin typeface="Times New Roman"/>
              <a:cs typeface="Times New Roman"/>
            </a:endParaRPr>
          </a:p>
        </p:txBody>
      </p:sp>
      <p:sp>
        <p:nvSpPr>
          <p:cNvPr id="6" name="TextBox 5"/>
          <p:cNvSpPr txBox="1"/>
          <p:nvPr/>
        </p:nvSpPr>
        <p:spPr>
          <a:xfrm>
            <a:off x="4376561" y="3034296"/>
            <a:ext cx="1249959" cy="1200329"/>
          </a:xfrm>
          <a:prstGeom prst="rect">
            <a:avLst/>
          </a:prstGeom>
          <a:noFill/>
        </p:spPr>
        <p:txBody>
          <a:bodyPr wrap="none" rtlCol="0">
            <a:spAutoFit/>
          </a:bodyPr>
          <a:lstStyle/>
          <a:p>
            <a:pPr algn="ctr"/>
            <a:r>
              <a:rPr lang="en-US" sz="2400" dirty="0" err="1">
                <a:latin typeface="Times New Roman"/>
                <a:cs typeface="Times New Roman"/>
              </a:rPr>
              <a:t>Victoire</a:t>
            </a:r>
            <a:r>
              <a:rPr lang="en-US" sz="2400" dirty="0">
                <a:latin typeface="Times New Roman"/>
                <a:cs typeface="Times New Roman"/>
              </a:rPr>
              <a:t> </a:t>
            </a:r>
          </a:p>
          <a:p>
            <a:pPr algn="ctr"/>
            <a:r>
              <a:rPr lang="en-US" sz="2400" dirty="0" err="1">
                <a:latin typeface="Times New Roman"/>
                <a:cs typeface="Times New Roman"/>
              </a:rPr>
              <a:t>sur</a:t>
            </a:r>
            <a:r>
              <a:rPr lang="en-US" sz="2400" dirty="0">
                <a:latin typeface="Times New Roman"/>
                <a:cs typeface="Times New Roman"/>
              </a:rPr>
              <a:t> la </a:t>
            </a:r>
          </a:p>
          <a:p>
            <a:pPr algn="ctr"/>
            <a:r>
              <a:rPr lang="en-US" sz="2400" dirty="0">
                <a:latin typeface="Times New Roman"/>
                <a:cs typeface="Times New Roman"/>
              </a:rPr>
              <a:t>mort</a:t>
            </a:r>
          </a:p>
        </p:txBody>
      </p:sp>
      <p:sp>
        <p:nvSpPr>
          <p:cNvPr id="7" name="TextBox 6"/>
          <p:cNvSpPr txBox="1"/>
          <p:nvPr/>
        </p:nvSpPr>
        <p:spPr>
          <a:xfrm>
            <a:off x="4678828" y="1912376"/>
            <a:ext cx="2053767" cy="830997"/>
          </a:xfrm>
          <a:prstGeom prst="rect">
            <a:avLst/>
          </a:prstGeom>
          <a:noFill/>
        </p:spPr>
        <p:txBody>
          <a:bodyPr wrap="none" rtlCol="0">
            <a:spAutoFit/>
          </a:bodyPr>
          <a:lstStyle/>
          <a:p>
            <a:r>
              <a:rPr lang="en-US" sz="2400" dirty="0">
                <a:solidFill>
                  <a:srgbClr val="FF0000"/>
                </a:solidFill>
                <a:latin typeface="Times New Roman"/>
                <a:cs typeface="Times New Roman"/>
              </a:rPr>
              <a:t>Mort</a:t>
            </a:r>
          </a:p>
          <a:p>
            <a:r>
              <a:rPr lang="en-US" sz="2400" dirty="0" err="1">
                <a:solidFill>
                  <a:srgbClr val="FF0000"/>
                </a:solidFill>
                <a:latin typeface="Times New Roman"/>
                <a:cs typeface="Times New Roman"/>
              </a:rPr>
              <a:t>Création</a:t>
            </a:r>
            <a:r>
              <a:rPr lang="en-US" sz="2400" dirty="0">
                <a:solidFill>
                  <a:srgbClr val="FF0000"/>
                </a:solidFill>
                <a:latin typeface="Times New Roman"/>
                <a:cs typeface="Times New Roman"/>
              </a:rPr>
              <a:t> </a:t>
            </a:r>
            <a:r>
              <a:rPr lang="en-US" sz="2400" dirty="0" err="1">
                <a:solidFill>
                  <a:srgbClr val="FF0000"/>
                </a:solidFill>
                <a:latin typeface="Times New Roman"/>
                <a:cs typeface="Times New Roman"/>
              </a:rPr>
              <a:t>brisée</a:t>
            </a:r>
            <a:endParaRPr lang="en-US" sz="2400" dirty="0">
              <a:solidFill>
                <a:srgbClr val="FF0000"/>
              </a:solidFill>
              <a:latin typeface="Times New Roman"/>
              <a:cs typeface="Times New Roman"/>
            </a:endParaRPr>
          </a:p>
        </p:txBody>
      </p:sp>
      <p:sp>
        <p:nvSpPr>
          <p:cNvPr id="8" name="TextBox 7"/>
          <p:cNvSpPr txBox="1"/>
          <p:nvPr/>
        </p:nvSpPr>
        <p:spPr>
          <a:xfrm>
            <a:off x="2993439" y="3034296"/>
            <a:ext cx="1249959" cy="1200329"/>
          </a:xfrm>
          <a:prstGeom prst="rect">
            <a:avLst/>
          </a:prstGeom>
          <a:noFill/>
        </p:spPr>
        <p:txBody>
          <a:bodyPr wrap="none" rtlCol="0">
            <a:spAutoFit/>
          </a:bodyPr>
          <a:lstStyle/>
          <a:p>
            <a:pPr algn="ctr"/>
            <a:r>
              <a:rPr lang="en-US" sz="2400" dirty="0" err="1">
                <a:latin typeface="Times New Roman"/>
                <a:cs typeface="Times New Roman"/>
              </a:rPr>
              <a:t>Victoire</a:t>
            </a:r>
            <a:r>
              <a:rPr lang="en-US" sz="2400" dirty="0">
                <a:latin typeface="Times New Roman"/>
                <a:cs typeface="Times New Roman"/>
              </a:rPr>
              <a:t> </a:t>
            </a:r>
          </a:p>
          <a:p>
            <a:pPr algn="ctr"/>
            <a:r>
              <a:rPr lang="en-US" sz="2400" dirty="0" err="1">
                <a:latin typeface="Times New Roman"/>
                <a:cs typeface="Times New Roman"/>
              </a:rPr>
              <a:t>sur</a:t>
            </a:r>
            <a:r>
              <a:rPr lang="en-US" sz="2400" dirty="0">
                <a:latin typeface="Times New Roman"/>
                <a:cs typeface="Times New Roman"/>
              </a:rPr>
              <a:t> le </a:t>
            </a:r>
          </a:p>
          <a:p>
            <a:pPr algn="ctr"/>
            <a:r>
              <a:rPr lang="en-US" sz="2400" dirty="0" err="1">
                <a:latin typeface="Times New Roman"/>
                <a:cs typeface="Times New Roman"/>
              </a:rPr>
              <a:t>péché</a:t>
            </a:r>
            <a:endParaRPr lang="en-US" sz="2400" dirty="0">
              <a:latin typeface="Times New Roman"/>
              <a:cs typeface="Times New Roman"/>
            </a:endParaRPr>
          </a:p>
        </p:txBody>
      </p:sp>
      <p:sp>
        <p:nvSpPr>
          <p:cNvPr id="9" name="TextBox 8"/>
          <p:cNvSpPr txBox="1"/>
          <p:nvPr/>
        </p:nvSpPr>
        <p:spPr>
          <a:xfrm>
            <a:off x="5854573" y="3034296"/>
            <a:ext cx="1743682" cy="1200329"/>
          </a:xfrm>
          <a:prstGeom prst="rect">
            <a:avLst/>
          </a:prstGeom>
          <a:noFill/>
        </p:spPr>
        <p:txBody>
          <a:bodyPr wrap="none" rtlCol="0">
            <a:spAutoFit/>
          </a:bodyPr>
          <a:lstStyle/>
          <a:p>
            <a:r>
              <a:rPr lang="en-US" sz="2400" dirty="0">
                <a:latin typeface="Times New Roman"/>
                <a:cs typeface="Times New Roman"/>
              </a:rPr>
              <a:t>Bonne</a:t>
            </a:r>
          </a:p>
          <a:p>
            <a:r>
              <a:rPr lang="en-US" sz="2400" dirty="0">
                <a:latin typeface="Times New Roman"/>
                <a:cs typeface="Times New Roman"/>
              </a:rPr>
              <a:t>Re-</a:t>
            </a:r>
            <a:r>
              <a:rPr lang="en-US" sz="2400" dirty="0" err="1">
                <a:latin typeface="Times New Roman"/>
                <a:cs typeface="Times New Roman"/>
              </a:rPr>
              <a:t>création</a:t>
            </a:r>
            <a:r>
              <a:rPr lang="en-US" sz="2400" dirty="0">
                <a:latin typeface="Times New Roman"/>
                <a:cs typeface="Times New Roman"/>
              </a:rPr>
              <a:t>/</a:t>
            </a:r>
          </a:p>
          <a:p>
            <a:r>
              <a:rPr lang="en-US" sz="2400" dirty="0">
                <a:latin typeface="Times New Roman"/>
                <a:cs typeface="Times New Roman"/>
              </a:rPr>
              <a:t>Vie </a:t>
            </a:r>
            <a:r>
              <a:rPr lang="en-US" sz="2400" dirty="0" err="1">
                <a:latin typeface="Times New Roman"/>
                <a:cs typeface="Times New Roman"/>
              </a:rPr>
              <a:t>éternelle</a:t>
            </a:r>
            <a:endParaRPr lang="en-US" sz="2400" dirty="0">
              <a:latin typeface="Times New Roman"/>
              <a:cs typeface="Times New Roman"/>
            </a:endParaRPr>
          </a:p>
        </p:txBody>
      </p:sp>
      <p:cxnSp>
        <p:nvCxnSpPr>
          <p:cNvPr id="11" name="Straight Connector 10"/>
          <p:cNvCxnSpPr/>
          <p:nvPr/>
        </p:nvCxnSpPr>
        <p:spPr>
          <a:xfrm flipV="1">
            <a:off x="5520580" y="3651719"/>
            <a:ext cx="345043" cy="8659"/>
          </a:xfrm>
          <a:prstGeom prst="line">
            <a:avLst/>
          </a:prstGeom>
          <a:ln w="76200" cap="flat" cmpd="sng" algn="ctr">
            <a:solidFill>
              <a:srgbClr val="660066"/>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137458" y="3651719"/>
            <a:ext cx="345043" cy="8659"/>
          </a:xfrm>
          <a:prstGeom prst="line">
            <a:avLst/>
          </a:prstGeom>
          <a:ln w="76200" cap="flat" cmpd="sng" algn="ctr">
            <a:solidFill>
              <a:srgbClr val="660066"/>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298931" y="2345133"/>
            <a:ext cx="345043" cy="8659"/>
          </a:xfrm>
          <a:prstGeom prst="line">
            <a:avLst/>
          </a:prstGeom>
          <a:ln w="76200" cap="flat" cmpd="sng" algn="ctr">
            <a:solidFill>
              <a:srgbClr val="0000FF"/>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856705" y="2345133"/>
            <a:ext cx="345043" cy="8659"/>
          </a:xfrm>
          <a:prstGeom prst="line">
            <a:avLst/>
          </a:prstGeom>
          <a:ln w="76200" cap="flat" cmpd="sng" algn="ctr">
            <a:solidFill>
              <a:srgbClr val="0000FF"/>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a:xfrm>
            <a:off x="1659368" y="312874"/>
            <a:ext cx="5817197" cy="790688"/>
          </a:xfrm>
        </p:spPr>
        <p:txBody>
          <a:bodyPr/>
          <a:lstStyle/>
          <a:p>
            <a:r>
              <a:rPr lang="en-US" dirty="0" err="1"/>
              <a:t>Création</a:t>
            </a:r>
            <a:r>
              <a:rPr lang="en-US" dirty="0"/>
              <a:t>, </a:t>
            </a:r>
            <a:r>
              <a:rPr lang="en-US" dirty="0" err="1"/>
              <a:t>Péché</a:t>
            </a:r>
            <a:r>
              <a:rPr lang="en-US" dirty="0"/>
              <a:t>, Mort, Nouvelle </a:t>
            </a:r>
            <a:r>
              <a:rPr lang="en-US" dirty="0" err="1"/>
              <a:t>Création</a:t>
            </a:r>
            <a:endParaRPr lang="en-US" dirty="0"/>
          </a:p>
        </p:txBody>
      </p:sp>
    </p:spTree>
    <p:extLst>
      <p:ext uri="{BB962C8B-B14F-4D97-AF65-F5344CB8AC3E}">
        <p14:creationId xmlns:p14="http://schemas.microsoft.com/office/powerpoint/2010/main" val="16106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0530" y="789343"/>
            <a:ext cx="5816035" cy="1433037"/>
          </a:xfrm>
        </p:spPr>
        <p:txBody>
          <a:bodyPr/>
          <a:lstStyle/>
          <a:p>
            <a:r>
              <a:rPr lang="en-US" dirty="0" err="1"/>
              <a:t>Croire</a:t>
            </a:r>
            <a:r>
              <a:rPr lang="en-US" dirty="0"/>
              <a:t> en la </a:t>
            </a:r>
            <a:r>
              <a:rPr lang="en-US" dirty="0" err="1"/>
              <a:t>création</a:t>
            </a:r>
            <a:r>
              <a:rPr lang="en-US" dirty="0"/>
              <a:t> change </a:t>
            </a:r>
            <a:r>
              <a:rPr lang="en-US" dirty="0" err="1"/>
              <a:t>notre</a:t>
            </a:r>
            <a:r>
              <a:rPr lang="en-US" dirty="0"/>
              <a:t> perception de la </a:t>
            </a:r>
            <a:r>
              <a:rPr lang="en-US" dirty="0" err="1"/>
              <a:t>beauté</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406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0275" y="117965"/>
            <a:ext cx="6543451" cy="4907570"/>
          </a:xfrm>
          <a:prstGeom prst="rect">
            <a:avLst/>
          </a:prstGeom>
        </p:spPr>
      </p:pic>
      <p:sp>
        <p:nvSpPr>
          <p:cNvPr id="3" name="Rectangle 2"/>
          <p:cNvSpPr/>
          <p:nvPr/>
        </p:nvSpPr>
        <p:spPr>
          <a:xfrm>
            <a:off x="1300275" y="403819"/>
            <a:ext cx="6543450" cy="3901068"/>
          </a:xfrm>
          <a:prstGeom prst="rect">
            <a:avLst/>
          </a:prstGeom>
          <a:effectLst>
            <a:outerShdw blurRad="50800" dist="38100" dir="2700000">
              <a:srgbClr val="000000"/>
            </a:outerShdw>
          </a:effectLst>
        </p:spPr>
        <p:txBody>
          <a:bodyPr wrap="square">
            <a:spAutoFit/>
          </a:bodyPr>
          <a:lstStyle/>
          <a:p>
            <a:r>
              <a:rPr lang="en-US" sz="4950" dirty="0">
                <a:solidFill>
                  <a:schemeClr val="bg1"/>
                </a:solidFill>
              </a:rPr>
              <a:t>“Le </a:t>
            </a:r>
            <a:r>
              <a:rPr lang="en-US" sz="4950" dirty="0" err="1">
                <a:solidFill>
                  <a:schemeClr val="bg1"/>
                </a:solidFill>
              </a:rPr>
              <a:t>ciel</a:t>
            </a:r>
            <a:r>
              <a:rPr lang="en-US" sz="4950" dirty="0">
                <a:solidFill>
                  <a:schemeClr val="bg1"/>
                </a:solidFill>
              </a:rPr>
              <a:t> </a:t>
            </a:r>
            <a:r>
              <a:rPr lang="en-US" sz="4950" dirty="0" err="1">
                <a:solidFill>
                  <a:schemeClr val="bg1"/>
                </a:solidFill>
              </a:rPr>
              <a:t>raconte</a:t>
            </a:r>
            <a:r>
              <a:rPr lang="en-US" sz="4950" dirty="0">
                <a:solidFill>
                  <a:schemeClr val="bg1"/>
                </a:solidFill>
              </a:rPr>
              <a:t> la </a:t>
            </a:r>
            <a:r>
              <a:rPr lang="en-US" sz="4950" dirty="0" err="1">
                <a:solidFill>
                  <a:schemeClr val="bg1"/>
                </a:solidFill>
              </a:rPr>
              <a:t>gloire</a:t>
            </a:r>
            <a:r>
              <a:rPr lang="en-US" sz="4950" dirty="0">
                <a:solidFill>
                  <a:schemeClr val="bg1"/>
                </a:solidFill>
              </a:rPr>
              <a:t> de </a:t>
            </a:r>
            <a:r>
              <a:rPr lang="en-US" sz="4950" dirty="0" err="1">
                <a:solidFill>
                  <a:schemeClr val="bg1"/>
                </a:solidFill>
              </a:rPr>
              <a:t>Dieu</a:t>
            </a:r>
            <a:r>
              <a:rPr lang="en-US" sz="4950" dirty="0">
                <a:solidFill>
                  <a:schemeClr val="bg1"/>
                </a:solidFill>
              </a:rPr>
              <a:t> et </a:t>
            </a:r>
            <a:r>
              <a:rPr lang="en-US" sz="4950" dirty="0" err="1">
                <a:solidFill>
                  <a:schemeClr val="bg1"/>
                </a:solidFill>
              </a:rPr>
              <a:t>l’étendue</a:t>
            </a:r>
            <a:r>
              <a:rPr lang="en-US" sz="4950" dirty="0">
                <a:solidFill>
                  <a:schemeClr val="bg1"/>
                </a:solidFill>
              </a:rPr>
              <a:t> </a:t>
            </a:r>
            <a:r>
              <a:rPr lang="en-US" sz="4950" dirty="0" err="1">
                <a:solidFill>
                  <a:schemeClr val="bg1"/>
                </a:solidFill>
              </a:rPr>
              <a:t>révèle</a:t>
            </a:r>
            <a:r>
              <a:rPr lang="en-US" sz="4950" dirty="0">
                <a:solidFill>
                  <a:schemeClr val="bg1"/>
                </a:solidFill>
              </a:rPr>
              <a:t> </a:t>
            </a:r>
            <a:r>
              <a:rPr lang="en-US" sz="4950" dirty="0" err="1">
                <a:solidFill>
                  <a:schemeClr val="bg1"/>
                </a:solidFill>
              </a:rPr>
              <a:t>l’œuvre</a:t>
            </a:r>
            <a:r>
              <a:rPr lang="en-US" sz="4950" dirty="0">
                <a:solidFill>
                  <a:schemeClr val="bg1"/>
                </a:solidFill>
              </a:rPr>
              <a:t> de </a:t>
            </a:r>
            <a:r>
              <a:rPr lang="en-US" sz="4950" dirty="0" err="1">
                <a:solidFill>
                  <a:schemeClr val="bg1"/>
                </a:solidFill>
              </a:rPr>
              <a:t>ses</a:t>
            </a:r>
            <a:r>
              <a:rPr lang="en-US" sz="4950" dirty="0">
                <a:solidFill>
                  <a:schemeClr val="bg1"/>
                </a:solidFill>
              </a:rPr>
              <a:t> mains.”</a:t>
            </a:r>
          </a:p>
          <a:p>
            <a:pPr algn="r"/>
            <a:r>
              <a:rPr lang="en-US" sz="4950" dirty="0" err="1">
                <a:solidFill>
                  <a:srgbClr val="990000"/>
                </a:solidFill>
              </a:rPr>
              <a:t>Psaume</a:t>
            </a:r>
            <a:r>
              <a:rPr lang="en-US" sz="4950" dirty="0">
                <a:solidFill>
                  <a:srgbClr val="990000"/>
                </a:solidFill>
              </a:rPr>
              <a:t> 19:1 </a:t>
            </a:r>
          </a:p>
        </p:txBody>
      </p:sp>
    </p:spTree>
    <p:extLst>
      <p:ext uri="{BB962C8B-B14F-4D97-AF65-F5344CB8AC3E}">
        <p14:creationId xmlns:p14="http://schemas.microsoft.com/office/powerpoint/2010/main" val="28649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1051746"/>
            <a:ext cx="5732860" cy="2862322"/>
          </a:xfrm>
          <a:prstGeom prst="rect">
            <a:avLst/>
          </a:prstGeom>
        </p:spPr>
        <p:txBody>
          <a:bodyPr wrap="square">
            <a:spAutoFit/>
          </a:bodyPr>
          <a:lstStyle/>
          <a:p>
            <a:r>
              <a:rPr lang="en-US" sz="3600" dirty="0">
                <a:solidFill>
                  <a:srgbClr val="333333"/>
                </a:solidFill>
              </a:rPr>
              <a:t>“Le </a:t>
            </a:r>
            <a:r>
              <a:rPr lang="en-US" sz="3600" dirty="0" err="1">
                <a:solidFill>
                  <a:srgbClr val="333333"/>
                </a:solidFill>
              </a:rPr>
              <a:t>Fils</a:t>
            </a:r>
            <a:r>
              <a:rPr lang="en-US" sz="3600" dirty="0">
                <a:solidFill>
                  <a:srgbClr val="333333"/>
                </a:solidFill>
              </a:rPr>
              <a:t> </a:t>
            </a:r>
            <a:r>
              <a:rPr lang="en-US" sz="3600" dirty="0" err="1">
                <a:solidFill>
                  <a:srgbClr val="333333"/>
                </a:solidFill>
              </a:rPr>
              <a:t>est</a:t>
            </a:r>
            <a:r>
              <a:rPr lang="en-US" sz="3600" dirty="0">
                <a:solidFill>
                  <a:srgbClr val="333333"/>
                </a:solidFill>
              </a:rPr>
              <a:t> le </a:t>
            </a:r>
            <a:r>
              <a:rPr lang="en-US" sz="3600" dirty="0" err="1">
                <a:solidFill>
                  <a:srgbClr val="333333"/>
                </a:solidFill>
              </a:rPr>
              <a:t>reflet</a:t>
            </a:r>
            <a:r>
              <a:rPr lang="en-US" sz="3600" dirty="0">
                <a:solidFill>
                  <a:srgbClr val="333333"/>
                </a:solidFill>
              </a:rPr>
              <a:t> de </a:t>
            </a:r>
            <a:r>
              <a:rPr lang="en-US" sz="3600" dirty="0" err="1">
                <a:solidFill>
                  <a:srgbClr val="333333"/>
                </a:solidFill>
              </a:rPr>
              <a:t>sa</a:t>
            </a:r>
            <a:r>
              <a:rPr lang="en-US" sz="3600" dirty="0">
                <a:solidFill>
                  <a:srgbClr val="333333"/>
                </a:solidFill>
              </a:rPr>
              <a:t> </a:t>
            </a:r>
            <a:r>
              <a:rPr lang="en-US" sz="3600" dirty="0" err="1">
                <a:solidFill>
                  <a:srgbClr val="333333"/>
                </a:solidFill>
              </a:rPr>
              <a:t>gloire</a:t>
            </a:r>
            <a:r>
              <a:rPr lang="en-US" sz="3600" dirty="0">
                <a:solidFill>
                  <a:srgbClr val="333333"/>
                </a:solidFill>
              </a:rPr>
              <a:t> et </a:t>
            </a:r>
            <a:r>
              <a:rPr lang="en-US" sz="3600" dirty="0" err="1">
                <a:solidFill>
                  <a:srgbClr val="333333"/>
                </a:solidFill>
              </a:rPr>
              <a:t>l’expression</a:t>
            </a:r>
            <a:r>
              <a:rPr lang="en-US" sz="3600" dirty="0">
                <a:solidFill>
                  <a:srgbClr val="333333"/>
                </a:solidFill>
              </a:rPr>
              <a:t> de </a:t>
            </a:r>
            <a:r>
              <a:rPr lang="en-US" sz="3600" dirty="0" err="1">
                <a:solidFill>
                  <a:srgbClr val="333333"/>
                </a:solidFill>
              </a:rPr>
              <a:t>sa</a:t>
            </a:r>
            <a:r>
              <a:rPr lang="en-US" sz="3600" dirty="0">
                <a:solidFill>
                  <a:srgbClr val="333333"/>
                </a:solidFill>
              </a:rPr>
              <a:t> </a:t>
            </a:r>
            <a:r>
              <a:rPr lang="en-US" sz="3600" dirty="0" err="1">
                <a:solidFill>
                  <a:srgbClr val="333333"/>
                </a:solidFill>
              </a:rPr>
              <a:t>personne</a:t>
            </a:r>
            <a:r>
              <a:rPr lang="en-US" sz="3600" dirty="0">
                <a:solidFill>
                  <a:srgbClr val="333333"/>
                </a:solidFill>
              </a:rPr>
              <a:t>, </a:t>
            </a:r>
            <a:r>
              <a:rPr lang="en-US" sz="3600" dirty="0" err="1">
                <a:solidFill>
                  <a:srgbClr val="333333"/>
                </a:solidFill>
              </a:rPr>
              <a:t>il</a:t>
            </a:r>
            <a:r>
              <a:rPr lang="en-US" sz="3600" dirty="0">
                <a:solidFill>
                  <a:srgbClr val="333333"/>
                </a:solidFill>
              </a:rPr>
              <a:t> </a:t>
            </a:r>
            <a:r>
              <a:rPr lang="en-US" sz="3600" dirty="0" err="1">
                <a:solidFill>
                  <a:srgbClr val="333333"/>
                </a:solidFill>
              </a:rPr>
              <a:t>soutient</a:t>
            </a:r>
            <a:r>
              <a:rPr lang="en-US" sz="3600" dirty="0">
                <a:solidFill>
                  <a:srgbClr val="333333"/>
                </a:solidFill>
              </a:rPr>
              <a:t> tout par </a:t>
            </a:r>
            <a:r>
              <a:rPr lang="en-US" sz="3600" dirty="0" err="1">
                <a:solidFill>
                  <a:srgbClr val="333333"/>
                </a:solidFill>
              </a:rPr>
              <a:t>sa</a:t>
            </a:r>
            <a:r>
              <a:rPr lang="en-US" sz="3600" dirty="0">
                <a:solidFill>
                  <a:srgbClr val="333333"/>
                </a:solidFill>
              </a:rPr>
              <a:t> parole </a:t>
            </a:r>
            <a:r>
              <a:rPr lang="en-US" sz="3600" dirty="0" err="1">
                <a:solidFill>
                  <a:srgbClr val="333333"/>
                </a:solidFill>
              </a:rPr>
              <a:t>puissante</a:t>
            </a:r>
            <a:r>
              <a:rPr lang="en-US" sz="3600" dirty="0">
                <a:solidFill>
                  <a:srgbClr val="333333"/>
                </a:solidFill>
              </a:rPr>
              <a:t>.”</a:t>
            </a:r>
          </a:p>
          <a:p>
            <a:pPr algn="r"/>
            <a:r>
              <a:rPr lang="en-US" sz="3600" dirty="0" err="1">
                <a:solidFill>
                  <a:srgbClr val="333333"/>
                </a:solidFill>
              </a:rPr>
              <a:t>Hébreux</a:t>
            </a:r>
            <a:r>
              <a:rPr lang="en-US" sz="3600" dirty="0">
                <a:solidFill>
                  <a:srgbClr val="333333"/>
                </a:solidFill>
              </a:rPr>
              <a:t> 1:3</a:t>
            </a:r>
          </a:p>
        </p:txBody>
      </p:sp>
    </p:spTree>
    <p:extLst>
      <p:ext uri="{BB962C8B-B14F-4D97-AF65-F5344CB8AC3E}">
        <p14:creationId xmlns:p14="http://schemas.microsoft.com/office/powerpoint/2010/main" val="2816513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454568"/>
            <a:ext cx="5924551" cy="5078313"/>
          </a:xfrm>
          <a:prstGeom prst="rect">
            <a:avLst/>
          </a:prstGeom>
        </p:spPr>
        <p:txBody>
          <a:bodyPr wrap="square">
            <a:spAutoFit/>
          </a:bodyPr>
          <a:lstStyle/>
          <a:p>
            <a:r>
              <a:rPr lang="en-US" sz="3600" dirty="0">
                <a:solidFill>
                  <a:srgbClr val="333333"/>
                </a:solidFill>
              </a:rPr>
              <a:t>“</a:t>
            </a:r>
            <a:r>
              <a:rPr lang="en-US" sz="3600" dirty="0" err="1">
                <a:solidFill>
                  <a:srgbClr val="333333"/>
                </a:solidFill>
              </a:rPr>
              <a:t>Tu</a:t>
            </a:r>
            <a:r>
              <a:rPr lang="en-US" sz="3600" dirty="0">
                <a:solidFill>
                  <a:srgbClr val="333333"/>
                </a:solidFill>
              </a:rPr>
              <a:t> </a:t>
            </a:r>
            <a:r>
              <a:rPr lang="en-US" sz="3600" dirty="0" err="1">
                <a:solidFill>
                  <a:srgbClr val="333333"/>
                </a:solidFill>
              </a:rPr>
              <a:t>es</a:t>
            </a:r>
            <a:r>
              <a:rPr lang="en-US" sz="3600" dirty="0">
                <a:solidFill>
                  <a:srgbClr val="333333"/>
                </a:solidFill>
              </a:rPr>
              <a:t> </a:t>
            </a:r>
            <a:r>
              <a:rPr lang="en-US" sz="3600" dirty="0" err="1">
                <a:solidFill>
                  <a:srgbClr val="333333"/>
                </a:solidFill>
              </a:rPr>
              <a:t>digne</a:t>
            </a:r>
            <a:r>
              <a:rPr lang="en-US" sz="3600" dirty="0">
                <a:solidFill>
                  <a:srgbClr val="333333"/>
                </a:solidFill>
              </a:rPr>
              <a:t>, </a:t>
            </a:r>
            <a:r>
              <a:rPr lang="en-US" sz="3600" dirty="0" err="1">
                <a:solidFill>
                  <a:srgbClr val="333333"/>
                </a:solidFill>
              </a:rPr>
              <a:t>notre</a:t>
            </a:r>
            <a:r>
              <a:rPr lang="en-US" sz="3600" dirty="0">
                <a:solidFill>
                  <a:srgbClr val="333333"/>
                </a:solidFill>
              </a:rPr>
              <a:t> Seigneur et </a:t>
            </a:r>
            <a:r>
              <a:rPr lang="en-US" sz="3600" dirty="0" err="1">
                <a:solidFill>
                  <a:srgbClr val="333333"/>
                </a:solidFill>
              </a:rPr>
              <a:t>notre</a:t>
            </a:r>
            <a:r>
              <a:rPr lang="en-US" sz="3600" dirty="0">
                <a:solidFill>
                  <a:srgbClr val="333333"/>
                </a:solidFill>
              </a:rPr>
              <a:t> </a:t>
            </a:r>
            <a:r>
              <a:rPr lang="en-US" sz="3600" dirty="0" err="1">
                <a:solidFill>
                  <a:srgbClr val="333333"/>
                </a:solidFill>
              </a:rPr>
              <a:t>Dieu</a:t>
            </a:r>
            <a:r>
              <a:rPr lang="en-US" sz="3600" dirty="0">
                <a:solidFill>
                  <a:srgbClr val="333333"/>
                </a:solidFill>
              </a:rPr>
              <a:t>, de </a:t>
            </a:r>
            <a:r>
              <a:rPr lang="en-US" sz="3600" dirty="0" err="1">
                <a:solidFill>
                  <a:srgbClr val="333333"/>
                </a:solidFill>
              </a:rPr>
              <a:t>recevoir</a:t>
            </a:r>
            <a:r>
              <a:rPr lang="en-US" sz="3600" dirty="0">
                <a:solidFill>
                  <a:srgbClr val="333333"/>
                </a:solidFill>
              </a:rPr>
              <a:t> la </a:t>
            </a:r>
            <a:r>
              <a:rPr lang="en-US" sz="3600" dirty="0" err="1">
                <a:solidFill>
                  <a:srgbClr val="333333"/>
                </a:solidFill>
              </a:rPr>
              <a:t>gloire</a:t>
            </a:r>
            <a:r>
              <a:rPr lang="en-US" sz="3600" dirty="0">
                <a:solidFill>
                  <a:srgbClr val="333333"/>
                </a:solidFill>
              </a:rPr>
              <a:t>, </a:t>
            </a:r>
            <a:r>
              <a:rPr lang="en-US" sz="3600" dirty="0" err="1">
                <a:solidFill>
                  <a:srgbClr val="333333"/>
                </a:solidFill>
              </a:rPr>
              <a:t>l’honneur</a:t>
            </a:r>
            <a:r>
              <a:rPr lang="en-US" sz="3600" dirty="0">
                <a:solidFill>
                  <a:srgbClr val="333333"/>
                </a:solidFill>
              </a:rPr>
              <a:t> et la puissance, car </a:t>
            </a:r>
            <a:r>
              <a:rPr lang="en-US" sz="3600" dirty="0" err="1">
                <a:solidFill>
                  <a:srgbClr val="333333"/>
                </a:solidFill>
              </a:rPr>
              <a:t>tu</a:t>
            </a:r>
            <a:r>
              <a:rPr lang="en-US" sz="3600" dirty="0">
                <a:solidFill>
                  <a:srgbClr val="333333"/>
                </a:solidFill>
              </a:rPr>
              <a:t> as </a:t>
            </a:r>
            <a:r>
              <a:rPr lang="en-US" sz="3600" dirty="0" err="1">
                <a:solidFill>
                  <a:srgbClr val="333333"/>
                </a:solidFill>
              </a:rPr>
              <a:t>créé</a:t>
            </a:r>
            <a:r>
              <a:rPr lang="en-US" sz="3600" dirty="0">
                <a:solidFill>
                  <a:srgbClr val="333333"/>
                </a:solidFill>
              </a:rPr>
              <a:t> </a:t>
            </a:r>
            <a:r>
              <a:rPr lang="en-US" sz="3600" dirty="0" err="1">
                <a:solidFill>
                  <a:srgbClr val="333333"/>
                </a:solidFill>
              </a:rPr>
              <a:t>toutes</a:t>
            </a:r>
            <a:r>
              <a:rPr lang="en-US" sz="3600" dirty="0">
                <a:solidFill>
                  <a:srgbClr val="333333"/>
                </a:solidFill>
              </a:rPr>
              <a:t> choses et </a:t>
            </a:r>
            <a:r>
              <a:rPr lang="en-US" sz="3600" dirty="0" err="1">
                <a:solidFill>
                  <a:srgbClr val="333333"/>
                </a:solidFill>
              </a:rPr>
              <a:t>c’est</a:t>
            </a:r>
            <a:r>
              <a:rPr lang="en-US" sz="3600" dirty="0">
                <a:solidFill>
                  <a:srgbClr val="333333"/>
                </a:solidFill>
              </a:rPr>
              <a:t> par ta </a:t>
            </a:r>
            <a:r>
              <a:rPr lang="en-US" sz="3600" dirty="0" err="1">
                <a:solidFill>
                  <a:srgbClr val="333333"/>
                </a:solidFill>
              </a:rPr>
              <a:t>volonté</a:t>
            </a:r>
            <a:r>
              <a:rPr lang="en-US" sz="3600" dirty="0">
                <a:solidFill>
                  <a:srgbClr val="333333"/>
                </a:solidFill>
              </a:rPr>
              <a:t> </a:t>
            </a:r>
            <a:r>
              <a:rPr lang="en-US" sz="3600" dirty="0" err="1">
                <a:solidFill>
                  <a:srgbClr val="333333"/>
                </a:solidFill>
              </a:rPr>
              <a:t>qu’elles</a:t>
            </a:r>
            <a:r>
              <a:rPr lang="en-US" sz="3600" dirty="0">
                <a:solidFill>
                  <a:srgbClr val="333333"/>
                </a:solidFill>
              </a:rPr>
              <a:t> </a:t>
            </a:r>
            <a:r>
              <a:rPr lang="en-US" sz="3600" dirty="0" err="1">
                <a:solidFill>
                  <a:srgbClr val="333333"/>
                </a:solidFill>
              </a:rPr>
              <a:t>ont</a:t>
            </a:r>
            <a:r>
              <a:rPr lang="en-US" sz="3600" dirty="0">
                <a:solidFill>
                  <a:srgbClr val="333333"/>
                </a:solidFill>
              </a:rPr>
              <a:t> </a:t>
            </a:r>
            <a:r>
              <a:rPr lang="en-US" sz="3600" dirty="0" err="1">
                <a:solidFill>
                  <a:srgbClr val="333333"/>
                </a:solidFill>
              </a:rPr>
              <a:t>été</a:t>
            </a:r>
            <a:r>
              <a:rPr lang="en-US" sz="3600" dirty="0">
                <a:solidFill>
                  <a:srgbClr val="333333"/>
                </a:solidFill>
              </a:rPr>
              <a:t> </a:t>
            </a:r>
            <a:r>
              <a:rPr lang="en-US" sz="3600" dirty="0" err="1">
                <a:solidFill>
                  <a:srgbClr val="333333"/>
                </a:solidFill>
              </a:rPr>
              <a:t>créées</a:t>
            </a:r>
            <a:r>
              <a:rPr lang="en-US" sz="3600" dirty="0">
                <a:solidFill>
                  <a:srgbClr val="333333"/>
                </a:solidFill>
              </a:rPr>
              <a:t> et </a:t>
            </a:r>
            <a:r>
              <a:rPr lang="en-US" sz="3600" dirty="0" err="1">
                <a:solidFill>
                  <a:srgbClr val="333333"/>
                </a:solidFill>
              </a:rPr>
              <a:t>qu’elles</a:t>
            </a:r>
            <a:r>
              <a:rPr lang="en-US" sz="3600" dirty="0">
                <a:solidFill>
                  <a:srgbClr val="333333"/>
                </a:solidFill>
              </a:rPr>
              <a:t> existent.” </a:t>
            </a:r>
          </a:p>
          <a:p>
            <a:pPr algn="r"/>
            <a:r>
              <a:rPr lang="en-US" sz="3600" dirty="0">
                <a:solidFill>
                  <a:srgbClr val="333333"/>
                </a:solidFill>
              </a:rPr>
              <a:t>Apocalypse 4:11</a:t>
            </a:r>
          </a:p>
        </p:txBody>
      </p:sp>
    </p:spTree>
    <p:extLst>
      <p:ext uri="{BB962C8B-B14F-4D97-AF65-F5344CB8AC3E}">
        <p14:creationId xmlns:p14="http://schemas.microsoft.com/office/powerpoint/2010/main" val="1949455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4050" y="354511"/>
            <a:ext cx="5581650" cy="4247317"/>
          </a:xfrm>
          <a:prstGeom prst="rect">
            <a:avLst/>
          </a:prstGeom>
        </p:spPr>
        <p:txBody>
          <a:bodyPr wrap="square">
            <a:spAutoFit/>
          </a:bodyPr>
          <a:lstStyle/>
          <a:p>
            <a:r>
              <a:rPr lang="en-US" sz="4500" dirty="0">
                <a:solidFill>
                  <a:srgbClr val="333333"/>
                </a:solidFill>
              </a:rPr>
              <a:t>“Le </a:t>
            </a:r>
            <a:r>
              <a:rPr lang="en-US" sz="4500" dirty="0" err="1">
                <a:solidFill>
                  <a:srgbClr val="333333"/>
                </a:solidFill>
              </a:rPr>
              <a:t>ciel</a:t>
            </a:r>
            <a:r>
              <a:rPr lang="en-US" sz="4500" dirty="0">
                <a:solidFill>
                  <a:srgbClr val="333333"/>
                </a:solidFill>
              </a:rPr>
              <a:t> a </a:t>
            </a:r>
            <a:r>
              <a:rPr lang="en-US" sz="4500" dirty="0" err="1">
                <a:solidFill>
                  <a:srgbClr val="333333"/>
                </a:solidFill>
              </a:rPr>
              <a:t>été</a:t>
            </a:r>
            <a:r>
              <a:rPr lang="en-US" sz="4500" dirty="0">
                <a:solidFill>
                  <a:srgbClr val="333333"/>
                </a:solidFill>
              </a:rPr>
              <a:t> fait par la parole de </a:t>
            </a:r>
            <a:r>
              <a:rPr lang="en-US" sz="4500" dirty="0" err="1">
                <a:solidFill>
                  <a:srgbClr val="333333"/>
                </a:solidFill>
              </a:rPr>
              <a:t>l’Eternel</a:t>
            </a:r>
            <a:r>
              <a:rPr lang="en-US" sz="4500" dirty="0">
                <a:solidFill>
                  <a:srgbClr val="333333"/>
                </a:solidFill>
              </a:rPr>
              <a:t>, et </a:t>
            </a:r>
            <a:r>
              <a:rPr lang="en-US" sz="4500" dirty="0" err="1">
                <a:solidFill>
                  <a:srgbClr val="333333"/>
                </a:solidFill>
              </a:rPr>
              <a:t>toute</a:t>
            </a:r>
            <a:r>
              <a:rPr lang="en-US" sz="4500" dirty="0">
                <a:solidFill>
                  <a:srgbClr val="333333"/>
                </a:solidFill>
              </a:rPr>
              <a:t> son </a:t>
            </a:r>
            <a:r>
              <a:rPr lang="en-US" sz="4500" dirty="0" err="1">
                <a:solidFill>
                  <a:srgbClr val="333333"/>
                </a:solidFill>
              </a:rPr>
              <a:t>armée</a:t>
            </a:r>
            <a:r>
              <a:rPr lang="en-US" sz="4500" dirty="0">
                <a:solidFill>
                  <a:srgbClr val="333333"/>
                </a:solidFill>
              </a:rPr>
              <a:t> par le </a:t>
            </a:r>
            <a:r>
              <a:rPr lang="en-US" sz="4500" dirty="0" err="1">
                <a:solidFill>
                  <a:srgbClr val="333333"/>
                </a:solidFill>
              </a:rPr>
              <a:t>souffle</a:t>
            </a:r>
            <a:r>
              <a:rPr lang="en-US" sz="4500" dirty="0">
                <a:solidFill>
                  <a:srgbClr val="333333"/>
                </a:solidFill>
              </a:rPr>
              <a:t> de </a:t>
            </a:r>
            <a:r>
              <a:rPr lang="en-US" sz="4500" dirty="0" err="1">
                <a:solidFill>
                  <a:srgbClr val="333333"/>
                </a:solidFill>
              </a:rPr>
              <a:t>sa</a:t>
            </a:r>
            <a:r>
              <a:rPr lang="en-US" sz="4500" dirty="0">
                <a:solidFill>
                  <a:srgbClr val="333333"/>
                </a:solidFill>
              </a:rPr>
              <a:t> bouche.”</a:t>
            </a:r>
          </a:p>
          <a:p>
            <a:pPr algn="r"/>
            <a:r>
              <a:rPr lang="en-US" sz="4500" dirty="0" err="1">
                <a:solidFill>
                  <a:srgbClr val="333333"/>
                </a:solidFill>
              </a:rPr>
              <a:t>Psaume</a:t>
            </a:r>
            <a:r>
              <a:rPr lang="en-US" sz="4500" dirty="0">
                <a:solidFill>
                  <a:srgbClr val="333333"/>
                </a:solidFill>
              </a:rPr>
              <a:t> 33:6</a:t>
            </a:r>
          </a:p>
        </p:txBody>
      </p:sp>
    </p:spTree>
    <p:extLst>
      <p:ext uri="{BB962C8B-B14F-4D97-AF65-F5344CB8AC3E}">
        <p14:creationId xmlns:p14="http://schemas.microsoft.com/office/powerpoint/2010/main" val="469662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1150" y="207605"/>
            <a:ext cx="6153150" cy="4893647"/>
          </a:xfrm>
          <a:prstGeom prst="rect">
            <a:avLst/>
          </a:prstGeom>
        </p:spPr>
        <p:txBody>
          <a:bodyPr wrap="square">
            <a:spAutoFit/>
          </a:bodyPr>
          <a:lstStyle/>
          <a:p>
            <a:r>
              <a:rPr lang="en-US" sz="2400" dirty="0">
                <a:solidFill>
                  <a:srgbClr val="333333"/>
                </a:solidFill>
              </a:rPr>
              <a:t>“He [Darwin] discovered a way in which the unaided laws of physics — the laws according to which things “just happen” — could, in the fullness of geologic time, come to mimic deliberate design. The illusion of design is so successful that to this day most Americans (including, significantly, many influential and rich Americans) stubbornly refuse to believe it is an illusion. To such people, if a heart (or an eye or a bacterial flagellum) looks designed, that’s proof enough that it is designed.”</a:t>
            </a:r>
          </a:p>
          <a:p>
            <a:pPr algn="r"/>
            <a:r>
              <a:rPr lang="en-US" sz="2400" dirty="0">
                <a:solidFill>
                  <a:srgbClr val="333333"/>
                </a:solidFill>
              </a:rPr>
              <a:t>Richard Dawkins, 2005</a:t>
            </a:r>
          </a:p>
        </p:txBody>
      </p:sp>
    </p:spTree>
    <p:extLst>
      <p:ext uri="{BB962C8B-B14F-4D97-AF65-F5344CB8AC3E}">
        <p14:creationId xmlns:p14="http://schemas.microsoft.com/office/powerpoint/2010/main" val="1128910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3164" y="378663"/>
            <a:ext cx="6127877" cy="4524315"/>
          </a:xfrm>
          <a:prstGeom prst="rect">
            <a:avLst/>
          </a:prstGeom>
        </p:spPr>
        <p:txBody>
          <a:bodyPr wrap="square">
            <a:spAutoFit/>
          </a:bodyPr>
          <a:lstStyle/>
          <a:p>
            <a:r>
              <a:rPr lang="en-US" sz="2400" b="1" dirty="0"/>
              <a:t> </a:t>
            </a:r>
            <a:r>
              <a:rPr lang="en-US" sz="2400" dirty="0"/>
              <a:t>“Then the King will say to those on his right, ‘Come, you who are blessed by my Father; take your inheritance, the kingdom prepared for you since the creation of the world.</a:t>
            </a:r>
            <a:r>
              <a:rPr lang="en-US" sz="2400" b="1" dirty="0"/>
              <a:t> </a:t>
            </a:r>
            <a:r>
              <a:rPr lang="en-US" sz="2400" dirty="0"/>
              <a:t>For I was hungry and you gave me something to eat, I was thirsty and you gave me something to drink, I was a stranger and you invited me in,</a:t>
            </a:r>
            <a:r>
              <a:rPr lang="en-US" sz="2400" b="1" dirty="0"/>
              <a:t> </a:t>
            </a:r>
            <a:r>
              <a:rPr lang="en-US" sz="2400" dirty="0"/>
              <a:t>I needed clothes and you clothed me, I was sick and you looked after me, I was in prison and you came to visit me.’</a:t>
            </a:r>
          </a:p>
          <a:p>
            <a:pPr algn="r"/>
            <a:r>
              <a:rPr lang="en-US" sz="2400" dirty="0"/>
              <a:t>Matthew 25:34-36</a:t>
            </a:r>
          </a:p>
        </p:txBody>
      </p:sp>
    </p:spTree>
    <p:extLst>
      <p:ext uri="{BB962C8B-B14F-4D97-AF65-F5344CB8AC3E}">
        <p14:creationId xmlns:p14="http://schemas.microsoft.com/office/powerpoint/2010/main" val="1079919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148" y="619630"/>
            <a:ext cx="5691810" cy="4154984"/>
          </a:xfrm>
          <a:prstGeom prst="rect">
            <a:avLst/>
          </a:prstGeom>
        </p:spPr>
        <p:txBody>
          <a:bodyPr wrap="square">
            <a:spAutoFit/>
          </a:bodyPr>
          <a:lstStyle/>
          <a:p>
            <a:r>
              <a:rPr lang="en-US" sz="3300" dirty="0"/>
              <a:t>Il a fait en </a:t>
            </a:r>
            <a:r>
              <a:rPr lang="en-US" sz="3300" dirty="0" err="1"/>
              <a:t>sorte</a:t>
            </a:r>
            <a:r>
              <a:rPr lang="en-US" sz="3300" dirty="0"/>
              <a:t> </a:t>
            </a:r>
            <a:r>
              <a:rPr lang="en-US" sz="3300" dirty="0" err="1"/>
              <a:t>que</a:t>
            </a:r>
            <a:r>
              <a:rPr lang="en-US" sz="3300" dirty="0"/>
              <a:t> </a:t>
            </a:r>
            <a:r>
              <a:rPr lang="en-US" sz="3300" dirty="0" err="1"/>
              <a:t>tous</a:t>
            </a:r>
            <a:r>
              <a:rPr lang="en-US" sz="3300" dirty="0"/>
              <a:t> les </a:t>
            </a:r>
            <a:r>
              <a:rPr lang="en-US" sz="3300" dirty="0" err="1"/>
              <a:t>peuples</a:t>
            </a:r>
            <a:r>
              <a:rPr lang="en-US" sz="3300" dirty="0"/>
              <a:t>, </a:t>
            </a:r>
            <a:r>
              <a:rPr lang="en-US" sz="3300" dirty="0" err="1"/>
              <a:t>issus</a:t>
            </a:r>
            <a:r>
              <a:rPr lang="en-US" sz="3300" dirty="0"/>
              <a:t> d’un </a:t>
            </a:r>
            <a:r>
              <a:rPr lang="en-US" sz="3300" dirty="0" err="1"/>
              <a:t>seul</a:t>
            </a:r>
            <a:r>
              <a:rPr lang="en-US" sz="3300" dirty="0"/>
              <a:t> </a:t>
            </a:r>
            <a:r>
              <a:rPr lang="en-US" sz="3300" dirty="0" err="1"/>
              <a:t>homme</a:t>
            </a:r>
            <a:r>
              <a:rPr lang="en-US" sz="3300" dirty="0"/>
              <a:t>, </a:t>
            </a:r>
            <a:r>
              <a:rPr lang="en-US" sz="3300" dirty="0" err="1"/>
              <a:t>habitent</a:t>
            </a:r>
            <a:r>
              <a:rPr lang="en-US" sz="3300" dirty="0"/>
              <a:t> </a:t>
            </a:r>
            <a:r>
              <a:rPr lang="en-US" sz="3300" dirty="0" err="1"/>
              <a:t>sur</a:t>
            </a:r>
            <a:r>
              <a:rPr lang="en-US" sz="3300" dirty="0"/>
              <a:t> </a:t>
            </a:r>
            <a:r>
              <a:rPr lang="en-US" sz="3300" dirty="0" err="1"/>
              <a:t>toute</a:t>
            </a:r>
            <a:r>
              <a:rPr lang="en-US" sz="3300" dirty="0"/>
              <a:t> la surface de la </a:t>
            </a:r>
            <a:r>
              <a:rPr lang="en-US" sz="3300" dirty="0" err="1"/>
              <a:t>terre</a:t>
            </a:r>
            <a:r>
              <a:rPr lang="en-US" sz="3300" dirty="0"/>
              <a:t>, et </a:t>
            </a:r>
            <a:r>
              <a:rPr lang="en-US" sz="3300" dirty="0" err="1"/>
              <a:t>il</a:t>
            </a:r>
            <a:r>
              <a:rPr lang="en-US" sz="3300" dirty="0"/>
              <a:t> a </a:t>
            </a:r>
            <a:r>
              <a:rPr lang="en-US" sz="3300" dirty="0" err="1"/>
              <a:t>déterminé</a:t>
            </a:r>
            <a:r>
              <a:rPr lang="en-US" sz="3300" dirty="0"/>
              <a:t> la </a:t>
            </a:r>
            <a:r>
              <a:rPr lang="en-US" sz="3300" dirty="0" err="1"/>
              <a:t>durée</a:t>
            </a:r>
            <a:r>
              <a:rPr lang="en-US" sz="3300" dirty="0"/>
              <a:t> des temps et les </a:t>
            </a:r>
            <a:r>
              <a:rPr lang="en-US" sz="3300" dirty="0" err="1"/>
              <a:t>limites</a:t>
            </a:r>
            <a:r>
              <a:rPr lang="en-US" sz="3300" dirty="0"/>
              <a:t> de </a:t>
            </a:r>
            <a:r>
              <a:rPr lang="en-US" sz="3300" dirty="0" err="1"/>
              <a:t>leur</a:t>
            </a:r>
            <a:r>
              <a:rPr lang="en-US" sz="3300" dirty="0"/>
              <a:t> habitation. </a:t>
            </a:r>
          </a:p>
          <a:p>
            <a:pPr algn="r"/>
            <a:r>
              <a:rPr lang="en-US" sz="3300" dirty="0" err="1"/>
              <a:t>Actes</a:t>
            </a:r>
            <a:r>
              <a:rPr lang="en-US" sz="3300" dirty="0"/>
              <a:t> 17:26</a:t>
            </a:r>
          </a:p>
        </p:txBody>
      </p:sp>
    </p:spTree>
    <p:extLst>
      <p:ext uri="{BB962C8B-B14F-4D97-AF65-F5344CB8AC3E}">
        <p14:creationId xmlns:p14="http://schemas.microsoft.com/office/powerpoint/2010/main" val="346541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6199" y="114752"/>
            <a:ext cx="5101281" cy="5016758"/>
          </a:xfrm>
          <a:prstGeom prst="rect">
            <a:avLst/>
          </a:prstGeom>
        </p:spPr>
        <p:txBody>
          <a:bodyPr wrap="square">
            <a:spAutoFit/>
          </a:bodyPr>
          <a:lstStyle/>
          <a:p>
            <a:r>
              <a:rPr lang="en-US" sz="3200" dirty="0">
                <a:solidFill>
                  <a:srgbClr val="333333"/>
                </a:solidFill>
              </a:rPr>
              <a:t>“</a:t>
            </a:r>
            <a:r>
              <a:rPr lang="en-US" sz="3200" dirty="0" err="1">
                <a:solidFill>
                  <a:srgbClr val="333333"/>
                </a:solidFill>
              </a:rPr>
              <a:t>L’homme</a:t>
            </a:r>
            <a:r>
              <a:rPr lang="en-US" sz="3200" dirty="0">
                <a:solidFill>
                  <a:srgbClr val="333333"/>
                </a:solidFill>
              </a:rPr>
              <a:t> </a:t>
            </a:r>
            <a:r>
              <a:rPr lang="en-US" sz="3200" dirty="0" err="1">
                <a:solidFill>
                  <a:srgbClr val="333333"/>
                </a:solidFill>
              </a:rPr>
              <a:t>dans</a:t>
            </a:r>
            <a:r>
              <a:rPr lang="en-US" sz="3200" dirty="0">
                <a:solidFill>
                  <a:srgbClr val="333333"/>
                </a:solidFill>
              </a:rPr>
              <a:t> son arrogance </a:t>
            </a:r>
            <a:r>
              <a:rPr lang="en-US" sz="3200" dirty="0" err="1">
                <a:solidFill>
                  <a:srgbClr val="333333"/>
                </a:solidFill>
              </a:rPr>
              <a:t>pense</a:t>
            </a:r>
            <a:r>
              <a:rPr lang="en-US" sz="3200" dirty="0">
                <a:solidFill>
                  <a:srgbClr val="333333"/>
                </a:solidFill>
              </a:rPr>
              <a:t> </a:t>
            </a:r>
            <a:r>
              <a:rPr lang="en-US" sz="3200" dirty="0" err="1">
                <a:solidFill>
                  <a:srgbClr val="333333"/>
                </a:solidFill>
              </a:rPr>
              <a:t>être</a:t>
            </a:r>
            <a:r>
              <a:rPr lang="en-US" sz="3200" dirty="0">
                <a:solidFill>
                  <a:srgbClr val="333333"/>
                </a:solidFill>
              </a:rPr>
              <a:t> </a:t>
            </a:r>
            <a:r>
              <a:rPr lang="en-US" sz="3200" dirty="0" err="1">
                <a:solidFill>
                  <a:srgbClr val="333333"/>
                </a:solidFill>
              </a:rPr>
              <a:t>lui-même</a:t>
            </a:r>
            <a:r>
              <a:rPr lang="en-US" sz="3200" dirty="0">
                <a:solidFill>
                  <a:srgbClr val="333333"/>
                </a:solidFill>
              </a:rPr>
              <a:t> </a:t>
            </a:r>
            <a:r>
              <a:rPr lang="en-US" sz="3200" dirty="0" err="1">
                <a:solidFill>
                  <a:srgbClr val="333333"/>
                </a:solidFill>
              </a:rPr>
              <a:t>une</a:t>
            </a:r>
            <a:r>
              <a:rPr lang="en-US" sz="3200" dirty="0">
                <a:solidFill>
                  <a:srgbClr val="333333"/>
                </a:solidFill>
              </a:rPr>
              <a:t> </a:t>
            </a:r>
            <a:r>
              <a:rPr lang="en-US" sz="3200" dirty="0" err="1">
                <a:solidFill>
                  <a:srgbClr val="333333"/>
                </a:solidFill>
              </a:rPr>
              <a:t>grande</a:t>
            </a:r>
            <a:r>
              <a:rPr lang="en-US" sz="3200" dirty="0">
                <a:solidFill>
                  <a:srgbClr val="333333"/>
                </a:solidFill>
              </a:rPr>
              <a:t> </a:t>
            </a:r>
            <a:r>
              <a:rPr lang="en-US" sz="3200" dirty="0" err="1">
                <a:solidFill>
                  <a:srgbClr val="333333"/>
                </a:solidFill>
              </a:rPr>
              <a:t>œuvre</a:t>
            </a:r>
            <a:r>
              <a:rPr lang="en-US" sz="3200" dirty="0">
                <a:solidFill>
                  <a:srgbClr val="333333"/>
                </a:solidFill>
              </a:rPr>
              <a:t> </a:t>
            </a:r>
            <a:r>
              <a:rPr lang="en-US" sz="3200" dirty="0" err="1">
                <a:solidFill>
                  <a:srgbClr val="333333"/>
                </a:solidFill>
              </a:rPr>
              <a:t>digne</a:t>
            </a:r>
            <a:r>
              <a:rPr lang="en-US" sz="3200" dirty="0">
                <a:solidFill>
                  <a:srgbClr val="333333"/>
                </a:solidFill>
              </a:rPr>
              <a:t> de </a:t>
            </a:r>
            <a:r>
              <a:rPr lang="en-US" sz="3200" dirty="0" err="1">
                <a:solidFill>
                  <a:srgbClr val="333333"/>
                </a:solidFill>
              </a:rPr>
              <a:t>l’interposition</a:t>
            </a:r>
            <a:r>
              <a:rPr lang="en-US" sz="3200" dirty="0">
                <a:solidFill>
                  <a:srgbClr val="333333"/>
                </a:solidFill>
              </a:rPr>
              <a:t> </a:t>
            </a:r>
            <a:r>
              <a:rPr lang="en-US" sz="3200" dirty="0" err="1">
                <a:solidFill>
                  <a:srgbClr val="333333"/>
                </a:solidFill>
              </a:rPr>
              <a:t>d’une</a:t>
            </a:r>
            <a:r>
              <a:rPr lang="en-US" sz="3200" dirty="0">
                <a:solidFill>
                  <a:srgbClr val="333333"/>
                </a:solidFill>
              </a:rPr>
              <a:t> </a:t>
            </a:r>
            <a:r>
              <a:rPr lang="en-US" sz="3200" dirty="0" err="1">
                <a:solidFill>
                  <a:srgbClr val="333333"/>
                </a:solidFill>
              </a:rPr>
              <a:t>déité</a:t>
            </a:r>
            <a:r>
              <a:rPr lang="en-US" sz="3200" dirty="0">
                <a:solidFill>
                  <a:srgbClr val="333333"/>
                </a:solidFill>
              </a:rPr>
              <a:t> (sic), plus humble &amp; Je </a:t>
            </a:r>
            <a:r>
              <a:rPr lang="en-US" sz="3200" dirty="0" err="1">
                <a:solidFill>
                  <a:srgbClr val="333333"/>
                </a:solidFill>
              </a:rPr>
              <a:t>pense</a:t>
            </a:r>
            <a:r>
              <a:rPr lang="en-US" sz="3200" dirty="0">
                <a:solidFill>
                  <a:srgbClr val="333333"/>
                </a:solidFill>
              </a:rPr>
              <a:t> </a:t>
            </a:r>
            <a:r>
              <a:rPr lang="en-US" sz="3200" dirty="0" err="1">
                <a:solidFill>
                  <a:srgbClr val="333333"/>
                </a:solidFill>
              </a:rPr>
              <a:t>qu’il</a:t>
            </a:r>
            <a:r>
              <a:rPr lang="en-US" sz="3200" dirty="0">
                <a:solidFill>
                  <a:srgbClr val="333333"/>
                </a:solidFill>
              </a:rPr>
              <a:t> </a:t>
            </a:r>
            <a:r>
              <a:rPr lang="en-US" sz="3200" dirty="0" err="1">
                <a:solidFill>
                  <a:srgbClr val="333333"/>
                </a:solidFill>
              </a:rPr>
              <a:t>faut</a:t>
            </a:r>
            <a:r>
              <a:rPr lang="en-US" sz="3200" dirty="0">
                <a:solidFill>
                  <a:srgbClr val="333333"/>
                </a:solidFill>
              </a:rPr>
              <a:t> plus le </a:t>
            </a:r>
            <a:r>
              <a:rPr lang="en-US" sz="3200" dirty="0" err="1">
                <a:solidFill>
                  <a:srgbClr val="333333"/>
                </a:solidFill>
              </a:rPr>
              <a:t>considérer</a:t>
            </a:r>
            <a:r>
              <a:rPr lang="en-US" sz="3200" dirty="0">
                <a:solidFill>
                  <a:srgbClr val="333333"/>
                </a:solidFill>
              </a:rPr>
              <a:t> </a:t>
            </a:r>
            <a:r>
              <a:rPr lang="en-US" sz="3200" dirty="0" err="1">
                <a:solidFill>
                  <a:srgbClr val="333333"/>
                </a:solidFill>
              </a:rPr>
              <a:t>comme</a:t>
            </a:r>
            <a:r>
              <a:rPr lang="en-US" sz="3200" dirty="0">
                <a:solidFill>
                  <a:srgbClr val="333333"/>
                </a:solidFill>
              </a:rPr>
              <a:t> </a:t>
            </a:r>
            <a:r>
              <a:rPr lang="en-US" sz="3200" dirty="0" err="1">
                <a:solidFill>
                  <a:srgbClr val="333333"/>
                </a:solidFill>
              </a:rPr>
              <a:t>créé</a:t>
            </a:r>
            <a:r>
              <a:rPr lang="en-US" sz="3200" dirty="0">
                <a:solidFill>
                  <a:srgbClr val="333333"/>
                </a:solidFill>
              </a:rPr>
              <a:t> </a:t>
            </a:r>
            <a:r>
              <a:rPr lang="en-US" sz="3200" dirty="0" err="1">
                <a:solidFill>
                  <a:srgbClr val="333333"/>
                </a:solidFill>
              </a:rPr>
              <a:t>à</a:t>
            </a:r>
            <a:r>
              <a:rPr lang="en-US" sz="3200" dirty="0">
                <a:solidFill>
                  <a:srgbClr val="333333"/>
                </a:solidFill>
              </a:rPr>
              <a:t> </a:t>
            </a:r>
            <a:r>
              <a:rPr lang="en-US" sz="3200" dirty="0" err="1">
                <a:solidFill>
                  <a:srgbClr val="333333"/>
                </a:solidFill>
              </a:rPr>
              <a:t>partir</a:t>
            </a:r>
            <a:r>
              <a:rPr lang="en-US" sz="3200" dirty="0">
                <a:solidFill>
                  <a:srgbClr val="333333"/>
                </a:solidFill>
              </a:rPr>
              <a:t> des </a:t>
            </a:r>
            <a:r>
              <a:rPr lang="en-US" sz="3200" dirty="0" err="1">
                <a:solidFill>
                  <a:srgbClr val="333333"/>
                </a:solidFill>
              </a:rPr>
              <a:t>animaux</a:t>
            </a:r>
            <a:r>
              <a:rPr lang="en-US" sz="3200" dirty="0">
                <a:solidFill>
                  <a:srgbClr val="333333"/>
                </a:solidFill>
              </a:rPr>
              <a:t>.”</a:t>
            </a:r>
          </a:p>
          <a:p>
            <a:pPr algn="r"/>
            <a:r>
              <a:rPr lang="en-US" sz="3200" dirty="0">
                <a:solidFill>
                  <a:srgbClr val="333333"/>
                </a:solidFill>
              </a:rPr>
              <a:t>Charles Darwin, 1838</a:t>
            </a:r>
          </a:p>
        </p:txBody>
      </p:sp>
      <p:pic>
        <p:nvPicPr>
          <p:cNvPr id="6" name="Picture 5" descr="Charles Darwin - clear back-1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1189"/>
            <a:ext cx="3558746" cy="4808756"/>
          </a:xfrm>
          <a:prstGeom prst="rect">
            <a:avLst/>
          </a:prstGeom>
        </p:spPr>
      </p:pic>
      <p:sp>
        <p:nvSpPr>
          <p:cNvPr id="2" name="Rectangle 1">
            <a:extLst>
              <a:ext uri="{FF2B5EF4-FFF2-40B4-BE49-F238E27FC236}">
                <a16:creationId xmlns:a16="http://schemas.microsoft.com/office/drawing/2014/main" id="{876B042D-15BD-674A-AA27-F8BF64ACDE17}"/>
              </a:ext>
            </a:extLst>
          </p:cNvPr>
          <p:cNvSpPr/>
          <p:nvPr/>
        </p:nvSpPr>
        <p:spPr>
          <a:xfrm>
            <a:off x="0" y="-201552"/>
            <a:ext cx="4538133" cy="5403144"/>
          </a:xfrm>
          <a:prstGeom prst="rect">
            <a:avLst/>
          </a:prstGeom>
          <a:gradFill>
            <a:gsLst>
              <a:gs pos="62000">
                <a:schemeClr val="bg1">
                  <a:alpha val="75000"/>
                </a:schemeClr>
              </a:gs>
              <a:gs pos="100000">
                <a:schemeClr val="bg1">
                  <a:alpha val="0"/>
                </a:schemeClr>
              </a:gs>
            </a:gsLst>
            <a:lin ang="0" scaled="0"/>
          </a:gra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746" y="114752"/>
            <a:ext cx="3190103" cy="4770537"/>
          </a:xfrm>
          <a:prstGeom prst="rect">
            <a:avLst/>
          </a:prstGeom>
          <a:effectLst/>
        </p:spPr>
        <p:txBody>
          <a:bodyPr wrap="square">
            <a:spAutoFit/>
          </a:bodyPr>
          <a:lstStyle/>
          <a:p>
            <a:r>
              <a:rPr lang="en-US" sz="2800" dirty="0">
                <a:solidFill>
                  <a:schemeClr val="bg2">
                    <a:lumMod val="50000"/>
                  </a:schemeClr>
                </a:solidFill>
              </a:rPr>
              <a:t>“Man in his arrogance thinks himself a great work worthy the interposition of a deity (sic), more humble &amp; I believe truer to consider him created from animals.”</a:t>
            </a:r>
          </a:p>
          <a:p>
            <a:pPr algn="r"/>
            <a:r>
              <a:rPr lang="en-US" sz="2400" dirty="0">
                <a:solidFill>
                  <a:schemeClr val="bg2">
                    <a:lumMod val="50000"/>
                  </a:schemeClr>
                </a:solidFill>
              </a:rPr>
              <a:t>Charles Darwin, 1838</a:t>
            </a:r>
          </a:p>
        </p:txBody>
      </p:sp>
    </p:spTree>
    <p:extLst>
      <p:ext uri="{BB962C8B-B14F-4D97-AF65-F5344CB8AC3E}">
        <p14:creationId xmlns:p14="http://schemas.microsoft.com/office/powerpoint/2010/main" val="650982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798" y="417482"/>
            <a:ext cx="6040912" cy="4662815"/>
          </a:xfrm>
          <a:prstGeom prst="rect">
            <a:avLst/>
          </a:prstGeom>
        </p:spPr>
        <p:txBody>
          <a:bodyPr wrap="square">
            <a:spAutoFit/>
          </a:bodyPr>
          <a:lstStyle/>
          <a:p>
            <a:r>
              <a:rPr lang="en-US" sz="2700" dirty="0"/>
              <a:t>“It may be quite true that some negroes are better than some white men, but no rational man, cognizant of the facts, believes that the average negro is the equal, still less superior, of the average white man… The highest places in the hierarchy of civilization will assuredly not be within the reach of our dusky cousins...”</a:t>
            </a:r>
          </a:p>
          <a:p>
            <a:pPr algn="r"/>
            <a:r>
              <a:rPr lang="en-US" sz="2700" dirty="0"/>
              <a:t>Thomas Henry Huxley</a:t>
            </a:r>
          </a:p>
        </p:txBody>
      </p:sp>
    </p:spTree>
    <p:extLst>
      <p:ext uri="{BB962C8B-B14F-4D97-AF65-F5344CB8AC3E}">
        <p14:creationId xmlns:p14="http://schemas.microsoft.com/office/powerpoint/2010/main" val="1704365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Crediting God with death-driven process of evolution is theologically troubling</a:t>
            </a:r>
          </a:p>
          <a:p>
            <a:r>
              <a:rPr lang="en-US" dirty="0"/>
              <a:t>Vesting the creation with death before sin makes a coherent soteriology impossible without imposing other unscriptural beliefs</a:t>
            </a:r>
          </a:p>
          <a:p>
            <a:r>
              <a:rPr lang="en-US" dirty="0"/>
              <a:t>It denies God’s action and the veracity of Scripture as an account of reality</a:t>
            </a:r>
          </a:p>
          <a:p>
            <a:r>
              <a:rPr lang="en-US" dirty="0"/>
              <a:t>It fails to give God credit for all that is wonderful in the world</a:t>
            </a:r>
          </a:p>
        </p:txBody>
      </p:sp>
      <p:sp>
        <p:nvSpPr>
          <p:cNvPr id="2" name="Title 1"/>
          <p:cNvSpPr>
            <a:spLocks noGrp="1"/>
          </p:cNvSpPr>
          <p:nvPr>
            <p:ph type="title"/>
          </p:nvPr>
        </p:nvSpPr>
        <p:spPr/>
        <p:txBody>
          <a:bodyPr/>
          <a:lstStyle/>
          <a:p>
            <a:r>
              <a:rPr lang="en-US" dirty="0"/>
              <a:t>Theistic Evolution</a:t>
            </a:r>
          </a:p>
        </p:txBody>
      </p:sp>
    </p:spTree>
    <p:extLst>
      <p:ext uri="{BB962C8B-B14F-4D97-AF65-F5344CB8AC3E}">
        <p14:creationId xmlns:p14="http://schemas.microsoft.com/office/powerpoint/2010/main" val="18418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394" y="826173"/>
            <a:ext cx="5909843" cy="3970318"/>
          </a:xfrm>
          <a:prstGeom prst="rect">
            <a:avLst/>
          </a:prstGeom>
          <a:noFill/>
        </p:spPr>
        <p:txBody>
          <a:bodyPr wrap="square" rtlCol="0">
            <a:spAutoFit/>
          </a:bodyPr>
          <a:lstStyle/>
          <a:p>
            <a:r>
              <a:rPr lang="en-US" sz="3600" dirty="0"/>
              <a:t>What comedian designer configured the region between our legs—an entertainment complex built around a sewage system?</a:t>
            </a:r>
          </a:p>
          <a:p>
            <a:pPr algn="r"/>
            <a:r>
              <a:rPr lang="en-US" sz="3600" dirty="0"/>
              <a:t>Neil </a:t>
            </a:r>
            <a:r>
              <a:rPr lang="en-US" sz="3600" dirty="0" err="1"/>
              <a:t>DeGrasse</a:t>
            </a:r>
            <a:r>
              <a:rPr lang="en-US" sz="3600" dirty="0"/>
              <a:t> Tyson, 2005</a:t>
            </a:r>
          </a:p>
        </p:txBody>
      </p:sp>
    </p:spTree>
    <p:extLst>
      <p:ext uri="{BB962C8B-B14F-4D97-AF65-F5344CB8AC3E}">
        <p14:creationId xmlns:p14="http://schemas.microsoft.com/office/powerpoint/2010/main" val="3542557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125" y="495300"/>
            <a:ext cx="5905500" cy="4524315"/>
          </a:xfrm>
          <a:prstGeom prst="rect">
            <a:avLst/>
          </a:prstGeom>
        </p:spPr>
        <p:txBody>
          <a:bodyPr wrap="square">
            <a:spAutoFit/>
          </a:bodyPr>
          <a:lstStyle/>
          <a:p>
            <a:r>
              <a:rPr lang="en-US" sz="2400" dirty="0">
                <a:solidFill>
                  <a:srgbClr val="333333"/>
                </a:solidFill>
              </a:rPr>
              <a:t>“Although the fetus may, after a certain point, be capable of feeling pain, there is no basis for thinking it rational or self-aware, let alone capable of seeing itself as existing in different times and places. But the same can be said of the newborn infant. Human babies are not born self-aware or capable of grasping their lives over time. They are not persons. Hence their lives would seem to be no more worthy of protection than the life of a fetus.” (Peter Singer, 1995)</a:t>
            </a:r>
          </a:p>
        </p:txBody>
      </p:sp>
    </p:spTree>
    <p:extLst>
      <p:ext uri="{BB962C8B-B14F-4D97-AF65-F5344CB8AC3E}">
        <p14:creationId xmlns:p14="http://schemas.microsoft.com/office/powerpoint/2010/main" val="91782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676400" y="523875"/>
            <a:ext cx="5934075" cy="4524315"/>
          </a:xfrm>
          <a:prstGeom prst="rect">
            <a:avLst/>
          </a:prstGeom>
        </p:spPr>
        <p:txBody>
          <a:bodyPr wrap="square">
            <a:spAutoFit/>
          </a:bodyPr>
          <a:lstStyle/>
          <a:p>
            <a:r>
              <a:rPr lang="en-US" sz="2400" dirty="0">
                <a:solidFill>
                  <a:srgbClr val="333333"/>
                </a:solidFill>
              </a:rPr>
              <a:t>“The wide support for medical infanticide suggest that, instead of trying to find places to draw lines, we should accept that the development of the human being, from embryo to fetus, from fetus to newborn, and from newborn infant to older child, is a continuous process that does not offer us neat lines of demarcation between stages. But we may then add, so to is the development of the moral status of the human being.” </a:t>
            </a:r>
          </a:p>
          <a:p>
            <a:pPr algn="r"/>
            <a:r>
              <a:rPr lang="en-US" sz="2400" dirty="0">
                <a:solidFill>
                  <a:srgbClr val="333333"/>
                </a:solidFill>
              </a:rPr>
              <a:t>Peter Singer, 1995</a:t>
            </a:r>
          </a:p>
        </p:txBody>
      </p:sp>
    </p:spTree>
    <p:extLst>
      <p:ext uri="{BB962C8B-B14F-4D97-AF65-F5344CB8AC3E}">
        <p14:creationId xmlns:p14="http://schemas.microsoft.com/office/powerpoint/2010/main" val="2114708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9394" y="229501"/>
            <a:ext cx="6070499" cy="4708981"/>
          </a:xfrm>
          <a:prstGeom prst="rect">
            <a:avLst/>
          </a:prstGeom>
        </p:spPr>
        <p:txBody>
          <a:bodyPr wrap="square">
            <a:spAutoFit/>
          </a:bodyPr>
          <a:lstStyle/>
          <a:p>
            <a:r>
              <a:rPr lang="en-US" sz="3000" b="1" dirty="0"/>
              <a:t> </a:t>
            </a:r>
            <a:r>
              <a:rPr lang="en-US" sz="3000" dirty="0"/>
              <a:t>”Il </a:t>
            </a:r>
            <a:r>
              <a:rPr lang="en-US" sz="3000" dirty="0" err="1"/>
              <a:t>essuiera</a:t>
            </a:r>
            <a:r>
              <a:rPr lang="en-US" sz="3000" dirty="0"/>
              <a:t> </a:t>
            </a:r>
            <a:r>
              <a:rPr lang="en-US" sz="3000" dirty="0" err="1"/>
              <a:t>toute</a:t>
            </a:r>
            <a:r>
              <a:rPr lang="en-US" sz="3000" dirty="0"/>
              <a:t> </a:t>
            </a:r>
            <a:r>
              <a:rPr lang="en-US" sz="3000" dirty="0" err="1"/>
              <a:t>larme</a:t>
            </a:r>
            <a:r>
              <a:rPr lang="en-US" sz="3000" dirty="0"/>
              <a:t> de </a:t>
            </a:r>
            <a:r>
              <a:rPr lang="en-US" sz="3000" dirty="0" err="1"/>
              <a:t>leurs</a:t>
            </a:r>
            <a:r>
              <a:rPr lang="en-US" sz="3000" dirty="0"/>
              <a:t> </a:t>
            </a:r>
            <a:r>
              <a:rPr lang="en-US" sz="3000" dirty="0" err="1"/>
              <a:t>yeux</a:t>
            </a:r>
            <a:r>
              <a:rPr lang="en-US" sz="3000" dirty="0"/>
              <a:t>, la mort ne sera plus et </a:t>
            </a:r>
            <a:r>
              <a:rPr lang="en-US" sz="3000" dirty="0" err="1"/>
              <a:t>il</a:t>
            </a:r>
            <a:r>
              <a:rPr lang="en-US" sz="3000" dirty="0"/>
              <a:t> </a:t>
            </a:r>
            <a:r>
              <a:rPr lang="en-US" sz="3000" dirty="0" err="1"/>
              <a:t>n’y</a:t>
            </a:r>
            <a:r>
              <a:rPr lang="en-US" sz="3000" dirty="0"/>
              <a:t> aura plus </a:t>
            </a:r>
            <a:r>
              <a:rPr lang="en-US" sz="3000" dirty="0" err="1"/>
              <a:t>ni</a:t>
            </a:r>
            <a:r>
              <a:rPr lang="en-US" sz="3000" dirty="0"/>
              <a:t> </a:t>
            </a:r>
            <a:r>
              <a:rPr lang="en-US" sz="3000" dirty="0" err="1"/>
              <a:t>deuil</a:t>
            </a:r>
            <a:r>
              <a:rPr lang="en-US" sz="3000" dirty="0"/>
              <a:t>, </a:t>
            </a:r>
            <a:r>
              <a:rPr lang="en-US" sz="3000" dirty="0" err="1"/>
              <a:t>ni</a:t>
            </a:r>
            <a:r>
              <a:rPr lang="en-US" sz="3000" dirty="0"/>
              <a:t> cri, </a:t>
            </a:r>
            <a:r>
              <a:rPr lang="en-US" sz="3000" dirty="0" err="1"/>
              <a:t>ni</a:t>
            </a:r>
            <a:r>
              <a:rPr lang="en-US" sz="3000" dirty="0"/>
              <a:t> </a:t>
            </a:r>
            <a:r>
              <a:rPr lang="en-US" sz="3000" dirty="0" err="1"/>
              <a:t>douleur</a:t>
            </a:r>
            <a:r>
              <a:rPr lang="en-US" sz="3000" dirty="0"/>
              <a:t>, car </a:t>
            </a:r>
            <a:r>
              <a:rPr lang="en-US" sz="3000" dirty="0" err="1"/>
              <a:t>ce</a:t>
            </a:r>
            <a:r>
              <a:rPr lang="en-US" sz="3000" dirty="0"/>
              <a:t> qui </a:t>
            </a:r>
            <a:r>
              <a:rPr lang="en-US" sz="3000" dirty="0" err="1"/>
              <a:t>existait</a:t>
            </a:r>
            <a:r>
              <a:rPr lang="en-US" sz="3000" dirty="0"/>
              <a:t> </a:t>
            </a:r>
            <a:r>
              <a:rPr lang="en-US" sz="3000" dirty="0" err="1"/>
              <a:t>avant</a:t>
            </a:r>
            <a:r>
              <a:rPr lang="en-US" sz="3000" dirty="0"/>
              <a:t> a </a:t>
            </a:r>
            <a:r>
              <a:rPr lang="en-US" sz="3000" dirty="0" err="1"/>
              <a:t>disparu</a:t>
            </a:r>
            <a:r>
              <a:rPr lang="en-US" sz="3000" dirty="0"/>
              <a:t>.” </a:t>
            </a:r>
            <a:r>
              <a:rPr lang="en-US" sz="3000" b="1" dirty="0"/>
              <a:t> </a:t>
            </a:r>
            <a:r>
              <a:rPr lang="en-US" sz="3000" dirty="0" err="1"/>
              <a:t>Celui</a:t>
            </a:r>
            <a:r>
              <a:rPr lang="en-US" sz="3000" dirty="0"/>
              <a:t> qui </a:t>
            </a:r>
            <a:r>
              <a:rPr lang="en-US" sz="3000" dirty="0" err="1"/>
              <a:t>était</a:t>
            </a:r>
            <a:r>
              <a:rPr lang="en-US" sz="3000" dirty="0"/>
              <a:t> </a:t>
            </a:r>
            <a:r>
              <a:rPr lang="en-US" sz="3000" dirty="0" err="1"/>
              <a:t>assis</a:t>
            </a:r>
            <a:r>
              <a:rPr lang="en-US" sz="3000" dirty="0"/>
              <a:t> </a:t>
            </a:r>
            <a:r>
              <a:rPr lang="en-US" sz="3000" dirty="0" err="1"/>
              <a:t>sur</a:t>
            </a:r>
            <a:r>
              <a:rPr lang="en-US" sz="3000" dirty="0"/>
              <a:t> le </a:t>
            </a:r>
            <a:r>
              <a:rPr lang="en-US" sz="3000" dirty="0" err="1"/>
              <a:t>trône</a:t>
            </a:r>
            <a:r>
              <a:rPr lang="en-US" sz="3000" dirty="0"/>
              <a:t> </a:t>
            </a:r>
            <a:r>
              <a:rPr lang="en-US" sz="3000" dirty="0" err="1"/>
              <a:t>dit</a:t>
            </a:r>
            <a:r>
              <a:rPr lang="en-US" sz="3000" dirty="0"/>
              <a:t>: “</a:t>
            </a:r>
            <a:r>
              <a:rPr lang="en-US" sz="3000" dirty="0" err="1"/>
              <a:t>Voici</a:t>
            </a:r>
            <a:r>
              <a:rPr lang="en-US" sz="3000" dirty="0"/>
              <a:t> </a:t>
            </a:r>
            <a:r>
              <a:rPr lang="en-US" sz="3000" dirty="0" err="1"/>
              <a:t>que</a:t>
            </a:r>
            <a:r>
              <a:rPr lang="en-US" sz="3000" dirty="0"/>
              <a:t> je </a:t>
            </a:r>
            <a:r>
              <a:rPr lang="en-US" sz="3000" dirty="0" err="1"/>
              <a:t>fais</a:t>
            </a:r>
            <a:r>
              <a:rPr lang="en-US" sz="3000" dirty="0"/>
              <a:t> </a:t>
            </a:r>
            <a:r>
              <a:rPr lang="en-US" sz="3000" dirty="0" err="1"/>
              <a:t>toutes</a:t>
            </a:r>
            <a:r>
              <a:rPr lang="en-US" sz="3000" dirty="0"/>
              <a:t> choses </a:t>
            </a:r>
            <a:r>
              <a:rPr lang="en-US" sz="3000" dirty="0" err="1"/>
              <a:t>nouvelles</a:t>
            </a:r>
            <a:r>
              <a:rPr lang="en-US" sz="3000" dirty="0"/>
              <a:t>.” Il </a:t>
            </a:r>
            <a:r>
              <a:rPr lang="en-US" sz="3000" dirty="0" err="1"/>
              <a:t>ajouta</a:t>
            </a:r>
            <a:r>
              <a:rPr lang="en-US" sz="3000" dirty="0"/>
              <a:t>: “</a:t>
            </a:r>
            <a:r>
              <a:rPr lang="en-US" sz="3000" dirty="0" err="1"/>
              <a:t>Ecris</a:t>
            </a:r>
            <a:r>
              <a:rPr lang="en-US" sz="3000" dirty="0"/>
              <a:t> </a:t>
            </a:r>
            <a:r>
              <a:rPr lang="en-US" sz="3000" dirty="0" err="1"/>
              <a:t>cela</a:t>
            </a:r>
            <a:r>
              <a:rPr lang="en-US" sz="3000" dirty="0"/>
              <a:t>, car </a:t>
            </a:r>
            <a:r>
              <a:rPr lang="en-US" sz="3000" dirty="0" err="1"/>
              <a:t>ces</a:t>
            </a:r>
            <a:r>
              <a:rPr lang="en-US" sz="3000" dirty="0"/>
              <a:t> paroles </a:t>
            </a:r>
            <a:r>
              <a:rPr lang="en-US" sz="3000" dirty="0" err="1"/>
              <a:t>sont</a:t>
            </a:r>
            <a:r>
              <a:rPr lang="en-US" sz="3000" dirty="0"/>
              <a:t> </a:t>
            </a:r>
            <a:r>
              <a:rPr lang="en-US" sz="3000" dirty="0" err="1"/>
              <a:t>dignes</a:t>
            </a:r>
            <a:r>
              <a:rPr lang="en-US" sz="3000" dirty="0"/>
              <a:t> de </a:t>
            </a:r>
            <a:r>
              <a:rPr lang="en-US" sz="3000" dirty="0" err="1"/>
              <a:t>confiance</a:t>
            </a:r>
            <a:r>
              <a:rPr lang="en-US" sz="3000" dirty="0"/>
              <a:t> et </a:t>
            </a:r>
            <a:r>
              <a:rPr lang="en-US" sz="3000" dirty="0" err="1"/>
              <a:t>vraies</a:t>
            </a:r>
            <a:r>
              <a:rPr lang="en-US" sz="3000" dirty="0"/>
              <a:t>.”</a:t>
            </a:r>
          </a:p>
          <a:p>
            <a:pPr algn="r"/>
            <a:r>
              <a:rPr lang="en-US" sz="3000" dirty="0"/>
              <a:t>Apocalypse 21:4,5</a:t>
            </a:r>
          </a:p>
        </p:txBody>
      </p:sp>
    </p:spTree>
    <p:extLst>
      <p:ext uri="{BB962C8B-B14F-4D97-AF65-F5344CB8AC3E}">
        <p14:creationId xmlns:p14="http://schemas.microsoft.com/office/powerpoint/2010/main" val="3319997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0134" y="867655"/>
            <a:ext cx="5895976" cy="2585323"/>
          </a:xfrm>
          <a:prstGeom prst="rect">
            <a:avLst/>
          </a:prstGeom>
        </p:spPr>
        <p:txBody>
          <a:bodyPr wrap="square">
            <a:spAutoFit/>
          </a:bodyPr>
          <a:lstStyle/>
          <a:p>
            <a:r>
              <a:rPr lang="en-US" sz="4050" dirty="0">
                <a:solidFill>
                  <a:srgbClr val="333333"/>
                </a:solidFill>
              </a:rPr>
              <a:t>“Il </a:t>
            </a:r>
            <a:r>
              <a:rPr lang="en-US" sz="4050" dirty="0" err="1">
                <a:solidFill>
                  <a:srgbClr val="333333"/>
                </a:solidFill>
              </a:rPr>
              <a:t>existe</a:t>
            </a:r>
            <a:r>
              <a:rPr lang="en-US" sz="4050" dirty="0">
                <a:solidFill>
                  <a:srgbClr val="333333"/>
                </a:solidFill>
              </a:rPr>
              <a:t> </a:t>
            </a:r>
            <a:r>
              <a:rPr lang="en-US" sz="4050" dirty="0" err="1">
                <a:solidFill>
                  <a:srgbClr val="333333"/>
                </a:solidFill>
              </a:rPr>
              <a:t>avant</a:t>
            </a:r>
            <a:r>
              <a:rPr lang="en-US" sz="4050" dirty="0">
                <a:solidFill>
                  <a:srgbClr val="333333"/>
                </a:solidFill>
              </a:rPr>
              <a:t> </a:t>
            </a:r>
            <a:r>
              <a:rPr lang="en-US" sz="4050" dirty="0" err="1">
                <a:solidFill>
                  <a:srgbClr val="333333"/>
                </a:solidFill>
              </a:rPr>
              <a:t>toutes</a:t>
            </a:r>
            <a:r>
              <a:rPr lang="en-US" sz="4050" dirty="0">
                <a:solidFill>
                  <a:srgbClr val="333333"/>
                </a:solidFill>
              </a:rPr>
              <a:t> choses et tout </a:t>
            </a:r>
            <a:r>
              <a:rPr lang="en-US" sz="4050" dirty="0" err="1">
                <a:solidFill>
                  <a:srgbClr val="333333"/>
                </a:solidFill>
              </a:rPr>
              <a:t>subsiste</a:t>
            </a:r>
            <a:r>
              <a:rPr lang="en-US" sz="4050" dirty="0">
                <a:solidFill>
                  <a:srgbClr val="333333"/>
                </a:solidFill>
              </a:rPr>
              <a:t> en </a:t>
            </a:r>
            <a:r>
              <a:rPr lang="en-US" sz="4050" dirty="0" err="1">
                <a:solidFill>
                  <a:srgbClr val="333333"/>
                </a:solidFill>
              </a:rPr>
              <a:t>lui</a:t>
            </a:r>
            <a:r>
              <a:rPr lang="en-US" sz="4050" dirty="0">
                <a:solidFill>
                  <a:srgbClr val="333333"/>
                </a:solidFill>
              </a:rPr>
              <a:t>.” </a:t>
            </a:r>
          </a:p>
          <a:p>
            <a:pPr algn="r"/>
            <a:r>
              <a:rPr lang="en-US" sz="4050" dirty="0" err="1">
                <a:solidFill>
                  <a:srgbClr val="333333"/>
                </a:solidFill>
              </a:rPr>
              <a:t>Colossiens</a:t>
            </a:r>
            <a:r>
              <a:rPr lang="en-US" sz="4050" dirty="0">
                <a:solidFill>
                  <a:srgbClr val="333333"/>
                </a:solidFill>
              </a:rPr>
              <a:t> 1:17</a:t>
            </a:r>
          </a:p>
        </p:txBody>
      </p:sp>
    </p:spTree>
    <p:extLst>
      <p:ext uri="{BB962C8B-B14F-4D97-AF65-F5344CB8AC3E}">
        <p14:creationId xmlns:p14="http://schemas.microsoft.com/office/powerpoint/2010/main" val="2129133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4975" y="628117"/>
            <a:ext cx="6019800" cy="4247317"/>
          </a:xfrm>
          <a:prstGeom prst="rect">
            <a:avLst/>
          </a:prstGeom>
        </p:spPr>
        <p:txBody>
          <a:bodyPr wrap="square">
            <a:spAutoFit/>
          </a:bodyPr>
          <a:lstStyle/>
          <a:p>
            <a:r>
              <a:rPr lang="en-US" sz="4500" dirty="0">
                <a:solidFill>
                  <a:srgbClr val="333333"/>
                </a:solidFill>
              </a:rPr>
              <a:t>“Biologists must constantly keep in mind that what they see was not designed, but rather evolved.”</a:t>
            </a:r>
          </a:p>
          <a:p>
            <a:pPr algn="r"/>
            <a:r>
              <a:rPr lang="en-US" sz="4500" dirty="0">
                <a:solidFill>
                  <a:srgbClr val="333333"/>
                </a:solidFill>
              </a:rPr>
              <a:t>Francis Crick, 1988</a:t>
            </a:r>
          </a:p>
        </p:txBody>
      </p:sp>
    </p:spTree>
    <p:extLst>
      <p:ext uri="{BB962C8B-B14F-4D97-AF65-F5344CB8AC3E}">
        <p14:creationId xmlns:p14="http://schemas.microsoft.com/office/powerpoint/2010/main" val="2219243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 descr="Dark vertical"/>
          <p:cNvSpPr>
            <a:spLocks noChangeArrowheads="1"/>
          </p:cNvSpPr>
          <p:nvPr/>
        </p:nvSpPr>
        <p:spPr bwMode="auto">
          <a:xfrm>
            <a:off x="2572183" y="974212"/>
            <a:ext cx="3425430" cy="955418"/>
          </a:xfrm>
          <a:prstGeom prst="rect">
            <a:avLst/>
          </a:prstGeom>
          <a:pattFill prst="dkVert">
            <a:fgClr>
              <a:srgbClr val="FF8000"/>
            </a:fgClr>
            <a:bgClr>
              <a:srgbClr val="804000"/>
            </a:bgClr>
          </a:pattFill>
          <a:ln w="9525">
            <a:noFill/>
            <a:miter lim="800000"/>
            <a:headEnd/>
            <a:tailEnd/>
          </a:ln>
        </p:spPr>
        <p:txBody>
          <a:bodyPr wrap="none" anchor="ctr">
            <a:prstTxWarp prst="textNoShape">
              <a:avLst/>
            </a:prstTxWarp>
          </a:bodyPr>
          <a:lstStyle/>
          <a:p>
            <a:endParaRPr lang="en-US" sz="1350"/>
          </a:p>
        </p:txBody>
      </p:sp>
      <p:sp>
        <p:nvSpPr>
          <p:cNvPr id="8" name="Freeform 19"/>
          <p:cNvSpPr>
            <a:spLocks/>
          </p:cNvSpPr>
          <p:nvPr/>
        </p:nvSpPr>
        <p:spPr bwMode="auto">
          <a:xfrm>
            <a:off x="4116755" y="2697354"/>
            <a:ext cx="1080548" cy="1824810"/>
          </a:xfrm>
          <a:custGeom>
            <a:avLst/>
            <a:gdLst>
              <a:gd name="T0" fmla="*/ 2147483647 w 1303"/>
              <a:gd name="T1" fmla="*/ 2147483647 h 2199"/>
              <a:gd name="T2" fmla="*/ 2147483647 w 1303"/>
              <a:gd name="T3" fmla="*/ 2147483647 h 2199"/>
              <a:gd name="T4" fmla="*/ 2147483647 w 1303"/>
              <a:gd name="T5" fmla="*/ 2147483647 h 2199"/>
              <a:gd name="T6" fmla="*/ 2147483647 w 1303"/>
              <a:gd name="T7" fmla="*/ 2147483647 h 2199"/>
              <a:gd name="T8" fmla="*/ 2147483647 w 1303"/>
              <a:gd name="T9" fmla="*/ 2147483647 h 2199"/>
              <a:gd name="T10" fmla="*/ 2147483647 w 1303"/>
              <a:gd name="T11" fmla="*/ 2147483647 h 2199"/>
              <a:gd name="T12" fmla="*/ 2147483647 w 1303"/>
              <a:gd name="T13" fmla="*/ 2147483647 h 2199"/>
              <a:gd name="T14" fmla="*/ 2147483647 w 1303"/>
              <a:gd name="T15" fmla="*/ 2147483647 h 2199"/>
              <a:gd name="T16" fmla="*/ 2147483647 w 1303"/>
              <a:gd name="T17" fmla="*/ 2147483647 h 2199"/>
              <a:gd name="T18" fmla="*/ 2147483647 w 1303"/>
              <a:gd name="T19" fmla="*/ 2147483647 h 2199"/>
              <a:gd name="T20" fmla="*/ 2147483647 w 1303"/>
              <a:gd name="T21" fmla="*/ 2147483647 h 2199"/>
              <a:gd name="T22" fmla="*/ 2147483647 w 1303"/>
              <a:gd name="T23" fmla="*/ 2147483647 h 2199"/>
              <a:gd name="T24" fmla="*/ 2147483647 w 1303"/>
              <a:gd name="T25" fmla="*/ 2147483647 h 2199"/>
              <a:gd name="T26" fmla="*/ 2147483647 w 1303"/>
              <a:gd name="T27" fmla="*/ 2147483647 h 2199"/>
              <a:gd name="T28" fmla="*/ 2147483647 w 1303"/>
              <a:gd name="T29" fmla="*/ 2147483647 h 2199"/>
              <a:gd name="T30" fmla="*/ 2147483647 w 1303"/>
              <a:gd name="T31" fmla="*/ 2147483647 h 2199"/>
              <a:gd name="T32" fmla="*/ 2147483647 w 1303"/>
              <a:gd name="T33" fmla="*/ 2147483647 h 2199"/>
              <a:gd name="T34" fmla="*/ 2147483647 w 1303"/>
              <a:gd name="T35" fmla="*/ 2147483647 h 2199"/>
              <a:gd name="T36" fmla="*/ 2147483647 w 1303"/>
              <a:gd name="T37" fmla="*/ 2147483647 h 2199"/>
              <a:gd name="T38" fmla="*/ 2147483647 w 1303"/>
              <a:gd name="T39" fmla="*/ 2147483647 h 2199"/>
              <a:gd name="T40" fmla="*/ 2147483647 w 1303"/>
              <a:gd name="T41" fmla="*/ 2147483647 h 2199"/>
              <a:gd name="T42" fmla="*/ 2147483647 w 1303"/>
              <a:gd name="T43" fmla="*/ 2147483647 h 2199"/>
              <a:gd name="T44" fmla="*/ 2147483647 w 1303"/>
              <a:gd name="T45" fmla="*/ 2147483647 h 2199"/>
              <a:gd name="T46" fmla="*/ 2147483647 w 1303"/>
              <a:gd name="T47" fmla="*/ 2147483647 h 2199"/>
              <a:gd name="T48" fmla="*/ 2147483647 w 1303"/>
              <a:gd name="T49" fmla="*/ 2147483647 h 2199"/>
              <a:gd name="T50" fmla="*/ 2147483647 w 1303"/>
              <a:gd name="T51" fmla="*/ 2147483647 h 2199"/>
              <a:gd name="T52" fmla="*/ 2147483647 w 1303"/>
              <a:gd name="T53" fmla="*/ 2147483647 h 2199"/>
              <a:gd name="T54" fmla="*/ 2147483647 w 1303"/>
              <a:gd name="T55" fmla="*/ 2147483647 h 2199"/>
              <a:gd name="T56" fmla="*/ 2147483647 w 1303"/>
              <a:gd name="T57" fmla="*/ 2147483647 h 2199"/>
              <a:gd name="T58" fmla="*/ 2147483647 w 1303"/>
              <a:gd name="T59" fmla="*/ 2147483647 h 2199"/>
              <a:gd name="T60" fmla="*/ 2147483647 w 1303"/>
              <a:gd name="T61" fmla="*/ 2147483647 h 2199"/>
              <a:gd name="T62" fmla="*/ 2147483647 w 1303"/>
              <a:gd name="T63" fmla="*/ 2147483647 h 2199"/>
              <a:gd name="T64" fmla="*/ 2147483647 w 1303"/>
              <a:gd name="T65" fmla="*/ 2147483647 h 2199"/>
              <a:gd name="T66" fmla="*/ 2147483647 w 1303"/>
              <a:gd name="T67" fmla="*/ 2147483647 h 2199"/>
              <a:gd name="T68" fmla="*/ 2147483647 w 1303"/>
              <a:gd name="T69" fmla="*/ 2147483647 h 2199"/>
              <a:gd name="T70" fmla="*/ 2147483647 w 1303"/>
              <a:gd name="T71" fmla="*/ 2147483647 h 2199"/>
              <a:gd name="T72" fmla="*/ 2147483647 w 1303"/>
              <a:gd name="T73" fmla="*/ 2147483647 h 2199"/>
              <a:gd name="T74" fmla="*/ 2147483647 w 1303"/>
              <a:gd name="T75" fmla="*/ 2147483647 h 2199"/>
              <a:gd name="T76" fmla="*/ 2147483647 w 1303"/>
              <a:gd name="T77" fmla="*/ 2147483647 h 21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03"/>
              <a:gd name="T118" fmla="*/ 0 h 2199"/>
              <a:gd name="T119" fmla="*/ 1303 w 1303"/>
              <a:gd name="T120" fmla="*/ 2199 h 21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03" h="2199">
                <a:moveTo>
                  <a:pt x="611" y="115"/>
                </a:moveTo>
                <a:cubicBezTo>
                  <a:pt x="583" y="139"/>
                  <a:pt x="533" y="80"/>
                  <a:pt x="498" y="83"/>
                </a:cubicBezTo>
                <a:cubicBezTo>
                  <a:pt x="463" y="86"/>
                  <a:pt x="402" y="91"/>
                  <a:pt x="402" y="131"/>
                </a:cubicBezTo>
                <a:cubicBezTo>
                  <a:pt x="402" y="171"/>
                  <a:pt x="514" y="275"/>
                  <a:pt x="498" y="323"/>
                </a:cubicBezTo>
                <a:cubicBezTo>
                  <a:pt x="482" y="371"/>
                  <a:pt x="362" y="355"/>
                  <a:pt x="306" y="419"/>
                </a:cubicBezTo>
                <a:cubicBezTo>
                  <a:pt x="250" y="483"/>
                  <a:pt x="179" y="578"/>
                  <a:pt x="162" y="707"/>
                </a:cubicBezTo>
                <a:cubicBezTo>
                  <a:pt x="145" y="836"/>
                  <a:pt x="223" y="1099"/>
                  <a:pt x="207" y="1195"/>
                </a:cubicBezTo>
                <a:cubicBezTo>
                  <a:pt x="191" y="1291"/>
                  <a:pt x="0" y="1270"/>
                  <a:pt x="66" y="1283"/>
                </a:cubicBezTo>
                <a:cubicBezTo>
                  <a:pt x="132" y="1296"/>
                  <a:pt x="519" y="1243"/>
                  <a:pt x="603" y="1275"/>
                </a:cubicBezTo>
                <a:cubicBezTo>
                  <a:pt x="687" y="1307"/>
                  <a:pt x="595" y="1414"/>
                  <a:pt x="571" y="1475"/>
                </a:cubicBezTo>
                <a:cubicBezTo>
                  <a:pt x="547" y="1536"/>
                  <a:pt x="495" y="1595"/>
                  <a:pt x="459" y="1643"/>
                </a:cubicBezTo>
                <a:cubicBezTo>
                  <a:pt x="423" y="1691"/>
                  <a:pt x="358" y="1708"/>
                  <a:pt x="354" y="1763"/>
                </a:cubicBezTo>
                <a:cubicBezTo>
                  <a:pt x="350" y="1818"/>
                  <a:pt x="428" y="1924"/>
                  <a:pt x="435" y="1971"/>
                </a:cubicBezTo>
                <a:cubicBezTo>
                  <a:pt x="442" y="2018"/>
                  <a:pt x="386" y="2006"/>
                  <a:pt x="395" y="2043"/>
                </a:cubicBezTo>
                <a:cubicBezTo>
                  <a:pt x="404" y="2080"/>
                  <a:pt x="412" y="2191"/>
                  <a:pt x="491" y="2195"/>
                </a:cubicBezTo>
                <a:cubicBezTo>
                  <a:pt x="570" y="2199"/>
                  <a:pt x="808" y="2114"/>
                  <a:pt x="867" y="2067"/>
                </a:cubicBezTo>
                <a:cubicBezTo>
                  <a:pt x="926" y="2020"/>
                  <a:pt x="879" y="1923"/>
                  <a:pt x="843" y="1915"/>
                </a:cubicBezTo>
                <a:cubicBezTo>
                  <a:pt x="807" y="1907"/>
                  <a:pt x="694" y="2011"/>
                  <a:pt x="651" y="2019"/>
                </a:cubicBezTo>
                <a:cubicBezTo>
                  <a:pt x="608" y="2027"/>
                  <a:pt x="583" y="1986"/>
                  <a:pt x="587" y="1963"/>
                </a:cubicBezTo>
                <a:cubicBezTo>
                  <a:pt x="591" y="1940"/>
                  <a:pt x="652" y="1914"/>
                  <a:pt x="675" y="1883"/>
                </a:cubicBezTo>
                <a:cubicBezTo>
                  <a:pt x="698" y="1852"/>
                  <a:pt x="699" y="1819"/>
                  <a:pt x="723" y="1779"/>
                </a:cubicBezTo>
                <a:cubicBezTo>
                  <a:pt x="747" y="1739"/>
                  <a:pt x="793" y="1694"/>
                  <a:pt x="819" y="1643"/>
                </a:cubicBezTo>
                <a:cubicBezTo>
                  <a:pt x="845" y="1592"/>
                  <a:pt x="821" y="1527"/>
                  <a:pt x="882" y="1475"/>
                </a:cubicBezTo>
                <a:cubicBezTo>
                  <a:pt x="943" y="1423"/>
                  <a:pt x="1150" y="1376"/>
                  <a:pt x="1187" y="1331"/>
                </a:cubicBezTo>
                <a:cubicBezTo>
                  <a:pt x="1224" y="1286"/>
                  <a:pt x="1112" y="1258"/>
                  <a:pt x="1107" y="1203"/>
                </a:cubicBezTo>
                <a:cubicBezTo>
                  <a:pt x="1102" y="1148"/>
                  <a:pt x="1136" y="1030"/>
                  <a:pt x="1155" y="1003"/>
                </a:cubicBezTo>
                <a:cubicBezTo>
                  <a:pt x="1174" y="976"/>
                  <a:pt x="1196" y="1074"/>
                  <a:pt x="1219" y="1043"/>
                </a:cubicBezTo>
                <a:cubicBezTo>
                  <a:pt x="1242" y="1012"/>
                  <a:pt x="1303" y="862"/>
                  <a:pt x="1291" y="819"/>
                </a:cubicBezTo>
                <a:cubicBezTo>
                  <a:pt x="1279" y="776"/>
                  <a:pt x="1195" y="814"/>
                  <a:pt x="1147" y="787"/>
                </a:cubicBezTo>
                <a:cubicBezTo>
                  <a:pt x="1099" y="760"/>
                  <a:pt x="990" y="698"/>
                  <a:pt x="1003" y="659"/>
                </a:cubicBezTo>
                <a:cubicBezTo>
                  <a:pt x="1016" y="620"/>
                  <a:pt x="1196" y="595"/>
                  <a:pt x="1227" y="555"/>
                </a:cubicBezTo>
                <a:cubicBezTo>
                  <a:pt x="1258" y="515"/>
                  <a:pt x="1182" y="460"/>
                  <a:pt x="1186" y="419"/>
                </a:cubicBezTo>
                <a:cubicBezTo>
                  <a:pt x="1190" y="378"/>
                  <a:pt x="1257" y="338"/>
                  <a:pt x="1251" y="307"/>
                </a:cubicBezTo>
                <a:cubicBezTo>
                  <a:pt x="1245" y="276"/>
                  <a:pt x="1195" y="275"/>
                  <a:pt x="1147" y="235"/>
                </a:cubicBezTo>
                <a:cubicBezTo>
                  <a:pt x="1099" y="195"/>
                  <a:pt x="1011" y="98"/>
                  <a:pt x="962" y="67"/>
                </a:cubicBezTo>
                <a:cubicBezTo>
                  <a:pt x="913" y="36"/>
                  <a:pt x="882" y="54"/>
                  <a:pt x="850" y="51"/>
                </a:cubicBezTo>
                <a:cubicBezTo>
                  <a:pt x="818" y="48"/>
                  <a:pt x="801" y="58"/>
                  <a:pt x="771" y="51"/>
                </a:cubicBezTo>
                <a:cubicBezTo>
                  <a:pt x="741" y="44"/>
                  <a:pt x="694" y="0"/>
                  <a:pt x="667" y="11"/>
                </a:cubicBezTo>
                <a:cubicBezTo>
                  <a:pt x="640" y="22"/>
                  <a:pt x="623" y="94"/>
                  <a:pt x="611" y="115"/>
                </a:cubicBezTo>
                <a:close/>
              </a:path>
            </a:pathLst>
          </a:custGeom>
          <a:gradFill rotWithShape="0">
            <a:gsLst>
              <a:gs pos="0">
                <a:srgbClr val="FF6FCF"/>
              </a:gs>
              <a:gs pos="100000">
                <a:srgbClr val="FF00FF"/>
              </a:gs>
            </a:gsLst>
            <a:lin ang="0" scaled="1"/>
          </a:gradFill>
          <a:ln w="3175">
            <a:solidFill>
              <a:schemeClr val="tx1"/>
            </a:solidFill>
            <a:round/>
            <a:headEnd/>
            <a:tailEnd/>
          </a:ln>
        </p:spPr>
        <p:txBody>
          <a:bodyPr wrap="none" anchor="ctr">
            <a:prstTxWarp prst="textNoShape">
              <a:avLst/>
            </a:prstTxWarp>
          </a:bodyPr>
          <a:lstStyle/>
          <a:p>
            <a:endParaRPr lang="en-US" sz="1350"/>
          </a:p>
        </p:txBody>
      </p:sp>
      <p:sp>
        <p:nvSpPr>
          <p:cNvPr id="9" name="Freeform 12"/>
          <p:cNvSpPr>
            <a:spLocks/>
          </p:cNvSpPr>
          <p:nvPr/>
        </p:nvSpPr>
        <p:spPr bwMode="auto">
          <a:xfrm>
            <a:off x="4325305" y="774786"/>
            <a:ext cx="1054479" cy="4254415"/>
          </a:xfrm>
          <a:custGeom>
            <a:avLst/>
            <a:gdLst>
              <a:gd name="T0" fmla="*/ 2147483647 w 1272"/>
              <a:gd name="T1" fmla="*/ 2147483647 h 5127"/>
              <a:gd name="T2" fmla="*/ 2147483647 w 1272"/>
              <a:gd name="T3" fmla="*/ 2147483647 h 5127"/>
              <a:gd name="T4" fmla="*/ 2147483647 w 1272"/>
              <a:gd name="T5" fmla="*/ 2147483647 h 5127"/>
              <a:gd name="T6" fmla="*/ 2147483647 w 1272"/>
              <a:gd name="T7" fmla="*/ 2147483647 h 5127"/>
              <a:gd name="T8" fmla="*/ 2147483647 w 1272"/>
              <a:gd name="T9" fmla="*/ 2147483647 h 5127"/>
              <a:gd name="T10" fmla="*/ 2147483647 w 1272"/>
              <a:gd name="T11" fmla="*/ 2147483647 h 5127"/>
              <a:gd name="T12" fmla="*/ 2147483647 w 1272"/>
              <a:gd name="T13" fmla="*/ 2147483647 h 5127"/>
              <a:gd name="T14" fmla="*/ 2147483647 w 1272"/>
              <a:gd name="T15" fmla="*/ 2147483647 h 5127"/>
              <a:gd name="T16" fmla="*/ 2147483647 w 1272"/>
              <a:gd name="T17" fmla="*/ 2147483647 h 5127"/>
              <a:gd name="T18" fmla="*/ 2147483647 w 1272"/>
              <a:gd name="T19" fmla="*/ 2147483647 h 5127"/>
              <a:gd name="T20" fmla="*/ 2147483647 w 1272"/>
              <a:gd name="T21" fmla="*/ 2147483647 h 5127"/>
              <a:gd name="T22" fmla="*/ 2147483647 w 1272"/>
              <a:gd name="T23" fmla="*/ 2147483647 h 5127"/>
              <a:gd name="T24" fmla="*/ 2147483647 w 1272"/>
              <a:gd name="T25" fmla="*/ 2147483647 h 5127"/>
              <a:gd name="T26" fmla="*/ 2147483647 w 1272"/>
              <a:gd name="T27" fmla="*/ 2147483647 h 5127"/>
              <a:gd name="T28" fmla="*/ 2147483647 w 1272"/>
              <a:gd name="T29" fmla="*/ 2147483647 h 5127"/>
              <a:gd name="T30" fmla="*/ 2147483647 w 1272"/>
              <a:gd name="T31" fmla="*/ 2147483647 h 5127"/>
              <a:gd name="T32" fmla="*/ 2147483647 w 1272"/>
              <a:gd name="T33" fmla="*/ 2147483647 h 5127"/>
              <a:gd name="T34" fmla="*/ 2147483647 w 1272"/>
              <a:gd name="T35" fmla="*/ 2147483647 h 5127"/>
              <a:gd name="T36" fmla="*/ 2147483647 w 1272"/>
              <a:gd name="T37" fmla="*/ 2147483647 h 5127"/>
              <a:gd name="T38" fmla="*/ 2147483647 w 1272"/>
              <a:gd name="T39" fmla="*/ 2147483647 h 5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2"/>
              <a:gd name="T61" fmla="*/ 0 h 5127"/>
              <a:gd name="T62" fmla="*/ 1272 w 1272"/>
              <a:gd name="T63" fmla="*/ 5127 h 51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2" h="5127">
                <a:moveTo>
                  <a:pt x="323" y="248"/>
                </a:moveTo>
                <a:cubicBezTo>
                  <a:pt x="339" y="128"/>
                  <a:pt x="283" y="240"/>
                  <a:pt x="323" y="200"/>
                </a:cubicBezTo>
                <a:cubicBezTo>
                  <a:pt x="363" y="160"/>
                  <a:pt x="467" y="16"/>
                  <a:pt x="563" y="8"/>
                </a:cubicBezTo>
                <a:cubicBezTo>
                  <a:pt x="659" y="0"/>
                  <a:pt x="814" y="131"/>
                  <a:pt x="899" y="152"/>
                </a:cubicBezTo>
                <a:cubicBezTo>
                  <a:pt x="984" y="173"/>
                  <a:pt x="1036" y="17"/>
                  <a:pt x="1075" y="136"/>
                </a:cubicBezTo>
                <a:cubicBezTo>
                  <a:pt x="1114" y="255"/>
                  <a:pt x="1120" y="189"/>
                  <a:pt x="1131" y="864"/>
                </a:cubicBezTo>
                <a:cubicBezTo>
                  <a:pt x="1142" y="1539"/>
                  <a:pt x="1272" y="3492"/>
                  <a:pt x="1139" y="4184"/>
                </a:cubicBezTo>
                <a:cubicBezTo>
                  <a:pt x="1006" y="4876"/>
                  <a:pt x="496" y="4905"/>
                  <a:pt x="331" y="5016"/>
                </a:cubicBezTo>
                <a:cubicBezTo>
                  <a:pt x="166" y="5127"/>
                  <a:pt x="202" y="4932"/>
                  <a:pt x="147" y="4848"/>
                </a:cubicBezTo>
                <a:cubicBezTo>
                  <a:pt x="92" y="4764"/>
                  <a:pt x="0" y="4581"/>
                  <a:pt x="3" y="4512"/>
                </a:cubicBezTo>
                <a:cubicBezTo>
                  <a:pt x="6" y="4443"/>
                  <a:pt x="70" y="4495"/>
                  <a:pt x="163" y="4432"/>
                </a:cubicBezTo>
                <a:cubicBezTo>
                  <a:pt x="256" y="4369"/>
                  <a:pt x="464" y="4161"/>
                  <a:pt x="563" y="4136"/>
                </a:cubicBezTo>
                <a:cubicBezTo>
                  <a:pt x="662" y="4111"/>
                  <a:pt x="688" y="4308"/>
                  <a:pt x="755" y="4280"/>
                </a:cubicBezTo>
                <a:cubicBezTo>
                  <a:pt x="822" y="4252"/>
                  <a:pt x="938" y="4407"/>
                  <a:pt x="963" y="3968"/>
                </a:cubicBezTo>
                <a:cubicBezTo>
                  <a:pt x="988" y="3529"/>
                  <a:pt x="942" y="2076"/>
                  <a:pt x="907" y="1648"/>
                </a:cubicBezTo>
                <a:cubicBezTo>
                  <a:pt x="872" y="1220"/>
                  <a:pt x="788" y="1473"/>
                  <a:pt x="755" y="1400"/>
                </a:cubicBezTo>
                <a:cubicBezTo>
                  <a:pt x="722" y="1327"/>
                  <a:pt x="763" y="1224"/>
                  <a:pt x="707" y="1208"/>
                </a:cubicBezTo>
                <a:cubicBezTo>
                  <a:pt x="651" y="1192"/>
                  <a:pt x="499" y="1352"/>
                  <a:pt x="419" y="1304"/>
                </a:cubicBezTo>
                <a:cubicBezTo>
                  <a:pt x="339" y="1256"/>
                  <a:pt x="243" y="1096"/>
                  <a:pt x="227" y="920"/>
                </a:cubicBezTo>
                <a:cubicBezTo>
                  <a:pt x="211" y="744"/>
                  <a:pt x="307" y="368"/>
                  <a:pt x="323" y="248"/>
                </a:cubicBezTo>
                <a:close/>
              </a:path>
            </a:pathLst>
          </a:custGeom>
          <a:gradFill rotWithShape="0">
            <a:gsLst>
              <a:gs pos="0">
                <a:srgbClr val="FFCC66"/>
              </a:gs>
              <a:gs pos="100000">
                <a:srgbClr val="FFFF66"/>
              </a:gs>
            </a:gsLst>
            <a:lin ang="0" scaled="1"/>
          </a:gradFill>
          <a:ln w="3175">
            <a:solidFill>
              <a:schemeClr val="tx1"/>
            </a:solidFill>
            <a:round/>
            <a:headEnd/>
            <a:tailEnd/>
          </a:ln>
        </p:spPr>
        <p:txBody>
          <a:bodyPr wrap="none" anchor="ctr">
            <a:prstTxWarp prst="textNoShape">
              <a:avLst/>
            </a:prstTxWarp>
          </a:bodyPr>
          <a:lstStyle/>
          <a:p>
            <a:endParaRPr lang="en-US" sz="1350"/>
          </a:p>
        </p:txBody>
      </p:sp>
      <p:grpSp>
        <p:nvGrpSpPr>
          <p:cNvPr id="47" name="Group 46"/>
          <p:cNvGrpSpPr/>
          <p:nvPr/>
        </p:nvGrpSpPr>
        <p:grpSpPr>
          <a:xfrm>
            <a:off x="3517175" y="1618109"/>
            <a:ext cx="1109224" cy="1858700"/>
            <a:chOff x="3165566" y="2157479"/>
            <a:chExt cx="1478965" cy="2478266"/>
          </a:xfrm>
        </p:grpSpPr>
        <p:grpSp>
          <p:nvGrpSpPr>
            <p:cNvPr id="3" name="Group 15"/>
            <p:cNvGrpSpPr>
              <a:grpSpLocks/>
            </p:cNvGrpSpPr>
            <p:nvPr/>
          </p:nvGrpSpPr>
          <p:grpSpPr bwMode="auto">
            <a:xfrm>
              <a:off x="3165566" y="2157479"/>
              <a:ext cx="1478965" cy="2478266"/>
              <a:chOff x="1296" y="1584"/>
              <a:chExt cx="1336" cy="2240"/>
            </a:xfrm>
          </p:grpSpPr>
          <p:sp>
            <p:nvSpPr>
              <p:cNvPr id="5" name="Freeform 13"/>
              <p:cNvSpPr>
                <a:spLocks/>
              </p:cNvSpPr>
              <p:nvPr/>
            </p:nvSpPr>
            <p:spPr bwMode="auto">
              <a:xfrm>
                <a:off x="1296" y="1584"/>
                <a:ext cx="1336" cy="2240"/>
              </a:xfrm>
              <a:custGeom>
                <a:avLst/>
                <a:gdLst>
                  <a:gd name="T0" fmla="*/ 256 w 1336"/>
                  <a:gd name="T1" fmla="*/ 80 h 2240"/>
                  <a:gd name="T2" fmla="*/ 160 w 1336"/>
                  <a:gd name="T3" fmla="*/ 512 h 2240"/>
                  <a:gd name="T4" fmla="*/ 16 w 1336"/>
                  <a:gd name="T5" fmla="*/ 704 h 2240"/>
                  <a:gd name="T6" fmla="*/ 64 w 1336"/>
                  <a:gd name="T7" fmla="*/ 944 h 2240"/>
                  <a:gd name="T8" fmla="*/ 64 w 1336"/>
                  <a:gd name="T9" fmla="*/ 1088 h 2240"/>
                  <a:gd name="T10" fmla="*/ 256 w 1336"/>
                  <a:gd name="T11" fmla="*/ 1280 h 2240"/>
                  <a:gd name="T12" fmla="*/ 256 w 1336"/>
                  <a:gd name="T13" fmla="*/ 2000 h 2240"/>
                  <a:gd name="T14" fmla="*/ 1216 w 1336"/>
                  <a:gd name="T15" fmla="*/ 2096 h 2240"/>
                  <a:gd name="T16" fmla="*/ 976 w 1336"/>
                  <a:gd name="T17" fmla="*/ 1136 h 2240"/>
                  <a:gd name="T18" fmla="*/ 880 w 1336"/>
                  <a:gd name="T19" fmla="*/ 848 h 2240"/>
                  <a:gd name="T20" fmla="*/ 1024 w 1336"/>
                  <a:gd name="T21" fmla="*/ 128 h 2240"/>
                  <a:gd name="T22" fmla="*/ 256 w 1336"/>
                  <a:gd name="T23" fmla="*/ 80 h 2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6"/>
                  <a:gd name="T37" fmla="*/ 0 h 2240"/>
                  <a:gd name="T38" fmla="*/ 1336 w 1336"/>
                  <a:gd name="T39" fmla="*/ 2240 h 2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6" h="2240">
                    <a:moveTo>
                      <a:pt x="256" y="80"/>
                    </a:moveTo>
                    <a:cubicBezTo>
                      <a:pt x="112" y="144"/>
                      <a:pt x="200" y="408"/>
                      <a:pt x="160" y="512"/>
                    </a:cubicBezTo>
                    <a:cubicBezTo>
                      <a:pt x="120" y="616"/>
                      <a:pt x="32" y="632"/>
                      <a:pt x="16" y="704"/>
                    </a:cubicBezTo>
                    <a:cubicBezTo>
                      <a:pt x="0" y="776"/>
                      <a:pt x="56" y="880"/>
                      <a:pt x="64" y="944"/>
                    </a:cubicBezTo>
                    <a:cubicBezTo>
                      <a:pt x="72" y="1008"/>
                      <a:pt x="32" y="1032"/>
                      <a:pt x="64" y="1088"/>
                    </a:cubicBezTo>
                    <a:cubicBezTo>
                      <a:pt x="96" y="1144"/>
                      <a:pt x="224" y="1128"/>
                      <a:pt x="256" y="1280"/>
                    </a:cubicBezTo>
                    <a:cubicBezTo>
                      <a:pt x="288" y="1432"/>
                      <a:pt x="96" y="1864"/>
                      <a:pt x="256" y="2000"/>
                    </a:cubicBezTo>
                    <a:cubicBezTo>
                      <a:pt x="416" y="2136"/>
                      <a:pt x="1096" y="2240"/>
                      <a:pt x="1216" y="2096"/>
                    </a:cubicBezTo>
                    <a:cubicBezTo>
                      <a:pt x="1336" y="1952"/>
                      <a:pt x="1032" y="1344"/>
                      <a:pt x="976" y="1136"/>
                    </a:cubicBezTo>
                    <a:cubicBezTo>
                      <a:pt x="920" y="928"/>
                      <a:pt x="872" y="1016"/>
                      <a:pt x="880" y="848"/>
                    </a:cubicBezTo>
                    <a:cubicBezTo>
                      <a:pt x="888" y="680"/>
                      <a:pt x="1128" y="256"/>
                      <a:pt x="1024" y="128"/>
                    </a:cubicBezTo>
                    <a:cubicBezTo>
                      <a:pt x="920" y="0"/>
                      <a:pt x="400" y="16"/>
                      <a:pt x="256" y="80"/>
                    </a:cubicBezTo>
                    <a:close/>
                  </a:path>
                </a:pathLst>
              </a:custGeom>
              <a:gradFill rotWithShape="0">
                <a:gsLst>
                  <a:gs pos="0">
                    <a:schemeClr val="folHlink"/>
                  </a:gs>
                  <a:gs pos="100000">
                    <a:srgbClr val="CCFF66"/>
                  </a:gs>
                </a:gsLst>
                <a:lin ang="5400000" scaled="1"/>
              </a:gradFill>
              <a:ln w="3175">
                <a:solidFill>
                  <a:schemeClr val="tx1"/>
                </a:solidFill>
                <a:round/>
                <a:headEnd/>
                <a:tailEnd/>
              </a:ln>
            </p:spPr>
            <p:txBody>
              <a:bodyPr wrap="none" anchor="ctr">
                <a:prstTxWarp prst="textNoShape">
                  <a:avLst/>
                </a:prstTxWarp>
              </a:bodyPr>
              <a:lstStyle/>
              <a:p>
                <a:endParaRPr lang="en-US" sz="1350"/>
              </a:p>
            </p:txBody>
          </p:sp>
          <p:sp>
            <p:nvSpPr>
              <p:cNvPr id="6" name="Freeform 14"/>
              <p:cNvSpPr>
                <a:spLocks/>
              </p:cNvSpPr>
              <p:nvPr/>
            </p:nvSpPr>
            <p:spPr bwMode="auto">
              <a:xfrm>
                <a:off x="1296" y="1584"/>
                <a:ext cx="1336" cy="2240"/>
              </a:xfrm>
              <a:custGeom>
                <a:avLst/>
                <a:gdLst>
                  <a:gd name="T0" fmla="*/ 256 w 1336"/>
                  <a:gd name="T1" fmla="*/ 80 h 2240"/>
                  <a:gd name="T2" fmla="*/ 160 w 1336"/>
                  <a:gd name="T3" fmla="*/ 512 h 2240"/>
                  <a:gd name="T4" fmla="*/ 16 w 1336"/>
                  <a:gd name="T5" fmla="*/ 704 h 2240"/>
                  <a:gd name="T6" fmla="*/ 64 w 1336"/>
                  <a:gd name="T7" fmla="*/ 944 h 2240"/>
                  <a:gd name="T8" fmla="*/ 64 w 1336"/>
                  <a:gd name="T9" fmla="*/ 1088 h 2240"/>
                  <a:gd name="T10" fmla="*/ 256 w 1336"/>
                  <a:gd name="T11" fmla="*/ 1280 h 2240"/>
                  <a:gd name="T12" fmla="*/ 256 w 1336"/>
                  <a:gd name="T13" fmla="*/ 2000 h 2240"/>
                  <a:gd name="T14" fmla="*/ 1216 w 1336"/>
                  <a:gd name="T15" fmla="*/ 2096 h 2240"/>
                  <a:gd name="T16" fmla="*/ 976 w 1336"/>
                  <a:gd name="T17" fmla="*/ 1136 h 2240"/>
                  <a:gd name="T18" fmla="*/ 880 w 1336"/>
                  <a:gd name="T19" fmla="*/ 848 h 2240"/>
                  <a:gd name="T20" fmla="*/ 1024 w 1336"/>
                  <a:gd name="T21" fmla="*/ 128 h 2240"/>
                  <a:gd name="T22" fmla="*/ 256 w 1336"/>
                  <a:gd name="T23" fmla="*/ 80 h 2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6"/>
                  <a:gd name="T37" fmla="*/ 0 h 2240"/>
                  <a:gd name="T38" fmla="*/ 1336 w 1336"/>
                  <a:gd name="T39" fmla="*/ 2240 h 2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6" h="2240">
                    <a:moveTo>
                      <a:pt x="256" y="80"/>
                    </a:moveTo>
                    <a:cubicBezTo>
                      <a:pt x="112" y="144"/>
                      <a:pt x="200" y="408"/>
                      <a:pt x="160" y="512"/>
                    </a:cubicBezTo>
                    <a:cubicBezTo>
                      <a:pt x="120" y="616"/>
                      <a:pt x="32" y="632"/>
                      <a:pt x="16" y="704"/>
                    </a:cubicBezTo>
                    <a:cubicBezTo>
                      <a:pt x="0" y="776"/>
                      <a:pt x="56" y="880"/>
                      <a:pt x="64" y="944"/>
                    </a:cubicBezTo>
                    <a:cubicBezTo>
                      <a:pt x="72" y="1008"/>
                      <a:pt x="32" y="1032"/>
                      <a:pt x="64" y="1088"/>
                    </a:cubicBezTo>
                    <a:cubicBezTo>
                      <a:pt x="96" y="1144"/>
                      <a:pt x="224" y="1128"/>
                      <a:pt x="256" y="1280"/>
                    </a:cubicBezTo>
                    <a:cubicBezTo>
                      <a:pt x="288" y="1432"/>
                      <a:pt x="96" y="1864"/>
                      <a:pt x="256" y="2000"/>
                    </a:cubicBezTo>
                    <a:cubicBezTo>
                      <a:pt x="416" y="2136"/>
                      <a:pt x="1096" y="2240"/>
                      <a:pt x="1216" y="2096"/>
                    </a:cubicBezTo>
                    <a:cubicBezTo>
                      <a:pt x="1336" y="1952"/>
                      <a:pt x="1032" y="1344"/>
                      <a:pt x="976" y="1136"/>
                    </a:cubicBezTo>
                    <a:cubicBezTo>
                      <a:pt x="920" y="928"/>
                      <a:pt x="872" y="1016"/>
                      <a:pt x="880" y="848"/>
                    </a:cubicBezTo>
                    <a:cubicBezTo>
                      <a:pt x="888" y="680"/>
                      <a:pt x="1128" y="256"/>
                      <a:pt x="1024" y="128"/>
                    </a:cubicBezTo>
                    <a:cubicBezTo>
                      <a:pt x="920" y="0"/>
                      <a:pt x="400" y="16"/>
                      <a:pt x="256" y="80"/>
                    </a:cubicBezTo>
                    <a:close/>
                  </a:path>
                </a:pathLst>
              </a:custGeom>
              <a:gradFill rotWithShape="0">
                <a:gsLst>
                  <a:gs pos="0">
                    <a:srgbClr val="CCFF66">
                      <a:alpha val="60001"/>
                    </a:srgbClr>
                  </a:gs>
                  <a:gs pos="100000">
                    <a:schemeClr val="folHlink">
                      <a:alpha val="39998"/>
                    </a:schemeClr>
                  </a:gs>
                </a:gsLst>
                <a:lin ang="0" scaled="1"/>
              </a:gradFill>
              <a:ln w="3175">
                <a:solidFill>
                  <a:schemeClr val="tx1"/>
                </a:solidFill>
                <a:round/>
                <a:headEnd/>
                <a:tailEnd/>
              </a:ln>
            </p:spPr>
            <p:txBody>
              <a:bodyPr wrap="none" anchor="ctr">
                <a:prstTxWarp prst="textNoShape">
                  <a:avLst/>
                </a:prstTxWarp>
              </a:bodyPr>
              <a:lstStyle/>
              <a:p>
                <a:endParaRPr lang="en-US" sz="1350"/>
              </a:p>
            </p:txBody>
          </p:sp>
        </p:grpSp>
        <p:sp>
          <p:nvSpPr>
            <p:cNvPr id="30" name="Text Box 34"/>
            <p:cNvSpPr txBox="1">
              <a:spLocks noChangeArrowheads="1"/>
            </p:cNvSpPr>
            <p:nvPr/>
          </p:nvSpPr>
          <p:spPr bwMode="auto">
            <a:xfrm>
              <a:off x="3523577" y="3035125"/>
              <a:ext cx="201599" cy="40010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350" dirty="0" err="1">
                  <a:sym typeface="Symbol" charset="2"/>
                </a:rPr>
                <a:t></a:t>
              </a:r>
              <a:endParaRPr lang="en-US" sz="1350" dirty="0"/>
            </a:p>
          </p:txBody>
        </p:sp>
      </p:grpSp>
      <p:sp>
        <p:nvSpPr>
          <p:cNvPr id="10" name="Freeform 16"/>
          <p:cNvSpPr>
            <a:spLocks/>
          </p:cNvSpPr>
          <p:nvPr/>
        </p:nvSpPr>
        <p:spPr bwMode="auto">
          <a:xfrm>
            <a:off x="3716599" y="1777128"/>
            <a:ext cx="948902" cy="763814"/>
          </a:xfrm>
          <a:custGeom>
            <a:avLst/>
            <a:gdLst>
              <a:gd name="T0" fmla="*/ 2147483647 w 1144"/>
              <a:gd name="T1" fmla="*/ 0 h 921"/>
              <a:gd name="T2" fmla="*/ 2147483647 w 1144"/>
              <a:gd name="T3" fmla="*/ 2147483647 h 921"/>
              <a:gd name="T4" fmla="*/ 2147483647 w 1144"/>
              <a:gd name="T5" fmla="*/ 2147483647 h 921"/>
              <a:gd name="T6" fmla="*/ 2147483647 w 1144"/>
              <a:gd name="T7" fmla="*/ 2147483647 h 921"/>
              <a:gd name="T8" fmla="*/ 2147483647 w 1144"/>
              <a:gd name="T9" fmla="*/ 2147483647 h 921"/>
              <a:gd name="T10" fmla="*/ 2147483647 w 1144"/>
              <a:gd name="T11" fmla="*/ 2147483647 h 921"/>
              <a:gd name="T12" fmla="*/ 2147483647 w 1144"/>
              <a:gd name="T13" fmla="*/ 2147483647 h 921"/>
              <a:gd name="T14" fmla="*/ 2147483647 w 1144"/>
              <a:gd name="T15" fmla="*/ 0 h 921"/>
              <a:gd name="T16" fmla="*/ 0 60000 65536"/>
              <a:gd name="T17" fmla="*/ 0 60000 65536"/>
              <a:gd name="T18" fmla="*/ 0 60000 65536"/>
              <a:gd name="T19" fmla="*/ 0 60000 65536"/>
              <a:gd name="T20" fmla="*/ 0 60000 65536"/>
              <a:gd name="T21" fmla="*/ 0 60000 65536"/>
              <a:gd name="T22" fmla="*/ 0 60000 65536"/>
              <a:gd name="T23" fmla="*/ 0 60000 65536"/>
              <a:gd name="T24" fmla="*/ 0 w 1144"/>
              <a:gd name="T25" fmla="*/ 0 h 921"/>
              <a:gd name="T26" fmla="*/ 1144 w 1144"/>
              <a:gd name="T27" fmla="*/ 921 h 9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4" h="921">
                <a:moveTo>
                  <a:pt x="697" y="0"/>
                </a:moveTo>
                <a:cubicBezTo>
                  <a:pt x="524" y="12"/>
                  <a:pt x="98" y="243"/>
                  <a:pt x="49" y="360"/>
                </a:cubicBezTo>
                <a:cubicBezTo>
                  <a:pt x="0" y="477"/>
                  <a:pt x="286" y="615"/>
                  <a:pt x="401" y="704"/>
                </a:cubicBezTo>
                <a:cubicBezTo>
                  <a:pt x="516" y="793"/>
                  <a:pt x="643" y="871"/>
                  <a:pt x="737" y="896"/>
                </a:cubicBezTo>
                <a:cubicBezTo>
                  <a:pt x="831" y="921"/>
                  <a:pt x="920" y="905"/>
                  <a:pt x="968" y="856"/>
                </a:cubicBezTo>
                <a:cubicBezTo>
                  <a:pt x="1016" y="807"/>
                  <a:pt x="1005" y="694"/>
                  <a:pt x="1025" y="600"/>
                </a:cubicBezTo>
                <a:cubicBezTo>
                  <a:pt x="1045" y="506"/>
                  <a:pt x="1144" y="388"/>
                  <a:pt x="1089" y="288"/>
                </a:cubicBezTo>
                <a:cubicBezTo>
                  <a:pt x="1034" y="188"/>
                  <a:pt x="779" y="60"/>
                  <a:pt x="697" y="0"/>
                </a:cubicBezTo>
                <a:close/>
              </a:path>
            </a:pathLst>
          </a:custGeom>
          <a:gradFill rotWithShape="0">
            <a:gsLst>
              <a:gs pos="0">
                <a:srgbClr val="B3B3B3"/>
              </a:gs>
              <a:gs pos="100000">
                <a:srgbClr val="E6E6E6"/>
              </a:gs>
            </a:gsLst>
            <a:lin ang="5400000" scaled="1"/>
          </a:gradFill>
          <a:ln w="3175">
            <a:solidFill>
              <a:schemeClr val="tx1"/>
            </a:solidFill>
            <a:round/>
            <a:headEnd/>
            <a:tailEnd/>
          </a:ln>
        </p:spPr>
        <p:txBody>
          <a:bodyPr wrap="none" anchor="ctr">
            <a:prstTxWarp prst="textNoShape">
              <a:avLst/>
            </a:prstTxWarp>
          </a:bodyPr>
          <a:lstStyle/>
          <a:p>
            <a:endParaRPr lang="en-US" sz="1350"/>
          </a:p>
        </p:txBody>
      </p:sp>
      <p:grpSp>
        <p:nvGrpSpPr>
          <p:cNvPr id="11" name="Group 11"/>
          <p:cNvGrpSpPr>
            <a:grpSpLocks/>
          </p:cNvGrpSpPr>
          <p:nvPr/>
        </p:nvGrpSpPr>
        <p:grpSpPr bwMode="auto">
          <a:xfrm>
            <a:off x="3479375" y="781303"/>
            <a:ext cx="1235657" cy="1270850"/>
            <a:chOff x="1248" y="582"/>
            <a:chExt cx="1344" cy="1532"/>
          </a:xfrm>
        </p:grpSpPr>
        <p:sp>
          <p:nvSpPr>
            <p:cNvPr id="12" name="Freeform 10"/>
            <p:cNvSpPr>
              <a:spLocks/>
            </p:cNvSpPr>
            <p:nvPr/>
          </p:nvSpPr>
          <p:spPr bwMode="auto">
            <a:xfrm flipH="1">
              <a:off x="1968" y="582"/>
              <a:ext cx="624" cy="1532"/>
            </a:xfrm>
            <a:custGeom>
              <a:avLst/>
              <a:gdLst>
                <a:gd name="T0" fmla="*/ 163 w 663"/>
                <a:gd name="T1" fmla="*/ 217 h 1532"/>
                <a:gd name="T2" fmla="*/ 76 w 663"/>
                <a:gd name="T3" fmla="*/ 113 h 1532"/>
                <a:gd name="T4" fmla="*/ 29 w 663"/>
                <a:gd name="T5" fmla="*/ 209 h 1532"/>
                <a:gd name="T6" fmla="*/ 8 w 663"/>
                <a:gd name="T7" fmla="*/ 457 h 1532"/>
                <a:gd name="T8" fmla="*/ 19 w 663"/>
                <a:gd name="T9" fmla="*/ 793 h 1532"/>
                <a:gd name="T10" fmla="*/ 8 w 663"/>
                <a:gd name="T11" fmla="*/ 1273 h 1532"/>
                <a:gd name="T12" fmla="*/ 42 w 663"/>
                <a:gd name="T13" fmla="*/ 1433 h 1532"/>
                <a:gd name="T14" fmla="*/ 165 w 663"/>
                <a:gd name="T15" fmla="*/ 1329 h 1532"/>
                <a:gd name="T16" fmla="*/ 163 w 663"/>
                <a:gd name="T17" fmla="*/ 217 h 1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3"/>
                <a:gd name="T28" fmla="*/ 0 h 1532"/>
                <a:gd name="T29" fmla="*/ 663 w 663"/>
                <a:gd name="T30" fmla="*/ 1532 h 15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3" h="1532">
                  <a:moveTo>
                    <a:pt x="583" y="217"/>
                  </a:moveTo>
                  <a:cubicBezTo>
                    <a:pt x="538" y="0"/>
                    <a:pt x="351" y="114"/>
                    <a:pt x="271" y="113"/>
                  </a:cubicBezTo>
                  <a:cubicBezTo>
                    <a:pt x="191" y="112"/>
                    <a:pt x="146" y="152"/>
                    <a:pt x="103" y="209"/>
                  </a:cubicBezTo>
                  <a:cubicBezTo>
                    <a:pt x="60" y="266"/>
                    <a:pt x="22" y="360"/>
                    <a:pt x="15" y="457"/>
                  </a:cubicBezTo>
                  <a:cubicBezTo>
                    <a:pt x="8" y="554"/>
                    <a:pt x="63" y="657"/>
                    <a:pt x="63" y="793"/>
                  </a:cubicBezTo>
                  <a:cubicBezTo>
                    <a:pt x="63" y="929"/>
                    <a:pt x="0" y="1166"/>
                    <a:pt x="15" y="1273"/>
                  </a:cubicBezTo>
                  <a:cubicBezTo>
                    <a:pt x="30" y="1380"/>
                    <a:pt x="55" y="1424"/>
                    <a:pt x="151" y="1433"/>
                  </a:cubicBezTo>
                  <a:cubicBezTo>
                    <a:pt x="247" y="1442"/>
                    <a:pt x="519" y="1532"/>
                    <a:pt x="591" y="1329"/>
                  </a:cubicBezTo>
                  <a:cubicBezTo>
                    <a:pt x="663" y="1126"/>
                    <a:pt x="585" y="449"/>
                    <a:pt x="583" y="217"/>
                  </a:cubicBezTo>
                  <a:close/>
                </a:path>
              </a:pathLst>
            </a:custGeom>
            <a:gradFill rotWithShape="0">
              <a:gsLst>
                <a:gs pos="0">
                  <a:srgbClr val="66FFFF"/>
                </a:gs>
                <a:gs pos="100000">
                  <a:schemeClr val="hlink"/>
                </a:gs>
              </a:gsLst>
              <a:lin ang="2700000" scaled="1"/>
            </a:gradFill>
            <a:ln w="3175">
              <a:solidFill>
                <a:schemeClr val="tx1"/>
              </a:solidFill>
              <a:round/>
              <a:headEnd/>
              <a:tailEnd/>
            </a:ln>
          </p:spPr>
          <p:txBody>
            <a:bodyPr wrap="none" anchor="ctr">
              <a:prstTxWarp prst="textNoShape">
                <a:avLst/>
              </a:prstTxWarp>
            </a:bodyPr>
            <a:lstStyle/>
            <a:p>
              <a:endParaRPr lang="en-US" sz="1350"/>
            </a:p>
          </p:txBody>
        </p:sp>
        <p:sp>
          <p:nvSpPr>
            <p:cNvPr id="13" name="Freeform 9"/>
            <p:cNvSpPr>
              <a:spLocks/>
            </p:cNvSpPr>
            <p:nvPr/>
          </p:nvSpPr>
          <p:spPr bwMode="auto">
            <a:xfrm>
              <a:off x="1248" y="582"/>
              <a:ext cx="567" cy="1532"/>
            </a:xfrm>
            <a:custGeom>
              <a:avLst/>
              <a:gdLst>
                <a:gd name="T0" fmla="*/ 22 w 663"/>
                <a:gd name="T1" fmla="*/ 217 h 1532"/>
                <a:gd name="T2" fmla="*/ 11 w 663"/>
                <a:gd name="T3" fmla="*/ 113 h 1532"/>
                <a:gd name="T4" fmla="*/ 3 w 663"/>
                <a:gd name="T5" fmla="*/ 209 h 1532"/>
                <a:gd name="T6" fmla="*/ 3 w 663"/>
                <a:gd name="T7" fmla="*/ 457 h 1532"/>
                <a:gd name="T8" fmla="*/ 3 w 663"/>
                <a:gd name="T9" fmla="*/ 793 h 1532"/>
                <a:gd name="T10" fmla="*/ 3 w 663"/>
                <a:gd name="T11" fmla="*/ 1273 h 1532"/>
                <a:gd name="T12" fmla="*/ 6 w 663"/>
                <a:gd name="T13" fmla="*/ 1433 h 1532"/>
                <a:gd name="T14" fmla="*/ 23 w 663"/>
                <a:gd name="T15" fmla="*/ 1329 h 1532"/>
                <a:gd name="T16" fmla="*/ 22 w 663"/>
                <a:gd name="T17" fmla="*/ 217 h 1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3"/>
                <a:gd name="T28" fmla="*/ 0 h 1532"/>
                <a:gd name="T29" fmla="*/ 663 w 663"/>
                <a:gd name="T30" fmla="*/ 1532 h 15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3" h="1532">
                  <a:moveTo>
                    <a:pt x="583" y="217"/>
                  </a:moveTo>
                  <a:cubicBezTo>
                    <a:pt x="538" y="0"/>
                    <a:pt x="351" y="114"/>
                    <a:pt x="271" y="113"/>
                  </a:cubicBezTo>
                  <a:cubicBezTo>
                    <a:pt x="191" y="112"/>
                    <a:pt x="146" y="152"/>
                    <a:pt x="103" y="209"/>
                  </a:cubicBezTo>
                  <a:cubicBezTo>
                    <a:pt x="60" y="266"/>
                    <a:pt x="22" y="360"/>
                    <a:pt x="15" y="457"/>
                  </a:cubicBezTo>
                  <a:cubicBezTo>
                    <a:pt x="8" y="554"/>
                    <a:pt x="63" y="657"/>
                    <a:pt x="63" y="793"/>
                  </a:cubicBezTo>
                  <a:cubicBezTo>
                    <a:pt x="63" y="929"/>
                    <a:pt x="0" y="1166"/>
                    <a:pt x="15" y="1273"/>
                  </a:cubicBezTo>
                  <a:cubicBezTo>
                    <a:pt x="30" y="1380"/>
                    <a:pt x="55" y="1424"/>
                    <a:pt x="151" y="1433"/>
                  </a:cubicBezTo>
                  <a:cubicBezTo>
                    <a:pt x="247" y="1442"/>
                    <a:pt x="519" y="1532"/>
                    <a:pt x="591" y="1329"/>
                  </a:cubicBezTo>
                  <a:cubicBezTo>
                    <a:pt x="663" y="1126"/>
                    <a:pt x="585" y="449"/>
                    <a:pt x="583" y="217"/>
                  </a:cubicBezTo>
                  <a:close/>
                </a:path>
              </a:pathLst>
            </a:custGeom>
            <a:gradFill rotWithShape="0">
              <a:gsLst>
                <a:gs pos="0">
                  <a:srgbClr val="66CCFF"/>
                </a:gs>
                <a:gs pos="100000">
                  <a:srgbClr val="0080FF"/>
                </a:gs>
              </a:gsLst>
              <a:lin ang="2700000" scaled="1"/>
            </a:gradFill>
            <a:ln w="3175">
              <a:solidFill>
                <a:schemeClr val="tx1"/>
              </a:solidFill>
              <a:round/>
              <a:headEnd/>
              <a:tailEnd/>
            </a:ln>
          </p:spPr>
          <p:txBody>
            <a:bodyPr wrap="none" anchor="ctr">
              <a:prstTxWarp prst="textNoShape">
                <a:avLst/>
              </a:prstTxWarp>
            </a:bodyPr>
            <a:lstStyle/>
            <a:p>
              <a:endParaRPr lang="en-US" sz="1350"/>
            </a:p>
          </p:txBody>
        </p:sp>
        <p:sp>
          <p:nvSpPr>
            <p:cNvPr id="14" name="Freeform 5"/>
            <p:cNvSpPr>
              <a:spLocks/>
            </p:cNvSpPr>
            <p:nvPr/>
          </p:nvSpPr>
          <p:spPr bwMode="auto">
            <a:xfrm>
              <a:off x="1344" y="582"/>
              <a:ext cx="663" cy="1532"/>
            </a:xfrm>
            <a:custGeom>
              <a:avLst/>
              <a:gdLst>
                <a:gd name="T0" fmla="*/ 583 w 663"/>
                <a:gd name="T1" fmla="*/ 217 h 1532"/>
                <a:gd name="T2" fmla="*/ 271 w 663"/>
                <a:gd name="T3" fmla="*/ 113 h 1532"/>
                <a:gd name="T4" fmla="*/ 103 w 663"/>
                <a:gd name="T5" fmla="*/ 209 h 1532"/>
                <a:gd name="T6" fmla="*/ 15 w 663"/>
                <a:gd name="T7" fmla="*/ 457 h 1532"/>
                <a:gd name="T8" fmla="*/ 63 w 663"/>
                <a:gd name="T9" fmla="*/ 793 h 1532"/>
                <a:gd name="T10" fmla="*/ 15 w 663"/>
                <a:gd name="T11" fmla="*/ 1273 h 1532"/>
                <a:gd name="T12" fmla="*/ 151 w 663"/>
                <a:gd name="T13" fmla="*/ 1433 h 1532"/>
                <a:gd name="T14" fmla="*/ 591 w 663"/>
                <a:gd name="T15" fmla="*/ 1329 h 1532"/>
                <a:gd name="T16" fmla="*/ 583 w 663"/>
                <a:gd name="T17" fmla="*/ 217 h 1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3"/>
                <a:gd name="T28" fmla="*/ 0 h 1532"/>
                <a:gd name="T29" fmla="*/ 663 w 663"/>
                <a:gd name="T30" fmla="*/ 1532 h 15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3" h="1532">
                  <a:moveTo>
                    <a:pt x="583" y="217"/>
                  </a:moveTo>
                  <a:cubicBezTo>
                    <a:pt x="538" y="0"/>
                    <a:pt x="351" y="114"/>
                    <a:pt x="271" y="113"/>
                  </a:cubicBezTo>
                  <a:cubicBezTo>
                    <a:pt x="191" y="112"/>
                    <a:pt x="146" y="152"/>
                    <a:pt x="103" y="209"/>
                  </a:cubicBezTo>
                  <a:cubicBezTo>
                    <a:pt x="60" y="266"/>
                    <a:pt x="22" y="360"/>
                    <a:pt x="15" y="457"/>
                  </a:cubicBezTo>
                  <a:cubicBezTo>
                    <a:pt x="8" y="554"/>
                    <a:pt x="63" y="657"/>
                    <a:pt x="63" y="793"/>
                  </a:cubicBezTo>
                  <a:cubicBezTo>
                    <a:pt x="63" y="929"/>
                    <a:pt x="0" y="1166"/>
                    <a:pt x="15" y="1273"/>
                  </a:cubicBezTo>
                  <a:cubicBezTo>
                    <a:pt x="30" y="1380"/>
                    <a:pt x="55" y="1424"/>
                    <a:pt x="151" y="1433"/>
                  </a:cubicBezTo>
                  <a:cubicBezTo>
                    <a:pt x="247" y="1442"/>
                    <a:pt x="519" y="1532"/>
                    <a:pt x="591" y="1329"/>
                  </a:cubicBezTo>
                  <a:cubicBezTo>
                    <a:pt x="663" y="1126"/>
                    <a:pt x="585" y="449"/>
                    <a:pt x="583" y="217"/>
                  </a:cubicBezTo>
                  <a:close/>
                </a:path>
              </a:pathLst>
            </a:custGeom>
            <a:gradFill rotWithShape="0">
              <a:gsLst>
                <a:gs pos="0">
                  <a:srgbClr val="66FFFF"/>
                </a:gs>
                <a:gs pos="100000">
                  <a:schemeClr val="hlink"/>
                </a:gs>
              </a:gsLst>
              <a:lin ang="2700000" scaled="1"/>
            </a:gradFill>
            <a:ln w="3175">
              <a:solidFill>
                <a:schemeClr val="tx1"/>
              </a:solidFill>
              <a:round/>
              <a:headEnd/>
              <a:tailEnd/>
            </a:ln>
          </p:spPr>
          <p:txBody>
            <a:bodyPr wrap="none" anchor="ctr">
              <a:prstTxWarp prst="textNoShape">
                <a:avLst/>
              </a:prstTxWarp>
            </a:bodyPr>
            <a:lstStyle/>
            <a:p>
              <a:endParaRPr lang="en-US" sz="1350"/>
            </a:p>
          </p:txBody>
        </p:sp>
        <p:sp>
          <p:nvSpPr>
            <p:cNvPr id="15" name="Freeform 6"/>
            <p:cNvSpPr>
              <a:spLocks/>
            </p:cNvSpPr>
            <p:nvPr/>
          </p:nvSpPr>
          <p:spPr bwMode="auto">
            <a:xfrm flipH="1">
              <a:off x="1824" y="582"/>
              <a:ext cx="663" cy="1532"/>
            </a:xfrm>
            <a:custGeom>
              <a:avLst/>
              <a:gdLst>
                <a:gd name="T0" fmla="*/ 583 w 663"/>
                <a:gd name="T1" fmla="*/ 217 h 1532"/>
                <a:gd name="T2" fmla="*/ 271 w 663"/>
                <a:gd name="T3" fmla="*/ 113 h 1532"/>
                <a:gd name="T4" fmla="*/ 103 w 663"/>
                <a:gd name="T5" fmla="*/ 209 h 1532"/>
                <a:gd name="T6" fmla="*/ 15 w 663"/>
                <a:gd name="T7" fmla="*/ 457 h 1532"/>
                <a:gd name="T8" fmla="*/ 63 w 663"/>
                <a:gd name="T9" fmla="*/ 793 h 1532"/>
                <a:gd name="T10" fmla="*/ 15 w 663"/>
                <a:gd name="T11" fmla="*/ 1273 h 1532"/>
                <a:gd name="T12" fmla="*/ 151 w 663"/>
                <a:gd name="T13" fmla="*/ 1433 h 1532"/>
                <a:gd name="T14" fmla="*/ 591 w 663"/>
                <a:gd name="T15" fmla="*/ 1329 h 1532"/>
                <a:gd name="T16" fmla="*/ 583 w 663"/>
                <a:gd name="T17" fmla="*/ 217 h 1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3"/>
                <a:gd name="T28" fmla="*/ 0 h 1532"/>
                <a:gd name="T29" fmla="*/ 663 w 663"/>
                <a:gd name="T30" fmla="*/ 1532 h 15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3" h="1532">
                  <a:moveTo>
                    <a:pt x="583" y="217"/>
                  </a:moveTo>
                  <a:cubicBezTo>
                    <a:pt x="538" y="0"/>
                    <a:pt x="351" y="114"/>
                    <a:pt x="271" y="113"/>
                  </a:cubicBezTo>
                  <a:cubicBezTo>
                    <a:pt x="191" y="112"/>
                    <a:pt x="146" y="152"/>
                    <a:pt x="103" y="209"/>
                  </a:cubicBezTo>
                  <a:cubicBezTo>
                    <a:pt x="60" y="266"/>
                    <a:pt x="22" y="360"/>
                    <a:pt x="15" y="457"/>
                  </a:cubicBezTo>
                  <a:cubicBezTo>
                    <a:pt x="8" y="554"/>
                    <a:pt x="63" y="657"/>
                    <a:pt x="63" y="793"/>
                  </a:cubicBezTo>
                  <a:cubicBezTo>
                    <a:pt x="63" y="929"/>
                    <a:pt x="0" y="1166"/>
                    <a:pt x="15" y="1273"/>
                  </a:cubicBezTo>
                  <a:cubicBezTo>
                    <a:pt x="30" y="1380"/>
                    <a:pt x="55" y="1424"/>
                    <a:pt x="151" y="1433"/>
                  </a:cubicBezTo>
                  <a:cubicBezTo>
                    <a:pt x="247" y="1442"/>
                    <a:pt x="519" y="1532"/>
                    <a:pt x="591" y="1329"/>
                  </a:cubicBezTo>
                  <a:cubicBezTo>
                    <a:pt x="663" y="1126"/>
                    <a:pt x="585" y="449"/>
                    <a:pt x="583" y="217"/>
                  </a:cubicBezTo>
                  <a:close/>
                </a:path>
              </a:pathLst>
            </a:custGeom>
            <a:gradFill rotWithShape="0">
              <a:gsLst>
                <a:gs pos="0">
                  <a:srgbClr val="66CCFF"/>
                </a:gs>
                <a:gs pos="100000">
                  <a:srgbClr val="0080FF"/>
                </a:gs>
              </a:gsLst>
              <a:lin ang="2700000" scaled="1"/>
            </a:gradFill>
            <a:ln w="3175">
              <a:solidFill>
                <a:schemeClr val="tx1"/>
              </a:solidFill>
              <a:round/>
              <a:headEnd/>
              <a:tailEnd/>
            </a:ln>
          </p:spPr>
          <p:txBody>
            <a:bodyPr wrap="none" anchor="ctr">
              <a:prstTxWarp prst="textNoShape">
                <a:avLst/>
              </a:prstTxWarp>
            </a:bodyPr>
            <a:lstStyle/>
            <a:p>
              <a:endParaRPr lang="en-US" sz="1350"/>
            </a:p>
          </p:txBody>
        </p:sp>
        <p:sp>
          <p:nvSpPr>
            <p:cNvPr id="16" name="Freeform 8"/>
            <p:cNvSpPr>
              <a:spLocks/>
            </p:cNvSpPr>
            <p:nvPr/>
          </p:nvSpPr>
          <p:spPr bwMode="auto">
            <a:xfrm>
              <a:off x="1776" y="624"/>
              <a:ext cx="448" cy="1440"/>
            </a:xfrm>
            <a:custGeom>
              <a:avLst/>
              <a:gdLst>
                <a:gd name="T0" fmla="*/ 385 w 448"/>
                <a:gd name="T1" fmla="*/ 687 h 1440"/>
                <a:gd name="T2" fmla="*/ 393 w 448"/>
                <a:gd name="T3" fmla="*/ 95 h 1440"/>
                <a:gd name="T4" fmla="*/ 64 w 448"/>
                <a:gd name="T5" fmla="*/ 118 h 1440"/>
                <a:gd name="T6" fmla="*/ 33 w 448"/>
                <a:gd name="T7" fmla="*/ 431 h 1440"/>
                <a:gd name="T8" fmla="*/ 49 w 448"/>
                <a:gd name="T9" fmla="*/ 743 h 1440"/>
                <a:gd name="T10" fmla="*/ 49 w 448"/>
                <a:gd name="T11" fmla="*/ 1335 h 1440"/>
                <a:gd name="T12" fmla="*/ 344 w 448"/>
                <a:gd name="T13" fmla="*/ 1374 h 1440"/>
                <a:gd name="T14" fmla="*/ 441 w 448"/>
                <a:gd name="T15" fmla="*/ 1063 h 1440"/>
                <a:gd name="T16" fmla="*/ 385 w 448"/>
                <a:gd name="T17" fmla="*/ 687 h 1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8"/>
                <a:gd name="T28" fmla="*/ 0 h 1440"/>
                <a:gd name="T29" fmla="*/ 448 w 448"/>
                <a:gd name="T30" fmla="*/ 1440 h 1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8" h="1440">
                  <a:moveTo>
                    <a:pt x="385" y="687"/>
                  </a:moveTo>
                  <a:cubicBezTo>
                    <a:pt x="377" y="526"/>
                    <a:pt x="446" y="190"/>
                    <a:pt x="393" y="95"/>
                  </a:cubicBezTo>
                  <a:cubicBezTo>
                    <a:pt x="340" y="0"/>
                    <a:pt x="124" y="62"/>
                    <a:pt x="64" y="118"/>
                  </a:cubicBezTo>
                  <a:cubicBezTo>
                    <a:pt x="4" y="174"/>
                    <a:pt x="35" y="327"/>
                    <a:pt x="33" y="431"/>
                  </a:cubicBezTo>
                  <a:cubicBezTo>
                    <a:pt x="31" y="535"/>
                    <a:pt x="46" y="592"/>
                    <a:pt x="49" y="743"/>
                  </a:cubicBezTo>
                  <a:cubicBezTo>
                    <a:pt x="52" y="894"/>
                    <a:pt x="0" y="1230"/>
                    <a:pt x="49" y="1335"/>
                  </a:cubicBezTo>
                  <a:cubicBezTo>
                    <a:pt x="98" y="1440"/>
                    <a:pt x="279" y="1419"/>
                    <a:pt x="344" y="1374"/>
                  </a:cubicBezTo>
                  <a:cubicBezTo>
                    <a:pt x="409" y="1329"/>
                    <a:pt x="434" y="1177"/>
                    <a:pt x="441" y="1063"/>
                  </a:cubicBezTo>
                  <a:cubicBezTo>
                    <a:pt x="448" y="949"/>
                    <a:pt x="381" y="846"/>
                    <a:pt x="385" y="687"/>
                  </a:cubicBezTo>
                  <a:close/>
                </a:path>
              </a:pathLst>
            </a:custGeom>
            <a:gradFill rotWithShape="0">
              <a:gsLst>
                <a:gs pos="0">
                  <a:srgbClr val="66FFFF"/>
                </a:gs>
                <a:gs pos="100000">
                  <a:schemeClr val="hlink"/>
                </a:gs>
              </a:gsLst>
              <a:lin ang="2700000" scaled="1"/>
            </a:gradFill>
            <a:ln w="3175">
              <a:solidFill>
                <a:schemeClr val="tx1"/>
              </a:solidFill>
              <a:round/>
              <a:headEnd/>
              <a:tailEnd/>
            </a:ln>
          </p:spPr>
          <p:txBody>
            <a:bodyPr wrap="none" anchor="ctr">
              <a:prstTxWarp prst="textNoShape">
                <a:avLst/>
              </a:prstTxWarp>
            </a:bodyPr>
            <a:lstStyle/>
            <a:p>
              <a:endParaRPr lang="en-US" sz="1350"/>
            </a:p>
          </p:txBody>
        </p:sp>
        <p:sp>
          <p:nvSpPr>
            <p:cNvPr id="17" name="Freeform 7"/>
            <p:cNvSpPr>
              <a:spLocks/>
            </p:cNvSpPr>
            <p:nvPr/>
          </p:nvSpPr>
          <p:spPr bwMode="auto">
            <a:xfrm>
              <a:off x="1542" y="583"/>
              <a:ext cx="444" cy="1522"/>
            </a:xfrm>
            <a:custGeom>
              <a:avLst/>
              <a:gdLst>
                <a:gd name="T0" fmla="*/ 63 w 444"/>
                <a:gd name="T1" fmla="*/ 203 h 1522"/>
                <a:gd name="T2" fmla="*/ 394 w 444"/>
                <a:gd name="T3" fmla="*/ 95 h 1522"/>
                <a:gd name="T4" fmla="*/ 362 w 444"/>
                <a:gd name="T5" fmla="*/ 175 h 1522"/>
                <a:gd name="T6" fmla="*/ 342 w 444"/>
                <a:gd name="T7" fmla="*/ 298 h 1522"/>
                <a:gd name="T8" fmla="*/ 338 w 444"/>
                <a:gd name="T9" fmla="*/ 487 h 1522"/>
                <a:gd name="T10" fmla="*/ 366 w 444"/>
                <a:gd name="T11" fmla="*/ 866 h 1522"/>
                <a:gd name="T12" fmla="*/ 322 w 444"/>
                <a:gd name="T13" fmla="*/ 1311 h 1522"/>
                <a:gd name="T14" fmla="*/ 394 w 444"/>
                <a:gd name="T15" fmla="*/ 1447 h 1522"/>
                <a:gd name="T16" fmla="*/ 55 w 444"/>
                <a:gd name="T17" fmla="*/ 1315 h 1522"/>
                <a:gd name="T18" fmla="*/ 63 w 444"/>
                <a:gd name="T19" fmla="*/ 203 h 1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1522"/>
                <a:gd name="T32" fmla="*/ 444 w 444"/>
                <a:gd name="T33" fmla="*/ 1522 h 1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1522">
                  <a:moveTo>
                    <a:pt x="63" y="203"/>
                  </a:moveTo>
                  <a:cubicBezTo>
                    <a:pt x="119" y="0"/>
                    <a:pt x="344" y="100"/>
                    <a:pt x="394" y="95"/>
                  </a:cubicBezTo>
                  <a:cubicBezTo>
                    <a:pt x="444" y="90"/>
                    <a:pt x="371" y="141"/>
                    <a:pt x="362" y="175"/>
                  </a:cubicBezTo>
                  <a:cubicBezTo>
                    <a:pt x="353" y="209"/>
                    <a:pt x="346" y="246"/>
                    <a:pt x="342" y="298"/>
                  </a:cubicBezTo>
                  <a:cubicBezTo>
                    <a:pt x="338" y="350"/>
                    <a:pt x="334" y="392"/>
                    <a:pt x="338" y="487"/>
                  </a:cubicBezTo>
                  <a:cubicBezTo>
                    <a:pt x="342" y="582"/>
                    <a:pt x="369" y="729"/>
                    <a:pt x="366" y="866"/>
                  </a:cubicBezTo>
                  <a:cubicBezTo>
                    <a:pt x="363" y="1003"/>
                    <a:pt x="317" y="1214"/>
                    <a:pt x="322" y="1311"/>
                  </a:cubicBezTo>
                  <a:cubicBezTo>
                    <a:pt x="327" y="1408"/>
                    <a:pt x="438" y="1446"/>
                    <a:pt x="394" y="1447"/>
                  </a:cubicBezTo>
                  <a:cubicBezTo>
                    <a:pt x="350" y="1448"/>
                    <a:pt x="110" y="1522"/>
                    <a:pt x="55" y="1315"/>
                  </a:cubicBezTo>
                  <a:cubicBezTo>
                    <a:pt x="0" y="1108"/>
                    <a:pt x="61" y="435"/>
                    <a:pt x="63" y="203"/>
                  </a:cubicBezTo>
                  <a:close/>
                </a:path>
              </a:pathLst>
            </a:custGeom>
            <a:gradFill rotWithShape="0">
              <a:gsLst>
                <a:gs pos="0">
                  <a:srgbClr val="66CCFF"/>
                </a:gs>
                <a:gs pos="100000">
                  <a:srgbClr val="0080FF"/>
                </a:gs>
              </a:gsLst>
              <a:lin ang="2700000" scaled="1"/>
            </a:gradFill>
            <a:ln w="3175">
              <a:solidFill>
                <a:schemeClr val="tx1"/>
              </a:solidFill>
              <a:round/>
              <a:headEnd/>
              <a:tailEnd/>
            </a:ln>
          </p:spPr>
          <p:txBody>
            <a:bodyPr wrap="none" anchor="ctr">
              <a:prstTxWarp prst="textNoShape">
                <a:avLst/>
              </a:prstTxWarp>
            </a:bodyPr>
            <a:lstStyle/>
            <a:p>
              <a:endParaRPr lang="en-US" sz="1350"/>
            </a:p>
          </p:txBody>
        </p:sp>
      </p:grpSp>
      <p:sp>
        <p:nvSpPr>
          <p:cNvPr id="18" name="Freeform 21"/>
          <p:cNvSpPr>
            <a:spLocks/>
          </p:cNvSpPr>
          <p:nvPr/>
        </p:nvSpPr>
        <p:spPr bwMode="auto">
          <a:xfrm>
            <a:off x="3600594" y="4110278"/>
            <a:ext cx="471844" cy="441864"/>
          </a:xfrm>
          <a:custGeom>
            <a:avLst/>
            <a:gdLst>
              <a:gd name="T0" fmla="*/ 2147483647 w 568"/>
              <a:gd name="T1" fmla="*/ 2147483647 h 532"/>
              <a:gd name="T2" fmla="*/ 2147483647 w 568"/>
              <a:gd name="T3" fmla="*/ 2147483647 h 532"/>
              <a:gd name="T4" fmla="*/ 2147483647 w 568"/>
              <a:gd name="T5" fmla="*/ 2147483647 h 532"/>
              <a:gd name="T6" fmla="*/ 2147483647 w 568"/>
              <a:gd name="T7" fmla="*/ 2147483647 h 532"/>
              <a:gd name="T8" fmla="*/ 2147483647 w 568"/>
              <a:gd name="T9" fmla="*/ 2147483647 h 532"/>
              <a:gd name="T10" fmla="*/ 2147483647 w 568"/>
              <a:gd name="T11" fmla="*/ 2147483647 h 532"/>
              <a:gd name="T12" fmla="*/ 2147483647 w 568"/>
              <a:gd name="T13" fmla="*/ 2147483647 h 532"/>
              <a:gd name="T14" fmla="*/ 2147483647 w 568"/>
              <a:gd name="T15" fmla="*/ 2147483647 h 532"/>
              <a:gd name="T16" fmla="*/ 2147483647 w 568"/>
              <a:gd name="T17" fmla="*/ 2147483647 h 532"/>
              <a:gd name="T18" fmla="*/ 2147483647 w 568"/>
              <a:gd name="T19" fmla="*/ 2147483647 h 5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8"/>
              <a:gd name="T31" fmla="*/ 0 h 532"/>
              <a:gd name="T32" fmla="*/ 568 w 568"/>
              <a:gd name="T33" fmla="*/ 532 h 5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8" h="532">
                <a:moveTo>
                  <a:pt x="544" y="180"/>
                </a:moveTo>
                <a:cubicBezTo>
                  <a:pt x="523" y="227"/>
                  <a:pt x="321" y="256"/>
                  <a:pt x="264" y="292"/>
                </a:cubicBezTo>
                <a:cubicBezTo>
                  <a:pt x="207" y="328"/>
                  <a:pt x="221" y="359"/>
                  <a:pt x="200" y="396"/>
                </a:cubicBezTo>
                <a:cubicBezTo>
                  <a:pt x="179" y="433"/>
                  <a:pt x="161" y="500"/>
                  <a:pt x="136" y="516"/>
                </a:cubicBezTo>
                <a:cubicBezTo>
                  <a:pt x="111" y="532"/>
                  <a:pt x="61" y="512"/>
                  <a:pt x="48" y="492"/>
                </a:cubicBezTo>
                <a:cubicBezTo>
                  <a:pt x="35" y="472"/>
                  <a:pt x="63" y="428"/>
                  <a:pt x="56" y="396"/>
                </a:cubicBezTo>
                <a:cubicBezTo>
                  <a:pt x="49" y="364"/>
                  <a:pt x="0" y="348"/>
                  <a:pt x="8" y="300"/>
                </a:cubicBezTo>
                <a:cubicBezTo>
                  <a:pt x="16" y="252"/>
                  <a:pt x="40" y="156"/>
                  <a:pt x="104" y="108"/>
                </a:cubicBezTo>
                <a:cubicBezTo>
                  <a:pt x="168" y="60"/>
                  <a:pt x="319" y="0"/>
                  <a:pt x="392" y="12"/>
                </a:cubicBezTo>
                <a:cubicBezTo>
                  <a:pt x="465" y="24"/>
                  <a:pt x="568" y="132"/>
                  <a:pt x="544" y="180"/>
                </a:cubicBezTo>
                <a:close/>
              </a:path>
            </a:pathLst>
          </a:custGeom>
          <a:solidFill>
            <a:srgbClr val="FF00FF"/>
          </a:solidFill>
          <a:ln w="3175">
            <a:solidFill>
              <a:schemeClr val="tx1"/>
            </a:solidFill>
            <a:round/>
            <a:headEnd/>
            <a:tailEnd/>
          </a:ln>
        </p:spPr>
        <p:txBody>
          <a:bodyPr wrap="none" anchor="ctr">
            <a:prstTxWarp prst="textNoShape">
              <a:avLst/>
            </a:prstTxWarp>
          </a:bodyPr>
          <a:lstStyle/>
          <a:p>
            <a:endParaRPr lang="en-US" sz="1350"/>
          </a:p>
        </p:txBody>
      </p:sp>
      <p:sp>
        <p:nvSpPr>
          <p:cNvPr id="19" name="Freeform 20"/>
          <p:cNvSpPr>
            <a:spLocks/>
          </p:cNvSpPr>
          <p:nvPr/>
        </p:nvSpPr>
        <p:spPr bwMode="auto">
          <a:xfrm>
            <a:off x="3070095" y="2744278"/>
            <a:ext cx="861572" cy="1697074"/>
          </a:xfrm>
          <a:custGeom>
            <a:avLst/>
            <a:gdLst>
              <a:gd name="T0" fmla="*/ 2147483647 w 1039"/>
              <a:gd name="T1" fmla="*/ 2147483647 h 2046"/>
              <a:gd name="T2" fmla="*/ 2147483647 w 1039"/>
              <a:gd name="T3" fmla="*/ 2147483647 h 2046"/>
              <a:gd name="T4" fmla="*/ 2147483647 w 1039"/>
              <a:gd name="T5" fmla="*/ 2147483647 h 2046"/>
              <a:gd name="T6" fmla="*/ 2147483647 w 1039"/>
              <a:gd name="T7" fmla="*/ 2147483647 h 2046"/>
              <a:gd name="T8" fmla="*/ 2147483647 w 1039"/>
              <a:gd name="T9" fmla="*/ 2147483647 h 2046"/>
              <a:gd name="T10" fmla="*/ 2147483647 w 1039"/>
              <a:gd name="T11" fmla="*/ 2147483647 h 2046"/>
              <a:gd name="T12" fmla="*/ 2147483647 w 1039"/>
              <a:gd name="T13" fmla="*/ 2147483647 h 2046"/>
              <a:gd name="T14" fmla="*/ 2147483647 w 1039"/>
              <a:gd name="T15" fmla="*/ 2147483647 h 2046"/>
              <a:gd name="T16" fmla="*/ 2147483647 w 1039"/>
              <a:gd name="T17" fmla="*/ 2147483647 h 2046"/>
              <a:gd name="T18" fmla="*/ 2147483647 w 1039"/>
              <a:gd name="T19" fmla="*/ 2147483647 h 2046"/>
              <a:gd name="T20" fmla="*/ 2147483647 w 1039"/>
              <a:gd name="T21" fmla="*/ 2147483647 h 2046"/>
              <a:gd name="T22" fmla="*/ 2147483647 w 1039"/>
              <a:gd name="T23" fmla="*/ 2147483647 h 2046"/>
              <a:gd name="T24" fmla="*/ 2147483647 w 1039"/>
              <a:gd name="T25" fmla="*/ 2147483647 h 2046"/>
              <a:gd name="T26" fmla="*/ 2147483647 w 1039"/>
              <a:gd name="T27" fmla="*/ 2147483647 h 2046"/>
              <a:gd name="T28" fmla="*/ 2147483647 w 1039"/>
              <a:gd name="T29" fmla="*/ 2147483647 h 2046"/>
              <a:gd name="T30" fmla="*/ 2147483647 w 1039"/>
              <a:gd name="T31" fmla="*/ 2147483647 h 2046"/>
              <a:gd name="T32" fmla="*/ 2147483647 w 1039"/>
              <a:gd name="T33" fmla="*/ 2147483647 h 2046"/>
              <a:gd name="T34" fmla="*/ 2147483647 w 1039"/>
              <a:gd name="T35" fmla="*/ 2147483647 h 2046"/>
              <a:gd name="T36" fmla="*/ 2147483647 w 1039"/>
              <a:gd name="T37" fmla="*/ 2147483647 h 2046"/>
              <a:gd name="T38" fmla="*/ 2147483647 w 1039"/>
              <a:gd name="T39" fmla="*/ 2147483647 h 2046"/>
              <a:gd name="T40" fmla="*/ 2147483647 w 1039"/>
              <a:gd name="T41" fmla="*/ 2147483647 h 2046"/>
              <a:gd name="T42" fmla="*/ 2147483647 w 1039"/>
              <a:gd name="T43" fmla="*/ 2147483647 h 20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9"/>
              <a:gd name="T67" fmla="*/ 0 h 2046"/>
              <a:gd name="T68" fmla="*/ 1039 w 1039"/>
              <a:gd name="T69" fmla="*/ 2046 h 20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9" h="2046">
                <a:moveTo>
                  <a:pt x="840" y="379"/>
                </a:moveTo>
                <a:cubicBezTo>
                  <a:pt x="777" y="142"/>
                  <a:pt x="708" y="102"/>
                  <a:pt x="648" y="51"/>
                </a:cubicBezTo>
                <a:cubicBezTo>
                  <a:pt x="588" y="0"/>
                  <a:pt x="528" y="47"/>
                  <a:pt x="480" y="75"/>
                </a:cubicBezTo>
                <a:cubicBezTo>
                  <a:pt x="432" y="103"/>
                  <a:pt x="392" y="170"/>
                  <a:pt x="360" y="219"/>
                </a:cubicBezTo>
                <a:cubicBezTo>
                  <a:pt x="328" y="268"/>
                  <a:pt x="312" y="339"/>
                  <a:pt x="288" y="371"/>
                </a:cubicBezTo>
                <a:cubicBezTo>
                  <a:pt x="264" y="403"/>
                  <a:pt x="212" y="364"/>
                  <a:pt x="216" y="411"/>
                </a:cubicBezTo>
                <a:cubicBezTo>
                  <a:pt x="220" y="458"/>
                  <a:pt x="301" y="591"/>
                  <a:pt x="312" y="651"/>
                </a:cubicBezTo>
                <a:cubicBezTo>
                  <a:pt x="323" y="711"/>
                  <a:pt x="296" y="755"/>
                  <a:pt x="280" y="771"/>
                </a:cubicBezTo>
                <a:cubicBezTo>
                  <a:pt x="264" y="787"/>
                  <a:pt x="232" y="731"/>
                  <a:pt x="216" y="747"/>
                </a:cubicBezTo>
                <a:cubicBezTo>
                  <a:pt x="200" y="763"/>
                  <a:pt x="208" y="828"/>
                  <a:pt x="184" y="867"/>
                </a:cubicBezTo>
                <a:cubicBezTo>
                  <a:pt x="160" y="906"/>
                  <a:pt x="97" y="935"/>
                  <a:pt x="72" y="979"/>
                </a:cubicBezTo>
                <a:cubicBezTo>
                  <a:pt x="47" y="1023"/>
                  <a:pt x="24" y="1098"/>
                  <a:pt x="32" y="1131"/>
                </a:cubicBezTo>
                <a:cubicBezTo>
                  <a:pt x="40" y="1164"/>
                  <a:pt x="105" y="1152"/>
                  <a:pt x="120" y="1179"/>
                </a:cubicBezTo>
                <a:cubicBezTo>
                  <a:pt x="135" y="1206"/>
                  <a:pt x="137" y="1263"/>
                  <a:pt x="120" y="1291"/>
                </a:cubicBezTo>
                <a:cubicBezTo>
                  <a:pt x="103" y="1319"/>
                  <a:pt x="0" y="1318"/>
                  <a:pt x="16" y="1347"/>
                </a:cubicBezTo>
                <a:cubicBezTo>
                  <a:pt x="32" y="1376"/>
                  <a:pt x="143" y="1431"/>
                  <a:pt x="216" y="1467"/>
                </a:cubicBezTo>
                <a:cubicBezTo>
                  <a:pt x="289" y="1503"/>
                  <a:pt x="400" y="1506"/>
                  <a:pt x="456" y="1563"/>
                </a:cubicBezTo>
                <a:cubicBezTo>
                  <a:pt x="512" y="1620"/>
                  <a:pt x="521" y="1759"/>
                  <a:pt x="552" y="1811"/>
                </a:cubicBezTo>
                <a:cubicBezTo>
                  <a:pt x="583" y="1863"/>
                  <a:pt x="607" y="1847"/>
                  <a:pt x="640" y="1875"/>
                </a:cubicBezTo>
                <a:cubicBezTo>
                  <a:pt x="673" y="1903"/>
                  <a:pt x="688" y="2046"/>
                  <a:pt x="752" y="1979"/>
                </a:cubicBezTo>
                <a:cubicBezTo>
                  <a:pt x="816" y="1912"/>
                  <a:pt x="1009" y="1742"/>
                  <a:pt x="1024" y="1475"/>
                </a:cubicBezTo>
                <a:cubicBezTo>
                  <a:pt x="1039" y="1208"/>
                  <a:pt x="906" y="624"/>
                  <a:pt x="840" y="379"/>
                </a:cubicBezTo>
                <a:close/>
              </a:path>
            </a:pathLst>
          </a:custGeom>
          <a:gradFill rotWithShape="0">
            <a:gsLst>
              <a:gs pos="0">
                <a:srgbClr val="FF6666"/>
              </a:gs>
              <a:gs pos="100000">
                <a:srgbClr val="FF0000"/>
              </a:gs>
            </a:gsLst>
            <a:lin ang="2700000" scaled="1"/>
          </a:gradFill>
          <a:ln w="3175">
            <a:solidFill>
              <a:schemeClr val="tx1"/>
            </a:solidFill>
            <a:round/>
            <a:headEnd/>
            <a:tailEnd/>
          </a:ln>
        </p:spPr>
        <p:txBody>
          <a:bodyPr wrap="none" anchor="ctr">
            <a:prstTxWarp prst="textNoShape">
              <a:avLst/>
            </a:prstTxWarp>
          </a:bodyPr>
          <a:lstStyle/>
          <a:p>
            <a:endParaRPr lang="en-US" sz="1350"/>
          </a:p>
        </p:txBody>
      </p:sp>
      <p:sp>
        <p:nvSpPr>
          <p:cNvPr id="20" name="Freeform 17"/>
          <p:cNvSpPr>
            <a:spLocks/>
          </p:cNvSpPr>
          <p:nvPr/>
        </p:nvSpPr>
        <p:spPr bwMode="auto">
          <a:xfrm>
            <a:off x="3368583" y="2686926"/>
            <a:ext cx="1019287" cy="1852182"/>
          </a:xfrm>
          <a:custGeom>
            <a:avLst/>
            <a:gdLst>
              <a:gd name="T0" fmla="*/ 2147483647 w 1228"/>
              <a:gd name="T1" fmla="*/ 0 h 2232"/>
              <a:gd name="T2" fmla="*/ 2147483647 w 1228"/>
              <a:gd name="T3" fmla="*/ 2147483647 h 2232"/>
              <a:gd name="T4" fmla="*/ 2147483647 w 1228"/>
              <a:gd name="T5" fmla="*/ 2147483647 h 2232"/>
              <a:gd name="T6" fmla="*/ 2147483647 w 1228"/>
              <a:gd name="T7" fmla="*/ 2147483647 h 2232"/>
              <a:gd name="T8" fmla="*/ 2147483647 w 1228"/>
              <a:gd name="T9" fmla="*/ 2147483647 h 2232"/>
              <a:gd name="T10" fmla="*/ 2147483647 w 1228"/>
              <a:gd name="T11" fmla="*/ 2147483647 h 2232"/>
              <a:gd name="T12" fmla="*/ 2147483647 w 1228"/>
              <a:gd name="T13" fmla="*/ 2147483647 h 2232"/>
              <a:gd name="T14" fmla="*/ 2147483647 w 1228"/>
              <a:gd name="T15" fmla="*/ 2147483647 h 2232"/>
              <a:gd name="T16" fmla="*/ 2147483647 w 1228"/>
              <a:gd name="T17" fmla="*/ 2147483647 h 2232"/>
              <a:gd name="T18" fmla="*/ 2147483647 w 1228"/>
              <a:gd name="T19" fmla="*/ 2147483647 h 2232"/>
              <a:gd name="T20" fmla="*/ 2147483647 w 1228"/>
              <a:gd name="T21" fmla="*/ 2147483647 h 2232"/>
              <a:gd name="T22" fmla="*/ 2147483647 w 1228"/>
              <a:gd name="T23" fmla="*/ 2147483647 h 2232"/>
              <a:gd name="T24" fmla="*/ 2147483647 w 1228"/>
              <a:gd name="T25" fmla="*/ 2147483647 h 2232"/>
              <a:gd name="T26" fmla="*/ 2147483647 w 1228"/>
              <a:gd name="T27" fmla="*/ 2147483647 h 2232"/>
              <a:gd name="T28" fmla="*/ 2147483647 w 1228"/>
              <a:gd name="T29" fmla="*/ 2147483647 h 2232"/>
              <a:gd name="T30" fmla="*/ 2147483647 w 1228"/>
              <a:gd name="T31" fmla="*/ 2147483647 h 2232"/>
              <a:gd name="T32" fmla="*/ 2147483647 w 1228"/>
              <a:gd name="T33" fmla="*/ 2147483647 h 2232"/>
              <a:gd name="T34" fmla="*/ 2147483647 w 1228"/>
              <a:gd name="T35" fmla="*/ 2147483647 h 2232"/>
              <a:gd name="T36" fmla="*/ 2147483647 w 1228"/>
              <a:gd name="T37" fmla="*/ 2147483647 h 2232"/>
              <a:gd name="T38" fmla="*/ 2147483647 w 1228"/>
              <a:gd name="T39" fmla="*/ 2147483647 h 2232"/>
              <a:gd name="T40" fmla="*/ 2147483647 w 1228"/>
              <a:gd name="T41" fmla="*/ 2147483647 h 2232"/>
              <a:gd name="T42" fmla="*/ 2147483647 w 1228"/>
              <a:gd name="T43" fmla="*/ 2147483647 h 2232"/>
              <a:gd name="T44" fmla="*/ 2147483647 w 1228"/>
              <a:gd name="T45" fmla="*/ 2147483647 h 2232"/>
              <a:gd name="T46" fmla="*/ 2147483647 w 1228"/>
              <a:gd name="T47" fmla="*/ 2147483647 h 2232"/>
              <a:gd name="T48" fmla="*/ 2147483647 w 1228"/>
              <a:gd name="T49" fmla="*/ 2147483647 h 2232"/>
              <a:gd name="T50" fmla="*/ 2147483647 w 1228"/>
              <a:gd name="T51" fmla="*/ 2147483647 h 2232"/>
              <a:gd name="T52" fmla="*/ 2147483647 w 1228"/>
              <a:gd name="T53" fmla="*/ 2147483647 h 2232"/>
              <a:gd name="T54" fmla="*/ 2147483647 w 1228"/>
              <a:gd name="T55" fmla="*/ 2147483647 h 2232"/>
              <a:gd name="T56" fmla="*/ 2147483647 w 1228"/>
              <a:gd name="T57" fmla="*/ 2147483647 h 2232"/>
              <a:gd name="T58" fmla="*/ 2147483647 w 1228"/>
              <a:gd name="T59" fmla="*/ 2147483647 h 2232"/>
              <a:gd name="T60" fmla="*/ 2147483647 w 1228"/>
              <a:gd name="T61" fmla="*/ 2147483647 h 2232"/>
              <a:gd name="T62" fmla="*/ 2147483647 w 1228"/>
              <a:gd name="T63" fmla="*/ 2147483647 h 2232"/>
              <a:gd name="T64" fmla="*/ 2147483647 w 1228"/>
              <a:gd name="T65" fmla="*/ 2147483647 h 2232"/>
              <a:gd name="T66" fmla="*/ 2147483647 w 1228"/>
              <a:gd name="T67" fmla="*/ 2147483647 h 2232"/>
              <a:gd name="T68" fmla="*/ 2147483647 w 1228"/>
              <a:gd name="T69" fmla="*/ 0 h 22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28"/>
              <a:gd name="T106" fmla="*/ 0 h 2232"/>
              <a:gd name="T107" fmla="*/ 1228 w 1228"/>
              <a:gd name="T108" fmla="*/ 2232 h 22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28" h="2232">
                <a:moveTo>
                  <a:pt x="741" y="0"/>
                </a:moveTo>
                <a:cubicBezTo>
                  <a:pt x="757" y="32"/>
                  <a:pt x="765" y="152"/>
                  <a:pt x="789" y="192"/>
                </a:cubicBezTo>
                <a:cubicBezTo>
                  <a:pt x="813" y="232"/>
                  <a:pt x="885" y="200"/>
                  <a:pt x="885" y="240"/>
                </a:cubicBezTo>
                <a:cubicBezTo>
                  <a:pt x="885" y="280"/>
                  <a:pt x="773" y="384"/>
                  <a:pt x="789" y="432"/>
                </a:cubicBezTo>
                <a:cubicBezTo>
                  <a:pt x="805" y="480"/>
                  <a:pt x="925" y="464"/>
                  <a:pt x="981" y="528"/>
                </a:cubicBezTo>
                <a:cubicBezTo>
                  <a:pt x="1037" y="592"/>
                  <a:pt x="1108" y="687"/>
                  <a:pt x="1125" y="816"/>
                </a:cubicBezTo>
                <a:cubicBezTo>
                  <a:pt x="1142" y="945"/>
                  <a:pt x="1064" y="1208"/>
                  <a:pt x="1080" y="1304"/>
                </a:cubicBezTo>
                <a:cubicBezTo>
                  <a:pt x="1096" y="1400"/>
                  <a:pt x="1214" y="1345"/>
                  <a:pt x="1221" y="1392"/>
                </a:cubicBezTo>
                <a:cubicBezTo>
                  <a:pt x="1228" y="1439"/>
                  <a:pt x="1125" y="1528"/>
                  <a:pt x="1125" y="1584"/>
                </a:cubicBezTo>
                <a:cubicBezTo>
                  <a:pt x="1125" y="1640"/>
                  <a:pt x="1221" y="1696"/>
                  <a:pt x="1221" y="1728"/>
                </a:cubicBezTo>
                <a:cubicBezTo>
                  <a:pt x="1221" y="1760"/>
                  <a:pt x="1173" y="1752"/>
                  <a:pt x="1125" y="1776"/>
                </a:cubicBezTo>
                <a:cubicBezTo>
                  <a:pt x="1077" y="1800"/>
                  <a:pt x="961" y="1824"/>
                  <a:pt x="933" y="1872"/>
                </a:cubicBezTo>
                <a:cubicBezTo>
                  <a:pt x="905" y="1920"/>
                  <a:pt x="972" y="2007"/>
                  <a:pt x="957" y="2064"/>
                </a:cubicBezTo>
                <a:cubicBezTo>
                  <a:pt x="942" y="2121"/>
                  <a:pt x="881" y="2200"/>
                  <a:pt x="845" y="2216"/>
                </a:cubicBezTo>
                <a:cubicBezTo>
                  <a:pt x="809" y="2232"/>
                  <a:pt x="750" y="2193"/>
                  <a:pt x="741" y="2160"/>
                </a:cubicBezTo>
                <a:cubicBezTo>
                  <a:pt x="732" y="2127"/>
                  <a:pt x="793" y="2051"/>
                  <a:pt x="789" y="2016"/>
                </a:cubicBezTo>
                <a:cubicBezTo>
                  <a:pt x="785" y="1981"/>
                  <a:pt x="754" y="1967"/>
                  <a:pt x="717" y="1952"/>
                </a:cubicBezTo>
                <a:cubicBezTo>
                  <a:pt x="680" y="1937"/>
                  <a:pt x="593" y="1965"/>
                  <a:pt x="565" y="1928"/>
                </a:cubicBezTo>
                <a:cubicBezTo>
                  <a:pt x="537" y="1891"/>
                  <a:pt x="576" y="1785"/>
                  <a:pt x="549" y="1728"/>
                </a:cubicBezTo>
                <a:cubicBezTo>
                  <a:pt x="522" y="1671"/>
                  <a:pt x="421" y="1632"/>
                  <a:pt x="405" y="1584"/>
                </a:cubicBezTo>
                <a:cubicBezTo>
                  <a:pt x="389" y="1536"/>
                  <a:pt x="485" y="1488"/>
                  <a:pt x="453" y="1440"/>
                </a:cubicBezTo>
                <a:cubicBezTo>
                  <a:pt x="421" y="1392"/>
                  <a:pt x="276" y="1323"/>
                  <a:pt x="213" y="1296"/>
                </a:cubicBezTo>
                <a:cubicBezTo>
                  <a:pt x="150" y="1269"/>
                  <a:pt x="101" y="1320"/>
                  <a:pt x="77" y="1280"/>
                </a:cubicBezTo>
                <a:cubicBezTo>
                  <a:pt x="53" y="1240"/>
                  <a:pt x="54" y="1117"/>
                  <a:pt x="69" y="1056"/>
                </a:cubicBezTo>
                <a:cubicBezTo>
                  <a:pt x="84" y="995"/>
                  <a:pt x="133" y="944"/>
                  <a:pt x="165" y="912"/>
                </a:cubicBezTo>
                <a:cubicBezTo>
                  <a:pt x="197" y="880"/>
                  <a:pt x="268" y="901"/>
                  <a:pt x="261" y="864"/>
                </a:cubicBezTo>
                <a:cubicBezTo>
                  <a:pt x="254" y="827"/>
                  <a:pt x="152" y="744"/>
                  <a:pt x="125" y="688"/>
                </a:cubicBezTo>
                <a:cubicBezTo>
                  <a:pt x="98" y="632"/>
                  <a:pt x="121" y="571"/>
                  <a:pt x="101" y="528"/>
                </a:cubicBezTo>
                <a:cubicBezTo>
                  <a:pt x="81" y="485"/>
                  <a:pt x="0" y="457"/>
                  <a:pt x="5" y="432"/>
                </a:cubicBezTo>
                <a:cubicBezTo>
                  <a:pt x="10" y="407"/>
                  <a:pt x="80" y="419"/>
                  <a:pt x="133" y="376"/>
                </a:cubicBezTo>
                <a:cubicBezTo>
                  <a:pt x="186" y="333"/>
                  <a:pt x="274" y="212"/>
                  <a:pt x="325" y="176"/>
                </a:cubicBezTo>
                <a:cubicBezTo>
                  <a:pt x="376" y="140"/>
                  <a:pt x="413" y="175"/>
                  <a:pt x="437" y="160"/>
                </a:cubicBezTo>
                <a:cubicBezTo>
                  <a:pt x="461" y="145"/>
                  <a:pt x="438" y="107"/>
                  <a:pt x="469" y="88"/>
                </a:cubicBezTo>
                <a:cubicBezTo>
                  <a:pt x="500" y="69"/>
                  <a:pt x="576" y="63"/>
                  <a:pt x="621" y="48"/>
                </a:cubicBezTo>
                <a:cubicBezTo>
                  <a:pt x="666" y="33"/>
                  <a:pt x="716" y="10"/>
                  <a:pt x="741" y="0"/>
                </a:cubicBezTo>
                <a:close/>
              </a:path>
            </a:pathLst>
          </a:custGeom>
          <a:gradFill rotWithShape="0">
            <a:gsLst>
              <a:gs pos="0">
                <a:srgbClr val="FF6FCF"/>
              </a:gs>
              <a:gs pos="100000">
                <a:srgbClr val="FF00FF"/>
              </a:gs>
            </a:gsLst>
            <a:lin ang="2700000" scaled="1"/>
          </a:gradFill>
          <a:ln w="3175">
            <a:solidFill>
              <a:schemeClr val="tx1"/>
            </a:solidFill>
            <a:round/>
            <a:headEnd/>
            <a:tailEnd/>
          </a:ln>
        </p:spPr>
        <p:txBody>
          <a:bodyPr wrap="none" anchor="ctr">
            <a:prstTxWarp prst="textNoShape">
              <a:avLst/>
            </a:prstTxWarp>
          </a:bodyPr>
          <a:lstStyle/>
          <a:p>
            <a:endParaRPr lang="en-US" sz="1350"/>
          </a:p>
        </p:txBody>
      </p:sp>
      <p:sp>
        <p:nvSpPr>
          <p:cNvPr id="21" name="Freeform 18"/>
          <p:cNvSpPr>
            <a:spLocks/>
          </p:cNvSpPr>
          <p:nvPr/>
        </p:nvSpPr>
        <p:spPr bwMode="auto">
          <a:xfrm>
            <a:off x="4078955" y="2636092"/>
            <a:ext cx="925439" cy="1729660"/>
          </a:xfrm>
          <a:custGeom>
            <a:avLst/>
            <a:gdLst>
              <a:gd name="T0" fmla="*/ 2147483647 w 1115"/>
              <a:gd name="T1" fmla="*/ 2147483647 h 2085"/>
              <a:gd name="T2" fmla="*/ 2147483647 w 1115"/>
              <a:gd name="T3" fmla="*/ 2147483647 h 2085"/>
              <a:gd name="T4" fmla="*/ 2147483647 w 1115"/>
              <a:gd name="T5" fmla="*/ 2147483647 h 2085"/>
              <a:gd name="T6" fmla="*/ 2147483647 w 1115"/>
              <a:gd name="T7" fmla="*/ 2147483647 h 2085"/>
              <a:gd name="T8" fmla="*/ 2147483647 w 1115"/>
              <a:gd name="T9" fmla="*/ 2147483647 h 2085"/>
              <a:gd name="T10" fmla="*/ 2147483647 w 1115"/>
              <a:gd name="T11" fmla="*/ 2147483647 h 2085"/>
              <a:gd name="T12" fmla="*/ 2147483647 w 1115"/>
              <a:gd name="T13" fmla="*/ 2147483647 h 2085"/>
              <a:gd name="T14" fmla="*/ 2147483647 w 1115"/>
              <a:gd name="T15" fmla="*/ 2147483647 h 2085"/>
              <a:gd name="T16" fmla="*/ 2147483647 w 1115"/>
              <a:gd name="T17" fmla="*/ 2147483647 h 2085"/>
              <a:gd name="T18" fmla="*/ 2147483647 w 1115"/>
              <a:gd name="T19" fmla="*/ 2147483647 h 2085"/>
              <a:gd name="T20" fmla="*/ 2147483647 w 1115"/>
              <a:gd name="T21" fmla="*/ 2147483647 h 2085"/>
              <a:gd name="T22" fmla="*/ 2147483647 w 1115"/>
              <a:gd name="T23" fmla="*/ 2147483647 h 2085"/>
              <a:gd name="T24" fmla="*/ 2147483647 w 1115"/>
              <a:gd name="T25" fmla="*/ 2147483647 h 2085"/>
              <a:gd name="T26" fmla="*/ 2147483647 w 1115"/>
              <a:gd name="T27" fmla="*/ 2147483647 h 2085"/>
              <a:gd name="T28" fmla="*/ 2147483647 w 1115"/>
              <a:gd name="T29" fmla="*/ 2147483647 h 2085"/>
              <a:gd name="T30" fmla="*/ 2147483647 w 1115"/>
              <a:gd name="T31" fmla="*/ 2147483647 h 2085"/>
              <a:gd name="T32" fmla="*/ 2147483647 w 1115"/>
              <a:gd name="T33" fmla="*/ 2147483647 h 2085"/>
              <a:gd name="T34" fmla="*/ 2147483647 w 1115"/>
              <a:gd name="T35" fmla="*/ 2147483647 h 2085"/>
              <a:gd name="T36" fmla="*/ 2147483647 w 1115"/>
              <a:gd name="T37" fmla="*/ 2147483647 h 2085"/>
              <a:gd name="T38" fmla="*/ 2147483647 w 1115"/>
              <a:gd name="T39" fmla="*/ 2147483647 h 2085"/>
              <a:gd name="T40" fmla="*/ 2147483647 w 1115"/>
              <a:gd name="T41" fmla="*/ 2147483647 h 2085"/>
              <a:gd name="T42" fmla="*/ 2147483647 w 1115"/>
              <a:gd name="T43" fmla="*/ 2147483647 h 2085"/>
              <a:gd name="T44" fmla="*/ 2147483647 w 1115"/>
              <a:gd name="T45" fmla="*/ 2147483647 h 2085"/>
              <a:gd name="T46" fmla="*/ 2147483647 w 1115"/>
              <a:gd name="T47" fmla="*/ 2147483647 h 2085"/>
              <a:gd name="T48" fmla="*/ 2147483647 w 1115"/>
              <a:gd name="T49" fmla="*/ 2147483647 h 2085"/>
              <a:gd name="T50" fmla="*/ 2147483647 w 1115"/>
              <a:gd name="T51" fmla="*/ 2147483647 h 2085"/>
              <a:gd name="T52" fmla="*/ 2147483647 w 1115"/>
              <a:gd name="T53" fmla="*/ 2147483647 h 2085"/>
              <a:gd name="T54" fmla="*/ 2147483647 w 1115"/>
              <a:gd name="T55" fmla="*/ 2147483647 h 2085"/>
              <a:gd name="T56" fmla="*/ 2147483647 w 1115"/>
              <a:gd name="T57" fmla="*/ 2147483647 h 2085"/>
              <a:gd name="T58" fmla="*/ 2147483647 w 1115"/>
              <a:gd name="T59" fmla="*/ 2147483647 h 2085"/>
              <a:gd name="T60" fmla="*/ 2147483647 w 1115"/>
              <a:gd name="T61" fmla="*/ 2147483647 h 2085"/>
              <a:gd name="T62" fmla="*/ 2147483647 w 1115"/>
              <a:gd name="T63" fmla="*/ 2147483647 h 2085"/>
              <a:gd name="T64" fmla="*/ 2147483647 w 1115"/>
              <a:gd name="T65" fmla="*/ 2147483647 h 2085"/>
              <a:gd name="T66" fmla="*/ 2147483647 w 1115"/>
              <a:gd name="T67" fmla="*/ 2147483647 h 2085"/>
              <a:gd name="T68" fmla="*/ 2147483647 w 1115"/>
              <a:gd name="T69" fmla="*/ 2147483647 h 2085"/>
              <a:gd name="T70" fmla="*/ 2147483647 w 1115"/>
              <a:gd name="T71" fmla="*/ 2147483647 h 2085"/>
              <a:gd name="T72" fmla="*/ 2147483647 w 1115"/>
              <a:gd name="T73" fmla="*/ 2147483647 h 2085"/>
              <a:gd name="T74" fmla="*/ 2147483647 w 1115"/>
              <a:gd name="T75" fmla="*/ 2147483647 h 2085"/>
              <a:gd name="T76" fmla="*/ 2147483647 w 1115"/>
              <a:gd name="T77" fmla="*/ 2147483647 h 2085"/>
              <a:gd name="T78" fmla="*/ 2147483647 w 1115"/>
              <a:gd name="T79" fmla="*/ 2147483647 h 2085"/>
              <a:gd name="T80" fmla="*/ 2147483647 w 1115"/>
              <a:gd name="T81" fmla="*/ 2147483647 h 2085"/>
              <a:gd name="T82" fmla="*/ 2147483647 w 1115"/>
              <a:gd name="T83" fmla="*/ 2147483647 h 2085"/>
              <a:gd name="T84" fmla="*/ 2147483647 w 1115"/>
              <a:gd name="T85" fmla="*/ 2147483647 h 2085"/>
              <a:gd name="T86" fmla="*/ 2147483647 w 1115"/>
              <a:gd name="T87" fmla="*/ 2147483647 h 2085"/>
              <a:gd name="T88" fmla="*/ 2147483647 w 1115"/>
              <a:gd name="T89" fmla="*/ 2147483647 h 2085"/>
              <a:gd name="T90" fmla="*/ 2147483647 w 1115"/>
              <a:gd name="T91" fmla="*/ 2147483647 h 2085"/>
              <a:gd name="T92" fmla="*/ 2147483647 w 1115"/>
              <a:gd name="T93" fmla="*/ 2147483647 h 2085"/>
              <a:gd name="T94" fmla="*/ 2147483647 w 1115"/>
              <a:gd name="T95" fmla="*/ 2147483647 h 2085"/>
              <a:gd name="T96" fmla="*/ 2147483647 w 1115"/>
              <a:gd name="T97" fmla="*/ 2147483647 h 2085"/>
              <a:gd name="T98" fmla="*/ 2147483647 w 1115"/>
              <a:gd name="T99" fmla="*/ 2147483647 h 2085"/>
              <a:gd name="T100" fmla="*/ 2147483647 w 1115"/>
              <a:gd name="T101" fmla="*/ 2147483647 h 2085"/>
              <a:gd name="T102" fmla="*/ 2147483647 w 1115"/>
              <a:gd name="T103" fmla="*/ 2147483647 h 2085"/>
              <a:gd name="T104" fmla="*/ 2147483647 w 1115"/>
              <a:gd name="T105" fmla="*/ 2147483647 h 2085"/>
              <a:gd name="T106" fmla="*/ 2147483647 w 1115"/>
              <a:gd name="T107" fmla="*/ 2147483647 h 2085"/>
              <a:gd name="T108" fmla="*/ 2147483647 w 1115"/>
              <a:gd name="T109" fmla="*/ 2147483647 h 2085"/>
              <a:gd name="T110" fmla="*/ 2147483647 w 1115"/>
              <a:gd name="T111" fmla="*/ 2147483647 h 2085"/>
              <a:gd name="T112" fmla="*/ 2147483647 w 1115"/>
              <a:gd name="T113" fmla="*/ 2147483647 h 2085"/>
              <a:gd name="T114" fmla="*/ 2147483647 w 1115"/>
              <a:gd name="T115" fmla="*/ 2147483647 h 2085"/>
              <a:gd name="T116" fmla="*/ 2147483647 w 1115"/>
              <a:gd name="T117" fmla="*/ 2147483647 h 2085"/>
              <a:gd name="T118" fmla="*/ 2147483647 w 1115"/>
              <a:gd name="T119" fmla="*/ 2147483647 h 2085"/>
              <a:gd name="T120" fmla="*/ 2147483647 w 1115"/>
              <a:gd name="T121" fmla="*/ 2147483647 h 2085"/>
              <a:gd name="T122" fmla="*/ 2147483647 w 1115"/>
              <a:gd name="T123" fmla="*/ 2147483647 h 20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5"/>
              <a:gd name="T187" fmla="*/ 0 h 2085"/>
              <a:gd name="T188" fmla="*/ 1115 w 1115"/>
              <a:gd name="T189" fmla="*/ 2085 h 20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5" h="2085">
                <a:moveTo>
                  <a:pt x="464" y="29"/>
                </a:moveTo>
                <a:cubicBezTo>
                  <a:pt x="476" y="42"/>
                  <a:pt x="404" y="104"/>
                  <a:pt x="400" y="133"/>
                </a:cubicBezTo>
                <a:cubicBezTo>
                  <a:pt x="396" y="162"/>
                  <a:pt x="409" y="193"/>
                  <a:pt x="440" y="205"/>
                </a:cubicBezTo>
                <a:cubicBezTo>
                  <a:pt x="471" y="217"/>
                  <a:pt x="541" y="192"/>
                  <a:pt x="584" y="205"/>
                </a:cubicBezTo>
                <a:cubicBezTo>
                  <a:pt x="627" y="218"/>
                  <a:pt x="664" y="293"/>
                  <a:pt x="696" y="285"/>
                </a:cubicBezTo>
                <a:cubicBezTo>
                  <a:pt x="728" y="277"/>
                  <a:pt x="723" y="154"/>
                  <a:pt x="776" y="157"/>
                </a:cubicBezTo>
                <a:cubicBezTo>
                  <a:pt x="829" y="160"/>
                  <a:pt x="993" y="272"/>
                  <a:pt x="1016" y="301"/>
                </a:cubicBezTo>
                <a:cubicBezTo>
                  <a:pt x="1039" y="330"/>
                  <a:pt x="928" y="317"/>
                  <a:pt x="912" y="333"/>
                </a:cubicBezTo>
                <a:cubicBezTo>
                  <a:pt x="896" y="349"/>
                  <a:pt x="937" y="388"/>
                  <a:pt x="920" y="397"/>
                </a:cubicBezTo>
                <a:cubicBezTo>
                  <a:pt x="903" y="406"/>
                  <a:pt x="831" y="385"/>
                  <a:pt x="808" y="389"/>
                </a:cubicBezTo>
                <a:cubicBezTo>
                  <a:pt x="785" y="393"/>
                  <a:pt x="797" y="396"/>
                  <a:pt x="784" y="421"/>
                </a:cubicBezTo>
                <a:cubicBezTo>
                  <a:pt x="771" y="446"/>
                  <a:pt x="729" y="513"/>
                  <a:pt x="728" y="541"/>
                </a:cubicBezTo>
                <a:cubicBezTo>
                  <a:pt x="727" y="569"/>
                  <a:pt x="752" y="597"/>
                  <a:pt x="776" y="589"/>
                </a:cubicBezTo>
                <a:cubicBezTo>
                  <a:pt x="800" y="581"/>
                  <a:pt x="843" y="484"/>
                  <a:pt x="872" y="493"/>
                </a:cubicBezTo>
                <a:cubicBezTo>
                  <a:pt x="901" y="502"/>
                  <a:pt x="936" y="589"/>
                  <a:pt x="952" y="645"/>
                </a:cubicBezTo>
                <a:cubicBezTo>
                  <a:pt x="968" y="701"/>
                  <a:pt x="968" y="765"/>
                  <a:pt x="968" y="829"/>
                </a:cubicBezTo>
                <a:cubicBezTo>
                  <a:pt x="968" y="893"/>
                  <a:pt x="928" y="981"/>
                  <a:pt x="952" y="1029"/>
                </a:cubicBezTo>
                <a:cubicBezTo>
                  <a:pt x="976" y="1077"/>
                  <a:pt x="1109" y="1086"/>
                  <a:pt x="1112" y="1117"/>
                </a:cubicBezTo>
                <a:cubicBezTo>
                  <a:pt x="1115" y="1148"/>
                  <a:pt x="988" y="1178"/>
                  <a:pt x="968" y="1213"/>
                </a:cubicBezTo>
                <a:cubicBezTo>
                  <a:pt x="948" y="1248"/>
                  <a:pt x="992" y="1281"/>
                  <a:pt x="992" y="1325"/>
                </a:cubicBezTo>
                <a:cubicBezTo>
                  <a:pt x="992" y="1369"/>
                  <a:pt x="995" y="1452"/>
                  <a:pt x="968" y="1477"/>
                </a:cubicBezTo>
                <a:cubicBezTo>
                  <a:pt x="941" y="1502"/>
                  <a:pt x="852" y="1465"/>
                  <a:pt x="832" y="1477"/>
                </a:cubicBezTo>
                <a:cubicBezTo>
                  <a:pt x="812" y="1489"/>
                  <a:pt x="832" y="1523"/>
                  <a:pt x="848" y="1549"/>
                </a:cubicBezTo>
                <a:cubicBezTo>
                  <a:pt x="864" y="1575"/>
                  <a:pt x="932" y="1621"/>
                  <a:pt x="928" y="1637"/>
                </a:cubicBezTo>
                <a:cubicBezTo>
                  <a:pt x="924" y="1653"/>
                  <a:pt x="849" y="1628"/>
                  <a:pt x="824" y="1645"/>
                </a:cubicBezTo>
                <a:cubicBezTo>
                  <a:pt x="799" y="1662"/>
                  <a:pt x="800" y="1717"/>
                  <a:pt x="776" y="1741"/>
                </a:cubicBezTo>
                <a:cubicBezTo>
                  <a:pt x="752" y="1765"/>
                  <a:pt x="696" y="1765"/>
                  <a:pt x="680" y="1789"/>
                </a:cubicBezTo>
                <a:cubicBezTo>
                  <a:pt x="664" y="1813"/>
                  <a:pt x="696" y="1869"/>
                  <a:pt x="680" y="1885"/>
                </a:cubicBezTo>
                <a:cubicBezTo>
                  <a:pt x="664" y="1901"/>
                  <a:pt x="624" y="1869"/>
                  <a:pt x="584" y="1885"/>
                </a:cubicBezTo>
                <a:cubicBezTo>
                  <a:pt x="544" y="1901"/>
                  <a:pt x="480" y="1965"/>
                  <a:pt x="440" y="1981"/>
                </a:cubicBezTo>
                <a:cubicBezTo>
                  <a:pt x="400" y="1997"/>
                  <a:pt x="369" y="1965"/>
                  <a:pt x="344" y="1981"/>
                </a:cubicBezTo>
                <a:cubicBezTo>
                  <a:pt x="319" y="1997"/>
                  <a:pt x="312" y="2069"/>
                  <a:pt x="288" y="2077"/>
                </a:cubicBezTo>
                <a:cubicBezTo>
                  <a:pt x="264" y="2085"/>
                  <a:pt x="223" y="2029"/>
                  <a:pt x="200" y="2029"/>
                </a:cubicBezTo>
                <a:cubicBezTo>
                  <a:pt x="177" y="2029"/>
                  <a:pt x="168" y="2085"/>
                  <a:pt x="152" y="2077"/>
                </a:cubicBezTo>
                <a:cubicBezTo>
                  <a:pt x="136" y="2069"/>
                  <a:pt x="120" y="1997"/>
                  <a:pt x="104" y="1981"/>
                </a:cubicBezTo>
                <a:cubicBezTo>
                  <a:pt x="88" y="1965"/>
                  <a:pt x="56" y="1997"/>
                  <a:pt x="56" y="1981"/>
                </a:cubicBezTo>
                <a:cubicBezTo>
                  <a:pt x="56" y="1965"/>
                  <a:pt x="72" y="1909"/>
                  <a:pt x="104" y="1885"/>
                </a:cubicBezTo>
                <a:cubicBezTo>
                  <a:pt x="136" y="1861"/>
                  <a:pt x="225" y="1856"/>
                  <a:pt x="248" y="1837"/>
                </a:cubicBezTo>
                <a:cubicBezTo>
                  <a:pt x="271" y="1818"/>
                  <a:pt x="224" y="1781"/>
                  <a:pt x="240" y="1773"/>
                </a:cubicBezTo>
                <a:cubicBezTo>
                  <a:pt x="256" y="1765"/>
                  <a:pt x="337" y="1804"/>
                  <a:pt x="344" y="1789"/>
                </a:cubicBezTo>
                <a:cubicBezTo>
                  <a:pt x="351" y="1774"/>
                  <a:pt x="304" y="1709"/>
                  <a:pt x="280" y="1685"/>
                </a:cubicBezTo>
                <a:cubicBezTo>
                  <a:pt x="256" y="1661"/>
                  <a:pt x="189" y="1676"/>
                  <a:pt x="200" y="1645"/>
                </a:cubicBezTo>
                <a:cubicBezTo>
                  <a:pt x="211" y="1614"/>
                  <a:pt x="344" y="1533"/>
                  <a:pt x="344" y="1501"/>
                </a:cubicBezTo>
                <a:cubicBezTo>
                  <a:pt x="344" y="1469"/>
                  <a:pt x="248" y="1485"/>
                  <a:pt x="200" y="1453"/>
                </a:cubicBezTo>
                <a:cubicBezTo>
                  <a:pt x="152" y="1421"/>
                  <a:pt x="88" y="1357"/>
                  <a:pt x="56" y="1309"/>
                </a:cubicBezTo>
                <a:cubicBezTo>
                  <a:pt x="24" y="1261"/>
                  <a:pt x="0" y="1181"/>
                  <a:pt x="8" y="1165"/>
                </a:cubicBezTo>
                <a:cubicBezTo>
                  <a:pt x="16" y="1149"/>
                  <a:pt x="72" y="1213"/>
                  <a:pt x="104" y="1213"/>
                </a:cubicBezTo>
                <a:cubicBezTo>
                  <a:pt x="136" y="1213"/>
                  <a:pt x="208" y="1181"/>
                  <a:pt x="200" y="1165"/>
                </a:cubicBezTo>
                <a:cubicBezTo>
                  <a:pt x="192" y="1149"/>
                  <a:pt x="64" y="1149"/>
                  <a:pt x="56" y="1117"/>
                </a:cubicBezTo>
                <a:cubicBezTo>
                  <a:pt x="48" y="1085"/>
                  <a:pt x="144" y="1013"/>
                  <a:pt x="152" y="973"/>
                </a:cubicBezTo>
                <a:cubicBezTo>
                  <a:pt x="160" y="933"/>
                  <a:pt x="128" y="901"/>
                  <a:pt x="104" y="877"/>
                </a:cubicBezTo>
                <a:cubicBezTo>
                  <a:pt x="80" y="853"/>
                  <a:pt x="15" y="861"/>
                  <a:pt x="8" y="829"/>
                </a:cubicBezTo>
                <a:cubicBezTo>
                  <a:pt x="1" y="797"/>
                  <a:pt x="43" y="732"/>
                  <a:pt x="64" y="685"/>
                </a:cubicBezTo>
                <a:cubicBezTo>
                  <a:pt x="85" y="638"/>
                  <a:pt x="135" y="593"/>
                  <a:pt x="136" y="549"/>
                </a:cubicBezTo>
                <a:cubicBezTo>
                  <a:pt x="137" y="505"/>
                  <a:pt x="61" y="462"/>
                  <a:pt x="72" y="421"/>
                </a:cubicBezTo>
                <a:cubicBezTo>
                  <a:pt x="83" y="380"/>
                  <a:pt x="195" y="329"/>
                  <a:pt x="200" y="301"/>
                </a:cubicBezTo>
                <a:cubicBezTo>
                  <a:pt x="205" y="273"/>
                  <a:pt x="120" y="277"/>
                  <a:pt x="104" y="253"/>
                </a:cubicBezTo>
                <a:cubicBezTo>
                  <a:pt x="88" y="229"/>
                  <a:pt x="88" y="181"/>
                  <a:pt x="104" y="157"/>
                </a:cubicBezTo>
                <a:cubicBezTo>
                  <a:pt x="120" y="133"/>
                  <a:pt x="184" y="133"/>
                  <a:pt x="200" y="109"/>
                </a:cubicBezTo>
                <a:cubicBezTo>
                  <a:pt x="216" y="85"/>
                  <a:pt x="180" y="26"/>
                  <a:pt x="200" y="13"/>
                </a:cubicBezTo>
                <a:cubicBezTo>
                  <a:pt x="220" y="0"/>
                  <a:pt x="276" y="26"/>
                  <a:pt x="320" y="29"/>
                </a:cubicBezTo>
                <a:cubicBezTo>
                  <a:pt x="364" y="32"/>
                  <a:pt x="434" y="29"/>
                  <a:pt x="464" y="29"/>
                </a:cubicBezTo>
                <a:close/>
              </a:path>
            </a:pathLst>
          </a:custGeom>
          <a:gradFill rotWithShape="0">
            <a:gsLst>
              <a:gs pos="0">
                <a:srgbClr val="FF0000"/>
              </a:gs>
              <a:gs pos="50000">
                <a:srgbClr val="FF6666"/>
              </a:gs>
              <a:gs pos="100000">
                <a:srgbClr val="FF0000"/>
              </a:gs>
            </a:gsLst>
            <a:lin ang="0" scaled="1"/>
          </a:gradFill>
          <a:ln w="3175">
            <a:solidFill>
              <a:schemeClr val="tx1"/>
            </a:solidFill>
            <a:round/>
            <a:headEnd/>
            <a:tailEnd/>
          </a:ln>
        </p:spPr>
        <p:txBody>
          <a:bodyPr wrap="none" anchor="ctr">
            <a:prstTxWarp prst="textNoShape">
              <a:avLst/>
            </a:prstTxWarp>
          </a:bodyPr>
          <a:lstStyle/>
          <a:p>
            <a:endParaRPr lang="en-US" sz="1350"/>
          </a:p>
        </p:txBody>
      </p:sp>
      <p:sp>
        <p:nvSpPr>
          <p:cNvPr id="22" name="AutoShape 24"/>
          <p:cNvSpPr>
            <a:spLocks/>
          </p:cNvSpPr>
          <p:nvPr/>
        </p:nvSpPr>
        <p:spPr bwMode="auto">
          <a:xfrm>
            <a:off x="6038020" y="962480"/>
            <a:ext cx="125130" cy="938474"/>
          </a:xfrm>
          <a:prstGeom prst="rightBrace">
            <a:avLst>
              <a:gd name="adj1" fmla="val 62500"/>
              <a:gd name="adj2" fmla="val 50000"/>
            </a:avLst>
          </a:prstGeom>
          <a:noFill/>
          <a:ln w="9525">
            <a:solidFill>
              <a:schemeClr val="tx1"/>
            </a:solidFill>
            <a:round/>
            <a:headEnd/>
            <a:tailEnd/>
          </a:ln>
        </p:spPr>
        <p:txBody>
          <a:bodyPr wrap="none" anchor="ctr">
            <a:prstTxWarp prst="textNoShape">
              <a:avLst/>
            </a:prstTxWarp>
          </a:bodyPr>
          <a:lstStyle/>
          <a:p>
            <a:endParaRPr lang="en-US" sz="1350"/>
          </a:p>
        </p:txBody>
      </p:sp>
      <p:sp>
        <p:nvSpPr>
          <p:cNvPr id="23" name="Text Box 26"/>
          <p:cNvSpPr txBox="1">
            <a:spLocks noChangeArrowheads="1"/>
          </p:cNvSpPr>
          <p:nvPr/>
        </p:nvSpPr>
        <p:spPr bwMode="auto">
          <a:xfrm rot="5400000">
            <a:off x="5474935" y="2775035"/>
            <a:ext cx="500519" cy="253916"/>
          </a:xfrm>
          <a:prstGeom prst="rect">
            <a:avLst/>
          </a:prstGeom>
          <a:noFill/>
          <a:ln w="9525">
            <a:noFill/>
            <a:miter lim="800000"/>
            <a:headEnd/>
            <a:tailEnd/>
          </a:ln>
        </p:spPr>
        <p:txBody>
          <a:bodyPr wrap="square">
            <a:prstTxWarp prst="textNoShape">
              <a:avLst/>
            </a:prstTxWarp>
            <a:spAutoFit/>
          </a:bodyPr>
          <a:lstStyle/>
          <a:p>
            <a:r>
              <a:rPr lang="en-US" sz="1050">
                <a:latin typeface="Times New Roman" charset="0"/>
              </a:rPr>
              <a:t>Stator</a:t>
            </a:r>
          </a:p>
        </p:txBody>
      </p:sp>
      <p:sp>
        <p:nvSpPr>
          <p:cNvPr id="24" name="AutoShape 27"/>
          <p:cNvSpPr>
            <a:spLocks/>
          </p:cNvSpPr>
          <p:nvPr/>
        </p:nvSpPr>
        <p:spPr bwMode="auto">
          <a:xfrm rot="16200000">
            <a:off x="3973377" y="149136"/>
            <a:ext cx="125130" cy="1126169"/>
          </a:xfrm>
          <a:prstGeom prst="rightBrace">
            <a:avLst>
              <a:gd name="adj1" fmla="val 75000"/>
              <a:gd name="adj2" fmla="val 50000"/>
            </a:avLst>
          </a:prstGeom>
          <a:noFill/>
          <a:ln w="9525">
            <a:solidFill>
              <a:schemeClr val="tx1"/>
            </a:solidFill>
            <a:round/>
            <a:headEnd/>
            <a:tailEnd/>
          </a:ln>
        </p:spPr>
        <p:txBody>
          <a:bodyPr wrap="none" anchor="ctr">
            <a:prstTxWarp prst="textNoShape">
              <a:avLst/>
            </a:prstTxWarp>
          </a:bodyPr>
          <a:lstStyle/>
          <a:p>
            <a:endParaRPr lang="en-US" sz="1350"/>
          </a:p>
        </p:txBody>
      </p:sp>
      <p:sp>
        <p:nvSpPr>
          <p:cNvPr id="25" name="Text Box 28"/>
          <p:cNvSpPr txBox="1">
            <a:spLocks noChangeArrowheads="1"/>
          </p:cNvSpPr>
          <p:nvPr/>
        </p:nvSpPr>
        <p:spPr bwMode="auto">
          <a:xfrm>
            <a:off x="5036981" y="2589168"/>
            <a:ext cx="362355" cy="300082"/>
          </a:xfrm>
          <a:prstGeom prst="rect">
            <a:avLst/>
          </a:prstGeom>
          <a:noFill/>
          <a:ln w="9525">
            <a:noFill/>
            <a:miter lim="800000"/>
            <a:headEnd/>
            <a:tailEnd/>
          </a:ln>
        </p:spPr>
        <p:txBody>
          <a:bodyPr wrap="square">
            <a:prstTxWarp prst="textNoShape">
              <a:avLst/>
            </a:prstTxWarp>
            <a:spAutoFit/>
          </a:bodyPr>
          <a:lstStyle/>
          <a:p>
            <a:r>
              <a:rPr lang="en-US" sz="1350">
                <a:solidFill>
                  <a:srgbClr val="660066"/>
                </a:solidFill>
              </a:rPr>
              <a:t>b</a:t>
            </a:r>
            <a:r>
              <a:rPr lang="en-US" sz="1350" baseline="-25000">
                <a:solidFill>
                  <a:srgbClr val="660066"/>
                </a:solidFill>
              </a:rPr>
              <a:t>2</a:t>
            </a:r>
            <a:endParaRPr lang="en-US" sz="1350">
              <a:solidFill>
                <a:srgbClr val="660066"/>
              </a:solidFill>
            </a:endParaRPr>
          </a:p>
        </p:txBody>
      </p:sp>
      <p:sp>
        <p:nvSpPr>
          <p:cNvPr id="26" name="AutoShape 29"/>
          <p:cNvSpPr>
            <a:spLocks/>
          </p:cNvSpPr>
          <p:nvPr/>
        </p:nvSpPr>
        <p:spPr bwMode="auto">
          <a:xfrm>
            <a:off x="2909773" y="2839428"/>
            <a:ext cx="187695" cy="1689253"/>
          </a:xfrm>
          <a:prstGeom prst="leftBrace">
            <a:avLst>
              <a:gd name="adj1" fmla="val 75000"/>
              <a:gd name="adj2" fmla="val 50000"/>
            </a:avLst>
          </a:prstGeom>
          <a:noFill/>
          <a:ln w="9525">
            <a:solidFill>
              <a:schemeClr val="tx1"/>
            </a:solidFill>
            <a:round/>
            <a:headEnd/>
            <a:tailEnd/>
          </a:ln>
        </p:spPr>
        <p:txBody>
          <a:bodyPr wrap="none" anchor="ctr">
            <a:prstTxWarp prst="textNoShape">
              <a:avLst/>
            </a:prstTxWarp>
          </a:bodyPr>
          <a:lstStyle/>
          <a:p>
            <a:endParaRPr lang="en-US" sz="1350"/>
          </a:p>
        </p:txBody>
      </p:sp>
      <p:sp>
        <p:nvSpPr>
          <p:cNvPr id="27" name="Text Box 30"/>
          <p:cNvSpPr txBox="1">
            <a:spLocks noChangeArrowheads="1"/>
          </p:cNvSpPr>
          <p:nvPr/>
        </p:nvSpPr>
        <p:spPr bwMode="auto">
          <a:xfrm rot="16200000">
            <a:off x="2583263" y="2169611"/>
            <a:ext cx="1077942" cy="415498"/>
          </a:xfrm>
          <a:prstGeom prst="rect">
            <a:avLst/>
          </a:prstGeom>
          <a:noFill/>
          <a:ln w="9525">
            <a:noFill/>
            <a:miter lim="800000"/>
            <a:headEnd/>
            <a:tailEnd/>
          </a:ln>
        </p:spPr>
        <p:txBody>
          <a:bodyPr wrap="square">
            <a:prstTxWarp prst="textNoShape">
              <a:avLst/>
            </a:prstTxWarp>
            <a:spAutoFit/>
          </a:bodyPr>
          <a:lstStyle/>
          <a:p>
            <a:pPr>
              <a:buFont typeface="Symbol" charset="2"/>
              <a:buChar char="g"/>
            </a:pPr>
            <a:r>
              <a:rPr lang="en-US" sz="1050">
                <a:latin typeface="Times New Roman" charset="0"/>
              </a:rPr>
              <a:t> Protein</a:t>
            </a:r>
          </a:p>
          <a:p>
            <a:pPr>
              <a:buFont typeface="Symbol" charset="2"/>
              <a:buNone/>
            </a:pPr>
            <a:r>
              <a:rPr lang="en-US" sz="1050">
                <a:latin typeface="Times New Roman" charset="0"/>
              </a:rPr>
              <a:t>“Drive Shaft”</a:t>
            </a:r>
          </a:p>
        </p:txBody>
      </p:sp>
      <p:sp>
        <p:nvSpPr>
          <p:cNvPr id="28" name="AutoShape 31"/>
          <p:cNvSpPr>
            <a:spLocks/>
          </p:cNvSpPr>
          <p:nvPr/>
        </p:nvSpPr>
        <p:spPr bwMode="auto">
          <a:xfrm>
            <a:off x="3285163" y="1963519"/>
            <a:ext cx="125130" cy="813344"/>
          </a:xfrm>
          <a:prstGeom prst="leftBrace">
            <a:avLst>
              <a:gd name="adj1" fmla="val 54167"/>
              <a:gd name="adj2" fmla="val 50000"/>
            </a:avLst>
          </a:prstGeom>
          <a:noFill/>
          <a:ln w="9525">
            <a:solidFill>
              <a:schemeClr val="tx1"/>
            </a:solidFill>
            <a:round/>
            <a:headEnd/>
            <a:tailEnd/>
          </a:ln>
        </p:spPr>
        <p:txBody>
          <a:bodyPr wrap="none" anchor="ctr">
            <a:prstTxWarp prst="textNoShape">
              <a:avLst/>
            </a:prstTxWarp>
          </a:bodyPr>
          <a:lstStyle/>
          <a:p>
            <a:endParaRPr lang="en-US" sz="1350"/>
          </a:p>
        </p:txBody>
      </p:sp>
      <p:sp>
        <p:nvSpPr>
          <p:cNvPr id="29" name="Text Box 33"/>
          <p:cNvSpPr txBox="1">
            <a:spLocks noChangeArrowheads="1"/>
          </p:cNvSpPr>
          <p:nvPr/>
        </p:nvSpPr>
        <p:spPr bwMode="auto">
          <a:xfrm rot="16200000">
            <a:off x="2246324" y="3563614"/>
            <a:ext cx="1076638" cy="253916"/>
          </a:xfrm>
          <a:prstGeom prst="rect">
            <a:avLst/>
          </a:prstGeom>
          <a:noFill/>
          <a:ln w="9525">
            <a:noFill/>
            <a:miter lim="800000"/>
            <a:headEnd/>
            <a:tailEnd/>
          </a:ln>
        </p:spPr>
        <p:txBody>
          <a:bodyPr wrap="square">
            <a:prstTxWarp prst="textNoShape">
              <a:avLst/>
            </a:prstTxWarp>
            <a:spAutoFit/>
          </a:bodyPr>
          <a:lstStyle/>
          <a:p>
            <a:r>
              <a:rPr lang="en-US" sz="1050">
                <a:latin typeface="Times New Roman" charset="0"/>
              </a:rPr>
              <a:t>F</a:t>
            </a:r>
            <a:r>
              <a:rPr lang="en-US" sz="1050" baseline="-25000">
                <a:latin typeface="Times New Roman" charset="0"/>
              </a:rPr>
              <a:t>1</a:t>
            </a:r>
            <a:r>
              <a:rPr lang="en-US" sz="1050">
                <a:latin typeface="Times New Roman" charset="0"/>
              </a:rPr>
              <a:t> “Generator”</a:t>
            </a:r>
          </a:p>
        </p:txBody>
      </p:sp>
      <p:sp>
        <p:nvSpPr>
          <p:cNvPr id="31" name="Text Box 35"/>
          <p:cNvSpPr txBox="1">
            <a:spLocks noChangeArrowheads="1"/>
          </p:cNvSpPr>
          <p:nvPr/>
        </p:nvSpPr>
        <p:spPr bwMode="auto">
          <a:xfrm>
            <a:off x="4348767" y="3402512"/>
            <a:ext cx="308914" cy="300082"/>
          </a:xfrm>
          <a:prstGeom prst="rect">
            <a:avLst/>
          </a:prstGeom>
          <a:noFill/>
          <a:ln w="9525">
            <a:noFill/>
            <a:miter lim="800000"/>
            <a:headEnd/>
            <a:tailEnd/>
          </a:ln>
        </p:spPr>
        <p:txBody>
          <a:bodyPr wrap="square">
            <a:prstTxWarp prst="textNoShape">
              <a:avLst/>
            </a:prstTxWarp>
            <a:spAutoFit/>
          </a:bodyPr>
          <a:lstStyle/>
          <a:p>
            <a:r>
              <a:rPr lang="en-US" sz="1350">
                <a:sym typeface="Symbol" charset="2"/>
              </a:rPr>
              <a:t></a:t>
            </a:r>
            <a:endParaRPr lang="en-US" sz="1350"/>
          </a:p>
        </p:txBody>
      </p:sp>
      <p:sp>
        <p:nvSpPr>
          <p:cNvPr id="32" name="Text Box 36"/>
          <p:cNvSpPr txBox="1">
            <a:spLocks noChangeArrowheads="1"/>
          </p:cNvSpPr>
          <p:nvPr/>
        </p:nvSpPr>
        <p:spPr bwMode="auto">
          <a:xfrm>
            <a:off x="3160033" y="3402512"/>
            <a:ext cx="308914" cy="300082"/>
          </a:xfrm>
          <a:prstGeom prst="rect">
            <a:avLst/>
          </a:prstGeom>
          <a:noFill/>
          <a:ln w="9525">
            <a:noFill/>
            <a:miter lim="800000"/>
            <a:headEnd/>
            <a:tailEnd/>
          </a:ln>
        </p:spPr>
        <p:txBody>
          <a:bodyPr wrap="square">
            <a:prstTxWarp prst="textNoShape">
              <a:avLst/>
            </a:prstTxWarp>
            <a:spAutoFit/>
          </a:bodyPr>
          <a:lstStyle/>
          <a:p>
            <a:r>
              <a:rPr lang="en-US" sz="1350">
                <a:sym typeface="Symbol" charset="2"/>
              </a:rPr>
              <a:t></a:t>
            </a:r>
            <a:endParaRPr lang="en-US" sz="1350"/>
          </a:p>
        </p:txBody>
      </p:sp>
      <p:sp>
        <p:nvSpPr>
          <p:cNvPr id="33" name="Text Box 37"/>
          <p:cNvSpPr txBox="1">
            <a:spLocks noChangeArrowheads="1"/>
          </p:cNvSpPr>
          <p:nvPr/>
        </p:nvSpPr>
        <p:spPr bwMode="auto">
          <a:xfrm>
            <a:off x="4786721" y="2901993"/>
            <a:ext cx="288059" cy="300082"/>
          </a:xfrm>
          <a:prstGeom prst="rect">
            <a:avLst/>
          </a:prstGeom>
          <a:noFill/>
          <a:ln w="9525">
            <a:noFill/>
            <a:miter lim="800000"/>
            <a:headEnd/>
            <a:tailEnd/>
          </a:ln>
        </p:spPr>
        <p:txBody>
          <a:bodyPr wrap="square">
            <a:prstTxWarp prst="textNoShape">
              <a:avLst/>
            </a:prstTxWarp>
            <a:spAutoFit/>
          </a:bodyPr>
          <a:lstStyle/>
          <a:p>
            <a:r>
              <a:rPr lang="en-US" sz="1350">
                <a:sym typeface="Symbol" charset="2"/>
              </a:rPr>
              <a:t></a:t>
            </a:r>
            <a:endParaRPr lang="en-US" sz="1350"/>
          </a:p>
        </p:txBody>
      </p:sp>
      <p:sp>
        <p:nvSpPr>
          <p:cNvPr id="34" name="Text Box 38"/>
          <p:cNvSpPr txBox="1">
            <a:spLocks noChangeArrowheads="1"/>
          </p:cNvSpPr>
          <p:nvPr/>
        </p:nvSpPr>
        <p:spPr bwMode="auto">
          <a:xfrm>
            <a:off x="3660553" y="2901993"/>
            <a:ext cx="288059" cy="300082"/>
          </a:xfrm>
          <a:prstGeom prst="rect">
            <a:avLst/>
          </a:prstGeom>
          <a:noFill/>
          <a:ln w="9525">
            <a:noFill/>
            <a:miter lim="800000"/>
            <a:headEnd/>
            <a:tailEnd/>
          </a:ln>
        </p:spPr>
        <p:txBody>
          <a:bodyPr wrap="square">
            <a:prstTxWarp prst="textNoShape">
              <a:avLst/>
            </a:prstTxWarp>
            <a:spAutoFit/>
          </a:bodyPr>
          <a:lstStyle/>
          <a:p>
            <a:r>
              <a:rPr lang="en-US" sz="1350" dirty="0" err="1">
                <a:sym typeface="Symbol" charset="2"/>
              </a:rPr>
              <a:t></a:t>
            </a:r>
            <a:endParaRPr lang="en-US" sz="1350" dirty="0"/>
          </a:p>
        </p:txBody>
      </p:sp>
      <p:sp>
        <p:nvSpPr>
          <p:cNvPr id="35" name="AutoShape 39"/>
          <p:cNvSpPr>
            <a:spLocks/>
          </p:cNvSpPr>
          <p:nvPr/>
        </p:nvSpPr>
        <p:spPr bwMode="auto">
          <a:xfrm>
            <a:off x="5287241" y="837351"/>
            <a:ext cx="312825" cy="4129285"/>
          </a:xfrm>
          <a:prstGeom prst="rightBrace">
            <a:avLst>
              <a:gd name="adj1" fmla="val 110000"/>
              <a:gd name="adj2" fmla="val 50000"/>
            </a:avLst>
          </a:prstGeom>
          <a:noFill/>
          <a:ln w="9525">
            <a:solidFill>
              <a:schemeClr val="tx1"/>
            </a:solidFill>
            <a:round/>
            <a:headEnd/>
            <a:tailEnd/>
          </a:ln>
        </p:spPr>
        <p:txBody>
          <a:bodyPr wrap="none" anchor="ctr">
            <a:prstTxWarp prst="textNoShape">
              <a:avLst/>
            </a:prstTxWarp>
          </a:bodyPr>
          <a:lstStyle/>
          <a:p>
            <a:endParaRPr lang="en-US" sz="1350"/>
          </a:p>
        </p:txBody>
      </p:sp>
      <p:sp>
        <p:nvSpPr>
          <p:cNvPr id="36" name="Text Box 40"/>
          <p:cNvSpPr txBox="1">
            <a:spLocks noChangeArrowheads="1"/>
          </p:cNvSpPr>
          <p:nvPr/>
        </p:nvSpPr>
        <p:spPr bwMode="auto">
          <a:xfrm>
            <a:off x="4161072" y="2026084"/>
            <a:ext cx="260687" cy="300082"/>
          </a:xfrm>
          <a:prstGeom prst="rect">
            <a:avLst/>
          </a:prstGeom>
          <a:noFill/>
          <a:ln w="9525">
            <a:noFill/>
            <a:miter lim="800000"/>
            <a:headEnd/>
            <a:tailEnd/>
          </a:ln>
        </p:spPr>
        <p:txBody>
          <a:bodyPr wrap="square">
            <a:prstTxWarp prst="textNoShape">
              <a:avLst/>
            </a:prstTxWarp>
            <a:spAutoFit/>
          </a:bodyPr>
          <a:lstStyle/>
          <a:p>
            <a:r>
              <a:rPr lang="en-US" sz="1350">
                <a:solidFill>
                  <a:schemeClr val="bg2"/>
                </a:solidFill>
                <a:sym typeface="Symbol" charset="2"/>
              </a:rPr>
              <a:t></a:t>
            </a:r>
            <a:endParaRPr lang="en-US" sz="1350">
              <a:solidFill>
                <a:schemeClr val="bg2"/>
              </a:solidFill>
            </a:endParaRPr>
          </a:p>
        </p:txBody>
      </p:sp>
      <p:sp>
        <p:nvSpPr>
          <p:cNvPr id="37" name="Text Box 41"/>
          <p:cNvSpPr txBox="1">
            <a:spLocks noChangeArrowheads="1"/>
          </p:cNvSpPr>
          <p:nvPr/>
        </p:nvSpPr>
        <p:spPr bwMode="auto">
          <a:xfrm rot="5400000">
            <a:off x="5983927" y="1210282"/>
            <a:ext cx="783365" cy="415498"/>
          </a:xfrm>
          <a:prstGeom prst="rect">
            <a:avLst/>
          </a:prstGeom>
          <a:noFill/>
          <a:ln w="9525">
            <a:noFill/>
            <a:miter lim="800000"/>
            <a:headEnd/>
            <a:tailEnd/>
          </a:ln>
        </p:spPr>
        <p:txBody>
          <a:bodyPr wrap="square">
            <a:prstTxWarp prst="textNoShape">
              <a:avLst/>
            </a:prstTxWarp>
            <a:spAutoFit/>
          </a:bodyPr>
          <a:lstStyle/>
          <a:p>
            <a:r>
              <a:rPr lang="en-US" sz="1050">
                <a:latin typeface="Times New Roman" charset="0"/>
              </a:rPr>
              <a:t>Cell</a:t>
            </a:r>
          </a:p>
          <a:p>
            <a:r>
              <a:rPr lang="en-US" sz="1050">
                <a:latin typeface="Times New Roman" charset="0"/>
              </a:rPr>
              <a:t>Membrane</a:t>
            </a:r>
          </a:p>
        </p:txBody>
      </p:sp>
      <p:sp>
        <p:nvSpPr>
          <p:cNvPr id="38" name="Text Box 42"/>
          <p:cNvSpPr txBox="1">
            <a:spLocks noChangeArrowheads="1"/>
          </p:cNvSpPr>
          <p:nvPr/>
        </p:nvSpPr>
        <p:spPr bwMode="auto">
          <a:xfrm>
            <a:off x="3597987" y="399396"/>
            <a:ext cx="926743" cy="253916"/>
          </a:xfrm>
          <a:prstGeom prst="rect">
            <a:avLst/>
          </a:prstGeom>
          <a:noFill/>
          <a:ln w="9525">
            <a:noFill/>
            <a:miter lim="800000"/>
            <a:headEnd/>
            <a:tailEnd/>
          </a:ln>
        </p:spPr>
        <p:txBody>
          <a:bodyPr wrap="square">
            <a:prstTxWarp prst="textNoShape">
              <a:avLst/>
            </a:prstTxWarp>
            <a:spAutoFit/>
          </a:bodyPr>
          <a:lstStyle/>
          <a:p>
            <a:r>
              <a:rPr lang="en-US" sz="1050">
                <a:latin typeface="Times New Roman" charset="0"/>
              </a:rPr>
              <a:t>F</a:t>
            </a:r>
            <a:r>
              <a:rPr lang="en-US" sz="1050" baseline="-25000">
                <a:latin typeface="ヒラギノ明朝 ProN W3" charset="-128"/>
              </a:rPr>
              <a:t>O</a:t>
            </a:r>
            <a:r>
              <a:rPr lang="en-US" sz="1050">
                <a:latin typeface="Times New Roman" charset="0"/>
              </a:rPr>
              <a:t> “Turbine”</a:t>
            </a:r>
          </a:p>
        </p:txBody>
      </p:sp>
      <p:sp>
        <p:nvSpPr>
          <p:cNvPr id="39" name="Text Box 43"/>
          <p:cNvSpPr txBox="1">
            <a:spLocks noChangeArrowheads="1"/>
          </p:cNvSpPr>
          <p:nvPr/>
        </p:nvSpPr>
        <p:spPr bwMode="auto">
          <a:xfrm>
            <a:off x="4536462" y="4428316"/>
            <a:ext cx="275024" cy="300082"/>
          </a:xfrm>
          <a:prstGeom prst="rect">
            <a:avLst/>
          </a:prstGeom>
          <a:noFill/>
          <a:ln w="9525">
            <a:noFill/>
            <a:miter lim="800000"/>
            <a:headEnd/>
            <a:tailEnd/>
          </a:ln>
        </p:spPr>
        <p:txBody>
          <a:bodyPr wrap="square">
            <a:prstTxWarp prst="textNoShape">
              <a:avLst/>
            </a:prstTxWarp>
            <a:spAutoFit/>
          </a:bodyPr>
          <a:lstStyle/>
          <a:p>
            <a:r>
              <a:rPr lang="en-US" sz="1350">
                <a:solidFill>
                  <a:srgbClr val="660066"/>
                </a:solidFill>
                <a:sym typeface="Symbol" charset="2"/>
              </a:rPr>
              <a:t></a:t>
            </a:r>
            <a:endParaRPr lang="en-US" sz="1350">
              <a:solidFill>
                <a:srgbClr val="660066"/>
              </a:solidFill>
            </a:endParaRPr>
          </a:p>
        </p:txBody>
      </p:sp>
      <p:sp>
        <p:nvSpPr>
          <p:cNvPr id="40" name="Text Box 44"/>
          <p:cNvSpPr txBox="1">
            <a:spLocks noChangeArrowheads="1"/>
          </p:cNvSpPr>
          <p:nvPr/>
        </p:nvSpPr>
        <p:spPr bwMode="auto">
          <a:xfrm>
            <a:off x="3785682" y="962480"/>
            <a:ext cx="276329" cy="300082"/>
          </a:xfrm>
          <a:prstGeom prst="rect">
            <a:avLst/>
          </a:prstGeom>
          <a:noFill/>
          <a:ln w="9525">
            <a:noFill/>
            <a:miter lim="800000"/>
            <a:headEnd/>
            <a:tailEnd/>
          </a:ln>
        </p:spPr>
        <p:txBody>
          <a:bodyPr wrap="square">
            <a:prstTxWarp prst="textNoShape">
              <a:avLst/>
            </a:prstTxWarp>
            <a:spAutoFit/>
          </a:bodyPr>
          <a:lstStyle/>
          <a:p>
            <a:r>
              <a:rPr lang="en-US" sz="1350"/>
              <a:t>c</a:t>
            </a:r>
          </a:p>
        </p:txBody>
      </p:sp>
      <p:sp>
        <p:nvSpPr>
          <p:cNvPr id="41" name="Text Box 45"/>
          <p:cNvSpPr txBox="1">
            <a:spLocks noChangeArrowheads="1"/>
          </p:cNvSpPr>
          <p:nvPr/>
        </p:nvSpPr>
        <p:spPr bwMode="auto">
          <a:xfrm>
            <a:off x="4786721" y="1087610"/>
            <a:ext cx="267204" cy="300082"/>
          </a:xfrm>
          <a:prstGeom prst="rect">
            <a:avLst/>
          </a:prstGeom>
          <a:noFill/>
          <a:ln w="9525">
            <a:noFill/>
            <a:miter lim="800000"/>
            <a:headEnd/>
            <a:tailEnd/>
          </a:ln>
        </p:spPr>
        <p:txBody>
          <a:bodyPr wrap="square">
            <a:prstTxWarp prst="textNoShape">
              <a:avLst/>
            </a:prstTxWarp>
            <a:spAutoFit/>
          </a:bodyPr>
          <a:lstStyle/>
          <a:p>
            <a:r>
              <a:rPr lang="en-US" sz="1350">
                <a:solidFill>
                  <a:srgbClr val="660066"/>
                </a:solidFill>
              </a:rPr>
              <a:t>a</a:t>
            </a:r>
          </a:p>
        </p:txBody>
      </p:sp>
      <p:sp>
        <p:nvSpPr>
          <p:cNvPr id="42" name="Text Box 46"/>
          <p:cNvSpPr txBox="1">
            <a:spLocks noChangeArrowheads="1"/>
          </p:cNvSpPr>
          <p:nvPr/>
        </p:nvSpPr>
        <p:spPr bwMode="auto">
          <a:xfrm>
            <a:off x="4035941" y="962480"/>
            <a:ext cx="276329" cy="300082"/>
          </a:xfrm>
          <a:prstGeom prst="rect">
            <a:avLst/>
          </a:prstGeom>
          <a:noFill/>
          <a:ln w="9525">
            <a:noFill/>
            <a:miter lim="800000"/>
            <a:headEnd/>
            <a:tailEnd/>
          </a:ln>
        </p:spPr>
        <p:txBody>
          <a:bodyPr wrap="square">
            <a:prstTxWarp prst="textNoShape">
              <a:avLst/>
            </a:prstTxWarp>
            <a:spAutoFit/>
          </a:bodyPr>
          <a:lstStyle/>
          <a:p>
            <a:r>
              <a:rPr lang="en-US" sz="1350"/>
              <a:t>c</a:t>
            </a:r>
          </a:p>
        </p:txBody>
      </p:sp>
      <p:sp>
        <p:nvSpPr>
          <p:cNvPr id="43" name="Text Box 47"/>
          <p:cNvSpPr txBox="1">
            <a:spLocks noChangeArrowheads="1"/>
          </p:cNvSpPr>
          <p:nvPr/>
        </p:nvSpPr>
        <p:spPr bwMode="auto">
          <a:xfrm>
            <a:off x="4286201" y="962480"/>
            <a:ext cx="276329" cy="300082"/>
          </a:xfrm>
          <a:prstGeom prst="rect">
            <a:avLst/>
          </a:prstGeom>
          <a:noFill/>
          <a:ln w="9525">
            <a:noFill/>
            <a:miter lim="800000"/>
            <a:headEnd/>
            <a:tailEnd/>
          </a:ln>
        </p:spPr>
        <p:txBody>
          <a:bodyPr wrap="square">
            <a:prstTxWarp prst="textNoShape">
              <a:avLst/>
            </a:prstTxWarp>
            <a:spAutoFit/>
          </a:bodyPr>
          <a:lstStyle/>
          <a:p>
            <a:r>
              <a:rPr lang="en-US" sz="1350"/>
              <a:t>c</a:t>
            </a:r>
          </a:p>
        </p:txBody>
      </p:sp>
      <p:sp>
        <p:nvSpPr>
          <p:cNvPr id="44" name="Text Box 48"/>
          <p:cNvSpPr txBox="1">
            <a:spLocks noChangeArrowheads="1"/>
          </p:cNvSpPr>
          <p:nvPr/>
        </p:nvSpPr>
        <p:spPr bwMode="auto">
          <a:xfrm>
            <a:off x="3535422" y="962480"/>
            <a:ext cx="276329" cy="300082"/>
          </a:xfrm>
          <a:prstGeom prst="rect">
            <a:avLst/>
          </a:prstGeom>
          <a:noFill/>
          <a:ln w="9525">
            <a:noFill/>
            <a:miter lim="800000"/>
            <a:headEnd/>
            <a:tailEnd/>
          </a:ln>
        </p:spPr>
        <p:txBody>
          <a:bodyPr wrap="square">
            <a:prstTxWarp prst="textNoShape">
              <a:avLst/>
            </a:prstTxWarp>
            <a:spAutoFit/>
          </a:bodyPr>
          <a:lstStyle/>
          <a:p>
            <a:r>
              <a:rPr lang="en-US" sz="1350"/>
              <a:t>c</a:t>
            </a:r>
          </a:p>
        </p:txBody>
      </p:sp>
    </p:spTree>
    <p:extLst>
      <p:ext uri="{BB962C8B-B14F-4D97-AF65-F5344CB8AC3E}">
        <p14:creationId xmlns:p14="http://schemas.microsoft.com/office/powerpoint/2010/main" val="3230567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3493" y="-12700"/>
            <a:ext cx="6036073" cy="5262979"/>
          </a:xfrm>
          <a:prstGeom prst="rect">
            <a:avLst/>
          </a:prstGeom>
        </p:spPr>
        <p:txBody>
          <a:bodyPr wrap="square">
            <a:spAutoFit/>
          </a:bodyPr>
          <a:lstStyle/>
          <a:p>
            <a:r>
              <a:rPr lang="en-US" sz="2400" dirty="0"/>
              <a:t>“</a:t>
            </a:r>
            <a:r>
              <a:rPr lang="en-US" sz="2400" dirty="0" err="1"/>
              <a:t>N’oublie</a:t>
            </a:r>
            <a:r>
              <a:rPr lang="en-US" sz="2400" dirty="0"/>
              <a:t> pas de me </a:t>
            </a:r>
            <a:r>
              <a:rPr lang="en-US" sz="2400" dirty="0" err="1"/>
              <a:t>consacrer</a:t>
            </a:r>
            <a:r>
              <a:rPr lang="en-US" sz="2400" dirty="0"/>
              <a:t> le jour du </a:t>
            </a:r>
            <a:r>
              <a:rPr lang="en-US" sz="2400" dirty="0" err="1"/>
              <a:t>sabbat</a:t>
            </a:r>
            <a:r>
              <a:rPr lang="en-US" sz="2400" dirty="0"/>
              <a:t>. </a:t>
            </a:r>
            <a:r>
              <a:rPr lang="en-US" sz="2400" dirty="0" err="1"/>
              <a:t>Tu</a:t>
            </a:r>
            <a:r>
              <a:rPr lang="en-US" sz="2400" dirty="0"/>
              <a:t> as six </a:t>
            </a:r>
            <a:r>
              <a:rPr lang="en-US" sz="2400" dirty="0" err="1"/>
              <a:t>jours</a:t>
            </a:r>
            <a:r>
              <a:rPr lang="en-US" sz="2400" dirty="0"/>
              <a:t> pour </a:t>
            </a:r>
            <a:r>
              <a:rPr lang="en-US" sz="2400" dirty="0" err="1"/>
              <a:t>travailler</a:t>
            </a:r>
            <a:r>
              <a:rPr lang="en-US" sz="2400" dirty="0"/>
              <a:t> et faire tout ton </a:t>
            </a:r>
            <a:r>
              <a:rPr lang="en-US" sz="2400" dirty="0" err="1"/>
              <a:t>ouvrage</a:t>
            </a:r>
            <a:r>
              <a:rPr lang="en-US" sz="2400" dirty="0"/>
              <a:t>. Le </a:t>
            </a:r>
            <a:r>
              <a:rPr lang="en-US" sz="2400" dirty="0" err="1"/>
              <a:t>septième</a:t>
            </a:r>
            <a:r>
              <a:rPr lang="en-US" sz="2400" dirty="0"/>
              <a:t> jour , </a:t>
            </a:r>
            <a:r>
              <a:rPr lang="en-US" sz="2400" dirty="0" err="1"/>
              <a:t>c’est</a:t>
            </a:r>
            <a:r>
              <a:rPr lang="en-US" sz="2400" dirty="0"/>
              <a:t> le </a:t>
            </a:r>
            <a:r>
              <a:rPr lang="en-US" sz="2400" dirty="0" err="1"/>
              <a:t>sabbat</a:t>
            </a:r>
            <a:r>
              <a:rPr lang="en-US" sz="2400" dirty="0"/>
              <a:t> qui </a:t>
            </a:r>
            <a:r>
              <a:rPr lang="en-US" sz="2400" dirty="0" err="1"/>
              <a:t>m’est</a:t>
            </a:r>
            <a:r>
              <a:rPr lang="en-US" sz="2400" dirty="0"/>
              <a:t> </a:t>
            </a:r>
            <a:r>
              <a:rPr lang="en-US" sz="2400" dirty="0" err="1"/>
              <a:t>réservé</a:t>
            </a:r>
            <a:r>
              <a:rPr lang="en-US" sz="2400" dirty="0"/>
              <a:t>, </a:t>
            </a:r>
            <a:r>
              <a:rPr lang="en-US" sz="2400" dirty="0" err="1"/>
              <a:t>à</a:t>
            </a:r>
            <a:r>
              <a:rPr lang="en-US" sz="2400" dirty="0"/>
              <a:t> </a:t>
            </a:r>
            <a:r>
              <a:rPr lang="en-US" sz="2400" dirty="0" err="1"/>
              <a:t>moi</a:t>
            </a:r>
            <a:r>
              <a:rPr lang="en-US" sz="2400" dirty="0"/>
              <a:t> le Seigneur ton </a:t>
            </a:r>
            <a:r>
              <a:rPr lang="en-US" sz="2400" dirty="0" err="1"/>
              <a:t>Dieu</a:t>
            </a:r>
            <a:r>
              <a:rPr lang="en-US" sz="2400" dirty="0"/>
              <a:t>; </a:t>
            </a:r>
            <a:r>
              <a:rPr lang="en-US" sz="2400" dirty="0" err="1"/>
              <a:t>tu</a:t>
            </a:r>
            <a:r>
              <a:rPr lang="en-US" sz="2400" dirty="0"/>
              <a:t> ne </a:t>
            </a:r>
            <a:r>
              <a:rPr lang="en-US" sz="2400" dirty="0" err="1"/>
              <a:t>feras</a:t>
            </a:r>
            <a:r>
              <a:rPr lang="en-US" sz="2400" dirty="0"/>
              <a:t> </a:t>
            </a:r>
            <a:r>
              <a:rPr lang="en-US" sz="2400" dirty="0" err="1"/>
              <a:t>aucun</a:t>
            </a:r>
            <a:r>
              <a:rPr lang="en-US" sz="2400" dirty="0"/>
              <a:t> travail </a:t>
            </a:r>
            <a:r>
              <a:rPr lang="en-US" sz="2400" dirty="0" err="1"/>
              <a:t>ce</a:t>
            </a:r>
            <a:r>
              <a:rPr lang="en-US" sz="2400" dirty="0"/>
              <a:t> jour-</a:t>
            </a:r>
            <a:r>
              <a:rPr lang="en-US" sz="2400" dirty="0" err="1"/>
              <a:t>là</a:t>
            </a:r>
            <a:r>
              <a:rPr lang="en-US" sz="2400" dirty="0"/>
              <a:t>, </a:t>
            </a:r>
            <a:r>
              <a:rPr lang="en-US" sz="2400" dirty="0" err="1"/>
              <a:t>ni</a:t>
            </a:r>
            <a:r>
              <a:rPr lang="en-US" sz="2400" dirty="0"/>
              <a:t> </a:t>
            </a:r>
            <a:r>
              <a:rPr lang="en-US" sz="2400" dirty="0" err="1"/>
              <a:t>toi</a:t>
            </a:r>
            <a:r>
              <a:rPr lang="en-US" sz="2400" dirty="0"/>
              <a:t>, </a:t>
            </a:r>
            <a:r>
              <a:rPr lang="en-US" sz="2400" dirty="0" err="1"/>
              <a:t>ni</a:t>
            </a:r>
            <a:r>
              <a:rPr lang="en-US" sz="2400" dirty="0"/>
              <a:t> </a:t>
            </a:r>
            <a:r>
              <a:rPr lang="en-US" sz="2400" dirty="0" err="1"/>
              <a:t>tes</a:t>
            </a:r>
            <a:r>
              <a:rPr lang="en-US" sz="2400" dirty="0"/>
              <a:t> </a:t>
            </a:r>
            <a:r>
              <a:rPr lang="en-US" sz="2400" dirty="0" err="1"/>
              <a:t>enfants</a:t>
            </a:r>
            <a:r>
              <a:rPr lang="en-US" sz="2400" dirty="0"/>
              <a:t>, </a:t>
            </a:r>
            <a:r>
              <a:rPr lang="en-US" sz="2400" dirty="0" err="1"/>
              <a:t>ni</a:t>
            </a:r>
            <a:r>
              <a:rPr lang="en-US" sz="2400" dirty="0"/>
              <a:t> </a:t>
            </a:r>
            <a:r>
              <a:rPr lang="en-US" sz="2400" dirty="0" err="1"/>
              <a:t>tes</a:t>
            </a:r>
            <a:r>
              <a:rPr lang="en-US" sz="2400" dirty="0"/>
              <a:t> </a:t>
            </a:r>
            <a:r>
              <a:rPr lang="en-US" sz="2400" dirty="0" err="1"/>
              <a:t>serviteurs</a:t>
            </a:r>
            <a:r>
              <a:rPr lang="en-US" sz="2400" dirty="0"/>
              <a:t> </a:t>
            </a:r>
            <a:r>
              <a:rPr lang="en-US" sz="2400" dirty="0" err="1"/>
              <a:t>ou</a:t>
            </a:r>
            <a:r>
              <a:rPr lang="en-US" sz="2400" dirty="0"/>
              <a:t> </a:t>
            </a:r>
            <a:r>
              <a:rPr lang="en-US" sz="2400" dirty="0" err="1"/>
              <a:t>servantes</a:t>
            </a:r>
            <a:r>
              <a:rPr lang="en-US" sz="2400" dirty="0"/>
              <a:t>, </a:t>
            </a:r>
            <a:r>
              <a:rPr lang="en-US" sz="2400" dirty="0" err="1"/>
              <a:t>ni</a:t>
            </a:r>
            <a:r>
              <a:rPr lang="en-US" sz="2400" dirty="0"/>
              <a:t> ton </a:t>
            </a:r>
            <a:r>
              <a:rPr lang="en-US" sz="2400" dirty="0" err="1"/>
              <a:t>bétail</a:t>
            </a:r>
            <a:r>
              <a:rPr lang="en-US" sz="2400" dirty="0"/>
              <a:t>, </a:t>
            </a:r>
            <a:r>
              <a:rPr lang="en-US" sz="2400" dirty="0" err="1"/>
              <a:t>ni</a:t>
            </a:r>
            <a:r>
              <a:rPr lang="en-US" sz="2400" dirty="0"/>
              <a:t> </a:t>
            </a:r>
            <a:r>
              <a:rPr lang="en-US" sz="2400" dirty="0" err="1"/>
              <a:t>l’étranger</a:t>
            </a:r>
            <a:r>
              <a:rPr lang="en-US" sz="2400" dirty="0"/>
              <a:t> qui </a:t>
            </a:r>
            <a:r>
              <a:rPr lang="en-US" sz="2400" dirty="0" err="1"/>
              <a:t>réside</a:t>
            </a:r>
            <a:r>
              <a:rPr lang="en-US" sz="2400" dirty="0"/>
              <a:t> chez </a:t>
            </a:r>
            <a:r>
              <a:rPr lang="en-US" sz="2400" dirty="0" err="1"/>
              <a:t>toi</a:t>
            </a:r>
            <a:r>
              <a:rPr lang="en-US" sz="2400" dirty="0"/>
              <a:t>. Car en six </a:t>
            </a:r>
            <a:r>
              <a:rPr lang="en-US" sz="2400" dirty="0" err="1"/>
              <a:t>jours</a:t>
            </a:r>
            <a:r>
              <a:rPr lang="en-US" sz="2400" dirty="0"/>
              <a:t> </a:t>
            </a:r>
            <a:r>
              <a:rPr lang="en-US" sz="2400" dirty="0" err="1"/>
              <a:t>j’ai</a:t>
            </a:r>
            <a:r>
              <a:rPr lang="en-US" sz="2400" dirty="0"/>
              <a:t> </a:t>
            </a:r>
            <a:r>
              <a:rPr lang="en-US" sz="2400" dirty="0" err="1"/>
              <a:t>créé</a:t>
            </a:r>
            <a:r>
              <a:rPr lang="en-US" sz="2400" dirty="0"/>
              <a:t> le </a:t>
            </a:r>
            <a:r>
              <a:rPr lang="en-US" sz="2400" dirty="0" err="1"/>
              <a:t>ciel</a:t>
            </a:r>
            <a:r>
              <a:rPr lang="en-US" sz="2400" dirty="0"/>
              <a:t>, la </a:t>
            </a:r>
            <a:r>
              <a:rPr lang="en-US" sz="2400" dirty="0" err="1"/>
              <a:t>terre</a:t>
            </a:r>
            <a:r>
              <a:rPr lang="en-US" sz="2400" dirty="0"/>
              <a:t>, la </a:t>
            </a:r>
            <a:r>
              <a:rPr lang="en-US" sz="2400" dirty="0" err="1"/>
              <a:t>mer</a:t>
            </a:r>
            <a:r>
              <a:rPr lang="en-US" sz="2400" dirty="0"/>
              <a:t> et tout </a:t>
            </a:r>
            <a:r>
              <a:rPr lang="en-US" sz="2400" dirty="0" err="1"/>
              <a:t>ce</a:t>
            </a:r>
            <a:r>
              <a:rPr lang="en-US" sz="2400" dirty="0"/>
              <a:t> </a:t>
            </a:r>
            <a:r>
              <a:rPr lang="en-US" sz="2400" dirty="0" err="1"/>
              <a:t>qu’ils</a:t>
            </a:r>
            <a:r>
              <a:rPr lang="en-US" sz="2400" dirty="0"/>
              <a:t> </a:t>
            </a:r>
            <a:r>
              <a:rPr lang="en-US" sz="2400" dirty="0" err="1"/>
              <a:t>contiennent</a:t>
            </a:r>
            <a:r>
              <a:rPr lang="en-US" sz="2400" dirty="0"/>
              <a:t>, </a:t>
            </a:r>
            <a:r>
              <a:rPr lang="en-US" sz="2400" dirty="0" err="1"/>
              <a:t>puis</a:t>
            </a:r>
            <a:r>
              <a:rPr lang="en-US" sz="2400" dirty="0"/>
              <a:t> je me </a:t>
            </a:r>
            <a:r>
              <a:rPr lang="en-US" sz="2400" dirty="0" err="1"/>
              <a:t>suis</a:t>
            </a:r>
            <a:r>
              <a:rPr lang="en-US" sz="2400" dirty="0"/>
              <a:t> </a:t>
            </a:r>
            <a:r>
              <a:rPr lang="en-US" sz="2400" dirty="0" err="1"/>
              <a:t>reposé</a:t>
            </a:r>
            <a:r>
              <a:rPr lang="en-US" sz="2400" dirty="0"/>
              <a:t> le </a:t>
            </a:r>
            <a:r>
              <a:rPr lang="en-US" sz="2400" dirty="0" err="1"/>
              <a:t>septième</a:t>
            </a:r>
            <a:r>
              <a:rPr lang="en-US" sz="2400" dirty="0"/>
              <a:t>. </a:t>
            </a:r>
            <a:r>
              <a:rPr lang="en-US" sz="2400" dirty="0" err="1"/>
              <a:t>C’est</a:t>
            </a:r>
            <a:r>
              <a:rPr lang="en-US" sz="2400" dirty="0"/>
              <a:t> </a:t>
            </a:r>
            <a:r>
              <a:rPr lang="en-US" sz="2400" dirty="0" err="1"/>
              <a:t>pourquoi</a:t>
            </a:r>
            <a:r>
              <a:rPr lang="en-US" sz="2400" dirty="0"/>
              <a:t> </a:t>
            </a:r>
            <a:r>
              <a:rPr lang="en-US" sz="2400" dirty="0" err="1"/>
              <a:t>moi</a:t>
            </a:r>
            <a:r>
              <a:rPr lang="en-US" sz="2400" dirty="0"/>
              <a:t>, le Seigneur, </a:t>
            </a:r>
            <a:r>
              <a:rPr lang="en-US" sz="2400" dirty="0" err="1"/>
              <a:t>j’ai</a:t>
            </a:r>
            <a:r>
              <a:rPr lang="en-US" sz="2400" dirty="0"/>
              <a:t> </a:t>
            </a:r>
            <a:r>
              <a:rPr lang="en-US" sz="2400" dirty="0" err="1"/>
              <a:t>béni</a:t>
            </a:r>
            <a:r>
              <a:rPr lang="en-US" sz="2400" dirty="0"/>
              <a:t> le jour du </a:t>
            </a:r>
            <a:r>
              <a:rPr lang="en-US" sz="2400" dirty="0" err="1"/>
              <a:t>sabbat</a:t>
            </a:r>
            <a:r>
              <a:rPr lang="en-US" sz="2400" dirty="0"/>
              <a:t> et je </a:t>
            </a:r>
            <a:r>
              <a:rPr lang="en-US" sz="2400" dirty="0" err="1"/>
              <a:t>veux</a:t>
            </a:r>
            <a:r>
              <a:rPr lang="en-US" sz="2400" dirty="0"/>
              <a:t> </a:t>
            </a:r>
            <a:r>
              <a:rPr lang="en-US" sz="2400" dirty="0" err="1"/>
              <a:t>qu’il</a:t>
            </a:r>
            <a:r>
              <a:rPr lang="en-US" sz="2400" dirty="0"/>
              <a:t> me </a:t>
            </a:r>
            <a:r>
              <a:rPr lang="en-US" sz="2400" dirty="0" err="1"/>
              <a:t>consacré</a:t>
            </a:r>
            <a:r>
              <a:rPr lang="en-US" sz="2400" dirty="0"/>
              <a:t>.”</a:t>
            </a:r>
          </a:p>
          <a:p>
            <a:pPr algn="r"/>
            <a:r>
              <a:rPr lang="en-US" sz="2400" dirty="0" err="1"/>
              <a:t>Exode</a:t>
            </a:r>
            <a:r>
              <a:rPr lang="en-US" sz="2400" dirty="0"/>
              <a:t> 20:8-11, FC</a:t>
            </a:r>
          </a:p>
        </p:txBody>
      </p:sp>
    </p:spTree>
    <p:extLst>
      <p:ext uri="{BB962C8B-B14F-4D97-AF65-F5344CB8AC3E}">
        <p14:creationId xmlns:p14="http://schemas.microsoft.com/office/powerpoint/2010/main" val="133668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901" y="903643"/>
            <a:ext cx="6413500" cy="1433037"/>
          </a:xfrm>
        </p:spPr>
        <p:txBody>
          <a:bodyPr/>
          <a:lstStyle/>
          <a:p>
            <a:r>
              <a:rPr lang="en-US" sz="3300" dirty="0" err="1"/>
              <a:t>Croire</a:t>
            </a:r>
            <a:r>
              <a:rPr lang="en-US" sz="3300" dirty="0"/>
              <a:t> en la </a:t>
            </a:r>
            <a:r>
              <a:rPr lang="en-US" sz="3300" dirty="0" err="1"/>
              <a:t>création</a:t>
            </a:r>
            <a:r>
              <a:rPr lang="en-US" sz="3300" dirty="0"/>
              <a:t> change la perception </a:t>
            </a:r>
            <a:r>
              <a:rPr lang="en-US" sz="3300" dirty="0" err="1"/>
              <a:t>que</a:t>
            </a:r>
            <a:r>
              <a:rPr lang="en-US" sz="3300" dirty="0"/>
              <a:t> nous </a:t>
            </a:r>
            <a:r>
              <a:rPr lang="en-US" sz="3300" dirty="0" err="1"/>
              <a:t>avons</a:t>
            </a:r>
            <a:r>
              <a:rPr lang="en-US" sz="3300" dirty="0"/>
              <a:t> de nous-</a:t>
            </a:r>
            <a:r>
              <a:rPr lang="en-US" sz="3300" dirty="0" err="1"/>
              <a:t>mêmes</a:t>
            </a:r>
            <a:br>
              <a:rPr lang="en-US" sz="3300" dirty="0"/>
            </a:br>
            <a:r>
              <a:rPr lang="en-US" sz="1800" dirty="0">
                <a:solidFill>
                  <a:srgbClr val="889465"/>
                </a:solidFill>
              </a:rPr>
              <a:t>Believing in the creation changes how we view ourselves</a:t>
            </a:r>
            <a:endParaRPr lang="en-US" sz="3300" dirty="0">
              <a:solidFill>
                <a:srgbClr val="889465"/>
              </a:solidFill>
            </a:endParaRPr>
          </a:p>
        </p:txBody>
      </p:sp>
      <p:sp>
        <p:nvSpPr>
          <p:cNvPr id="4" name="Text Placeholder 3"/>
          <p:cNvSpPr>
            <a:spLocks noGrp="1"/>
          </p:cNvSpPr>
          <p:nvPr>
            <p:ph type="body" idx="1"/>
          </p:nvPr>
        </p:nvSpPr>
        <p:spPr>
          <a:xfrm>
            <a:off x="1667437" y="2787388"/>
            <a:ext cx="5801060" cy="2318013"/>
          </a:xfrm>
        </p:spPr>
        <p:txBody>
          <a:bodyPr>
            <a:normAutofit/>
          </a:bodyPr>
          <a:lstStyle/>
          <a:p>
            <a:r>
              <a:rPr lang="en-US" dirty="0" err="1"/>
              <a:t>Créés</a:t>
            </a:r>
            <a:r>
              <a:rPr lang="en-US" dirty="0"/>
              <a:t> “</a:t>
            </a:r>
            <a:r>
              <a:rPr lang="en-US" dirty="0" err="1"/>
              <a:t>très</a:t>
            </a:r>
            <a:r>
              <a:rPr lang="en-US" dirty="0"/>
              <a:t> bon” avec un but, </a:t>
            </a:r>
            <a:r>
              <a:rPr lang="en-US" dirty="0" err="1"/>
              <a:t>à</a:t>
            </a:r>
            <a:r>
              <a:rPr lang="en-US" dirty="0"/>
              <a:t> </a:t>
            </a:r>
            <a:r>
              <a:rPr lang="en-US" dirty="0" err="1"/>
              <a:t>l’image</a:t>
            </a:r>
            <a:r>
              <a:rPr lang="en-US" dirty="0"/>
              <a:t> de </a:t>
            </a:r>
            <a:r>
              <a:rPr lang="en-US" dirty="0" err="1"/>
              <a:t>Dieu</a:t>
            </a:r>
            <a:r>
              <a:rPr lang="en-US" dirty="0"/>
              <a:t> et </a:t>
            </a:r>
            <a:r>
              <a:rPr lang="en-US" dirty="0" err="1"/>
              <a:t>responsables</a:t>
            </a:r>
            <a:r>
              <a:rPr lang="en-US" dirty="0"/>
              <a:t> du </a:t>
            </a:r>
            <a:r>
              <a:rPr lang="en-US" dirty="0" err="1"/>
              <a:t>reste</a:t>
            </a:r>
            <a:r>
              <a:rPr lang="en-US" dirty="0"/>
              <a:t> de la </a:t>
            </a:r>
            <a:r>
              <a:rPr lang="en-US" dirty="0" err="1"/>
              <a:t>création</a:t>
            </a:r>
            <a:r>
              <a:rPr lang="en-US" dirty="0"/>
              <a:t> et </a:t>
            </a:r>
            <a:r>
              <a:rPr lang="en-US" dirty="0" err="1"/>
              <a:t>objets</a:t>
            </a:r>
            <a:r>
              <a:rPr lang="en-US" dirty="0"/>
              <a:t> de </a:t>
            </a:r>
            <a:r>
              <a:rPr lang="en-US" dirty="0" err="1"/>
              <a:t>l’amour</a:t>
            </a:r>
            <a:r>
              <a:rPr lang="en-US" dirty="0"/>
              <a:t> du </a:t>
            </a:r>
            <a:r>
              <a:rPr lang="en-US" dirty="0" err="1"/>
              <a:t>Créateur</a:t>
            </a:r>
            <a:endParaRPr lang="en-US" dirty="0"/>
          </a:p>
          <a:p>
            <a:r>
              <a:rPr lang="en-US" dirty="0" err="1"/>
              <a:t>Ou</a:t>
            </a:r>
            <a:endParaRPr lang="en-US" dirty="0"/>
          </a:p>
          <a:p>
            <a:r>
              <a:rPr lang="en-US" dirty="0"/>
              <a:t>Sans but, </a:t>
            </a:r>
            <a:r>
              <a:rPr lang="en-US" dirty="0" err="1"/>
              <a:t>créatures</a:t>
            </a:r>
            <a:r>
              <a:rPr lang="en-US" dirty="0"/>
              <a:t> </a:t>
            </a:r>
            <a:r>
              <a:rPr lang="en-US" dirty="0" err="1"/>
              <a:t>victimes</a:t>
            </a:r>
            <a:r>
              <a:rPr lang="en-US" dirty="0"/>
              <a:t> de </a:t>
            </a:r>
            <a:r>
              <a:rPr lang="en-US" dirty="0" err="1"/>
              <a:t>l’impassible</a:t>
            </a:r>
            <a:r>
              <a:rPr lang="en-US" dirty="0"/>
              <a:t> </a:t>
            </a:r>
            <a:r>
              <a:rPr lang="en-US" dirty="0" err="1"/>
              <a:t>processus</a:t>
            </a:r>
            <a:r>
              <a:rPr lang="en-US" dirty="0"/>
              <a:t> qui nous a </a:t>
            </a:r>
            <a:r>
              <a:rPr lang="en-US" dirty="0" err="1"/>
              <a:t>faits</a:t>
            </a:r>
            <a:endParaRPr lang="en-US" dirty="0"/>
          </a:p>
          <a:p>
            <a:r>
              <a:rPr lang="en-US" sz="1200" dirty="0">
                <a:solidFill>
                  <a:srgbClr val="889465"/>
                </a:solidFill>
              </a:rPr>
              <a:t>Created “very good” with a purpose, in the image of God and responsible for the rest of the creation and objects of our Creator’s love</a:t>
            </a:r>
          </a:p>
          <a:p>
            <a:r>
              <a:rPr lang="en-US" sz="1200" dirty="0">
                <a:solidFill>
                  <a:srgbClr val="889465"/>
                </a:solidFill>
              </a:rPr>
              <a:t>Or</a:t>
            </a:r>
          </a:p>
          <a:p>
            <a:r>
              <a:rPr lang="en-US" sz="1200" dirty="0">
                <a:solidFill>
                  <a:srgbClr val="889465"/>
                </a:solidFill>
              </a:rPr>
              <a:t>Purposeless, creatures victims of the uncaring process that made us</a:t>
            </a:r>
          </a:p>
          <a:p>
            <a:endParaRPr lang="en-US" sz="1200" dirty="0">
              <a:solidFill>
                <a:srgbClr val="889465"/>
              </a:solidFill>
            </a:endParaRPr>
          </a:p>
        </p:txBody>
      </p:sp>
    </p:spTree>
    <p:extLst>
      <p:ext uri="{BB962C8B-B14F-4D97-AF65-F5344CB8AC3E}">
        <p14:creationId xmlns:p14="http://schemas.microsoft.com/office/powerpoint/2010/main" val="520065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4150" y="0"/>
            <a:ext cx="3681663" cy="5143500"/>
          </a:xfrm>
          <a:prstGeom prst="rect">
            <a:avLst/>
          </a:prstGeom>
        </p:spPr>
      </p:pic>
    </p:spTree>
    <p:extLst>
      <p:ext uri="{BB962C8B-B14F-4D97-AF65-F5344CB8AC3E}">
        <p14:creationId xmlns:p14="http://schemas.microsoft.com/office/powerpoint/2010/main" val="3810056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3221655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6"/>
          <p:cNvGrpSpPr>
            <a:grpSpLocks/>
          </p:cNvGrpSpPr>
          <p:nvPr/>
        </p:nvGrpSpPr>
        <p:grpSpPr bwMode="auto">
          <a:xfrm>
            <a:off x="1245370" y="975344"/>
            <a:ext cx="3258281" cy="3698590"/>
            <a:chOff x="1056" y="1824"/>
            <a:chExt cx="1776" cy="2016"/>
          </a:xfrm>
        </p:grpSpPr>
        <p:sp>
          <p:nvSpPr>
            <p:cNvPr id="6" name="Freeform 24"/>
            <p:cNvSpPr>
              <a:spLocks/>
            </p:cNvSpPr>
            <p:nvPr/>
          </p:nvSpPr>
          <p:spPr bwMode="auto">
            <a:xfrm>
              <a:off x="1584" y="2848"/>
              <a:ext cx="624" cy="992"/>
            </a:xfrm>
            <a:custGeom>
              <a:avLst/>
              <a:gdLst>
                <a:gd name="T0" fmla="*/ 336 w 624"/>
                <a:gd name="T1" fmla="*/ 128 h 992"/>
                <a:gd name="T2" fmla="*/ 240 w 624"/>
                <a:gd name="T3" fmla="*/ 656 h 992"/>
                <a:gd name="T4" fmla="*/ 0 w 624"/>
                <a:gd name="T5" fmla="*/ 944 h 992"/>
                <a:gd name="T6" fmla="*/ 240 w 624"/>
                <a:gd name="T7" fmla="*/ 800 h 992"/>
                <a:gd name="T8" fmla="*/ 240 w 624"/>
                <a:gd name="T9" fmla="*/ 992 h 992"/>
                <a:gd name="T10" fmla="*/ 336 w 624"/>
                <a:gd name="T11" fmla="*/ 800 h 992"/>
                <a:gd name="T12" fmla="*/ 480 w 624"/>
                <a:gd name="T13" fmla="*/ 992 h 992"/>
                <a:gd name="T14" fmla="*/ 480 w 624"/>
                <a:gd name="T15" fmla="*/ 800 h 992"/>
                <a:gd name="T16" fmla="*/ 624 w 624"/>
                <a:gd name="T17" fmla="*/ 848 h 992"/>
                <a:gd name="T18" fmla="*/ 480 w 624"/>
                <a:gd name="T19" fmla="*/ 608 h 992"/>
                <a:gd name="T20" fmla="*/ 528 w 624"/>
                <a:gd name="T21" fmla="*/ 80 h 992"/>
                <a:gd name="T22" fmla="*/ 336 w 624"/>
                <a:gd name="T23" fmla="*/ 12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4" h="992">
                  <a:moveTo>
                    <a:pt x="336" y="128"/>
                  </a:moveTo>
                  <a:cubicBezTo>
                    <a:pt x="288" y="224"/>
                    <a:pt x="296" y="520"/>
                    <a:pt x="240" y="656"/>
                  </a:cubicBezTo>
                  <a:cubicBezTo>
                    <a:pt x="184" y="792"/>
                    <a:pt x="0" y="920"/>
                    <a:pt x="0" y="944"/>
                  </a:cubicBezTo>
                  <a:cubicBezTo>
                    <a:pt x="0" y="968"/>
                    <a:pt x="200" y="792"/>
                    <a:pt x="240" y="800"/>
                  </a:cubicBezTo>
                  <a:cubicBezTo>
                    <a:pt x="280" y="808"/>
                    <a:pt x="224" y="992"/>
                    <a:pt x="240" y="992"/>
                  </a:cubicBezTo>
                  <a:cubicBezTo>
                    <a:pt x="256" y="992"/>
                    <a:pt x="296" y="800"/>
                    <a:pt x="336" y="800"/>
                  </a:cubicBezTo>
                  <a:cubicBezTo>
                    <a:pt x="376" y="800"/>
                    <a:pt x="456" y="992"/>
                    <a:pt x="480" y="992"/>
                  </a:cubicBezTo>
                  <a:cubicBezTo>
                    <a:pt x="504" y="992"/>
                    <a:pt x="456" y="824"/>
                    <a:pt x="480" y="800"/>
                  </a:cubicBezTo>
                  <a:cubicBezTo>
                    <a:pt x="504" y="776"/>
                    <a:pt x="624" y="880"/>
                    <a:pt x="624" y="848"/>
                  </a:cubicBezTo>
                  <a:cubicBezTo>
                    <a:pt x="624" y="816"/>
                    <a:pt x="496" y="736"/>
                    <a:pt x="480" y="608"/>
                  </a:cubicBezTo>
                  <a:cubicBezTo>
                    <a:pt x="464" y="480"/>
                    <a:pt x="552" y="160"/>
                    <a:pt x="528" y="80"/>
                  </a:cubicBezTo>
                  <a:cubicBezTo>
                    <a:pt x="504" y="0"/>
                    <a:pt x="384" y="32"/>
                    <a:pt x="336" y="128"/>
                  </a:cubicBezTo>
                  <a:close/>
                </a:path>
              </a:pathLst>
            </a:custGeom>
            <a:solidFill>
              <a:srgbClr val="9966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7" name="Freeform 23"/>
            <p:cNvSpPr>
              <a:spLocks/>
            </p:cNvSpPr>
            <p:nvPr/>
          </p:nvSpPr>
          <p:spPr bwMode="auto">
            <a:xfrm>
              <a:off x="1056" y="1824"/>
              <a:ext cx="1776" cy="1639"/>
            </a:xfrm>
            <a:custGeom>
              <a:avLst/>
              <a:gdLst>
                <a:gd name="T0" fmla="*/ 655 w 1776"/>
                <a:gd name="T1" fmla="*/ 419 h 1639"/>
                <a:gd name="T2" fmla="*/ 952 w 1776"/>
                <a:gd name="T3" fmla="*/ 32 h 1639"/>
                <a:gd name="T4" fmla="*/ 1310 w 1776"/>
                <a:gd name="T5" fmla="*/ 612 h 1639"/>
                <a:gd name="T6" fmla="*/ 1726 w 1776"/>
                <a:gd name="T7" fmla="*/ 419 h 1639"/>
                <a:gd name="T8" fmla="*/ 1607 w 1776"/>
                <a:gd name="T9" fmla="*/ 999 h 1639"/>
                <a:gd name="T10" fmla="*/ 1442 w 1776"/>
                <a:gd name="T11" fmla="*/ 1078 h 1639"/>
                <a:gd name="T12" fmla="*/ 1667 w 1776"/>
                <a:gd name="T13" fmla="*/ 1578 h 1639"/>
                <a:gd name="T14" fmla="*/ 946 w 1776"/>
                <a:gd name="T15" fmla="*/ 1445 h 1639"/>
                <a:gd name="T16" fmla="*/ 238 w 1776"/>
                <a:gd name="T17" fmla="*/ 1514 h 1639"/>
                <a:gd name="T18" fmla="*/ 476 w 1776"/>
                <a:gd name="T19" fmla="*/ 1063 h 1639"/>
                <a:gd name="T20" fmla="*/ 0 w 1776"/>
                <a:gd name="T21" fmla="*/ 741 h 1639"/>
                <a:gd name="T22" fmla="*/ 476 w 1776"/>
                <a:gd name="T23" fmla="*/ 612 h 1639"/>
                <a:gd name="T24" fmla="*/ 357 w 1776"/>
                <a:gd name="T25" fmla="*/ 354 h 1639"/>
                <a:gd name="T26" fmla="*/ 655 w 1776"/>
                <a:gd name="T27" fmla="*/ 41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6" h="1639">
                  <a:moveTo>
                    <a:pt x="655" y="419"/>
                  </a:moveTo>
                  <a:cubicBezTo>
                    <a:pt x="754" y="365"/>
                    <a:pt x="843" y="0"/>
                    <a:pt x="952" y="32"/>
                  </a:cubicBezTo>
                  <a:cubicBezTo>
                    <a:pt x="1062" y="64"/>
                    <a:pt x="1181" y="548"/>
                    <a:pt x="1310" y="612"/>
                  </a:cubicBezTo>
                  <a:cubicBezTo>
                    <a:pt x="1439" y="676"/>
                    <a:pt x="1677" y="354"/>
                    <a:pt x="1726" y="419"/>
                  </a:cubicBezTo>
                  <a:cubicBezTo>
                    <a:pt x="1776" y="483"/>
                    <a:pt x="1654" y="889"/>
                    <a:pt x="1607" y="999"/>
                  </a:cubicBezTo>
                  <a:cubicBezTo>
                    <a:pt x="1560" y="1109"/>
                    <a:pt x="1432" y="982"/>
                    <a:pt x="1442" y="1078"/>
                  </a:cubicBezTo>
                  <a:cubicBezTo>
                    <a:pt x="1452" y="1174"/>
                    <a:pt x="1750" y="1517"/>
                    <a:pt x="1667" y="1578"/>
                  </a:cubicBezTo>
                  <a:cubicBezTo>
                    <a:pt x="1584" y="1639"/>
                    <a:pt x="1184" y="1456"/>
                    <a:pt x="946" y="1445"/>
                  </a:cubicBezTo>
                  <a:cubicBezTo>
                    <a:pt x="708" y="1434"/>
                    <a:pt x="316" y="1578"/>
                    <a:pt x="238" y="1514"/>
                  </a:cubicBezTo>
                  <a:cubicBezTo>
                    <a:pt x="160" y="1450"/>
                    <a:pt x="516" y="1192"/>
                    <a:pt x="476" y="1063"/>
                  </a:cubicBezTo>
                  <a:cubicBezTo>
                    <a:pt x="437" y="934"/>
                    <a:pt x="0" y="816"/>
                    <a:pt x="0" y="741"/>
                  </a:cubicBezTo>
                  <a:cubicBezTo>
                    <a:pt x="0" y="666"/>
                    <a:pt x="417" y="676"/>
                    <a:pt x="476" y="612"/>
                  </a:cubicBezTo>
                  <a:cubicBezTo>
                    <a:pt x="536" y="548"/>
                    <a:pt x="327" y="387"/>
                    <a:pt x="357" y="354"/>
                  </a:cubicBezTo>
                  <a:cubicBezTo>
                    <a:pt x="387" y="322"/>
                    <a:pt x="556" y="472"/>
                    <a:pt x="655" y="419"/>
                  </a:cubicBezTo>
                  <a:close/>
                </a:path>
              </a:pathLst>
            </a:custGeom>
            <a:gradFill rotWithShape="1">
              <a:gsLst>
                <a:gs pos="0">
                  <a:srgbClr val="00FF00"/>
                </a:gs>
                <a:gs pos="100000">
                  <a:srgbClr val="00FF00">
                    <a:gamma/>
                    <a:shade val="46275"/>
                    <a:invGamma/>
                  </a:srgb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grpSp>
      <p:sp>
        <p:nvSpPr>
          <p:cNvPr id="9" name="Title 8"/>
          <p:cNvSpPr>
            <a:spLocks noGrp="1"/>
          </p:cNvSpPr>
          <p:nvPr>
            <p:ph type="title"/>
          </p:nvPr>
        </p:nvSpPr>
        <p:spPr/>
        <p:txBody>
          <a:bodyPr/>
          <a:lstStyle/>
          <a:p>
            <a:r>
              <a:rPr lang="en-US" dirty="0" err="1"/>
              <a:t>Mycorrhizae</a:t>
            </a:r>
            <a:endParaRPr lang="en-US" dirty="0"/>
          </a:p>
        </p:txBody>
      </p:sp>
      <p:sp>
        <p:nvSpPr>
          <p:cNvPr id="41" name="Content Placeholder 40"/>
          <p:cNvSpPr>
            <a:spLocks noGrp="1"/>
          </p:cNvSpPr>
          <p:nvPr>
            <p:ph sz="quarter" idx="13"/>
          </p:nvPr>
        </p:nvSpPr>
        <p:spPr>
          <a:xfrm>
            <a:off x="4310219" y="3584923"/>
            <a:ext cx="2343122" cy="1558577"/>
          </a:xfrm>
        </p:spPr>
        <p:txBody>
          <a:bodyPr>
            <a:normAutofit lnSpcReduction="10000"/>
          </a:bodyPr>
          <a:lstStyle/>
          <a:p>
            <a:r>
              <a:rPr lang="en-US" dirty="0"/>
              <a:t>Plant:</a:t>
            </a:r>
          </a:p>
          <a:p>
            <a:pPr lvl="1">
              <a:buSzPct val="75000"/>
              <a:buFont typeface="Wingdings" charset="2"/>
              <a:buChar char="v"/>
            </a:pPr>
            <a:r>
              <a:rPr lang="en-US" dirty="0"/>
              <a:t>Water</a:t>
            </a:r>
          </a:p>
          <a:p>
            <a:pPr lvl="1">
              <a:buSzPct val="75000"/>
              <a:buFont typeface="Wingdings" charset="2"/>
              <a:buChar char="v"/>
            </a:pPr>
            <a:r>
              <a:rPr lang="en-US" dirty="0"/>
              <a:t>Minerals</a:t>
            </a:r>
          </a:p>
          <a:p>
            <a:pPr lvl="1">
              <a:buSzPct val="75000"/>
              <a:buFont typeface="Wingdings" charset="2"/>
              <a:buChar char="v"/>
            </a:pPr>
            <a:r>
              <a:rPr lang="en-US" dirty="0"/>
              <a:t>Protection</a:t>
            </a:r>
          </a:p>
          <a:p>
            <a:pPr lvl="1">
              <a:buSzPct val="75000"/>
              <a:buFont typeface="Wingdings" charset="2"/>
              <a:buChar char="v"/>
            </a:pPr>
            <a:r>
              <a:rPr lang="en-US" dirty="0"/>
              <a:t>Communication</a:t>
            </a:r>
          </a:p>
        </p:txBody>
      </p:sp>
      <p:sp>
        <p:nvSpPr>
          <p:cNvPr id="42" name="Content Placeholder 41"/>
          <p:cNvSpPr>
            <a:spLocks noGrp="1"/>
          </p:cNvSpPr>
          <p:nvPr>
            <p:ph sz="quarter" idx="14"/>
          </p:nvPr>
        </p:nvSpPr>
        <p:spPr>
          <a:xfrm>
            <a:off x="6063337" y="3584924"/>
            <a:ext cx="1678032" cy="1395063"/>
          </a:xfrm>
        </p:spPr>
        <p:txBody>
          <a:bodyPr/>
          <a:lstStyle/>
          <a:p>
            <a:r>
              <a:rPr lang="en-US" dirty="0"/>
              <a:t>Fungus</a:t>
            </a:r>
          </a:p>
          <a:p>
            <a:pPr lvl="1">
              <a:buSzPct val="75000"/>
              <a:buFont typeface="Wingdings" charset="2"/>
              <a:buChar char="v"/>
            </a:pPr>
            <a:r>
              <a:rPr lang="en-US" dirty="0"/>
              <a:t>Sugar</a:t>
            </a:r>
          </a:p>
          <a:p>
            <a:pPr lvl="1"/>
            <a:endParaRPr lang="en-US" dirty="0"/>
          </a:p>
        </p:txBody>
      </p:sp>
      <p:grpSp>
        <p:nvGrpSpPr>
          <p:cNvPr id="62" name="Group 61"/>
          <p:cNvGrpSpPr/>
          <p:nvPr/>
        </p:nvGrpSpPr>
        <p:grpSpPr>
          <a:xfrm>
            <a:off x="4960144" y="2627258"/>
            <a:ext cx="1719710" cy="945760"/>
            <a:chOff x="5089525" y="3503010"/>
            <a:chExt cx="2292946" cy="1261013"/>
          </a:xfrm>
        </p:grpSpPr>
        <p:sp>
          <p:nvSpPr>
            <p:cNvPr id="38" name="Freeform 37"/>
            <p:cNvSpPr/>
            <p:nvPr/>
          </p:nvSpPr>
          <p:spPr>
            <a:xfrm>
              <a:off x="5089525" y="3916680"/>
              <a:ext cx="1860550" cy="439419"/>
            </a:xfrm>
            <a:custGeom>
              <a:avLst/>
              <a:gdLst>
                <a:gd name="connsiteX0" fmla="*/ 0 w 1698627"/>
                <a:gd name="connsiteY0" fmla="*/ 0 h 361950"/>
                <a:gd name="connsiteX1" fmla="*/ 1698625 w 1698627"/>
                <a:gd name="connsiteY1" fmla="*/ 225425 h 361950"/>
                <a:gd name="connsiteX2" fmla="*/ 9525 w 1698627"/>
                <a:gd name="connsiteY2" fmla="*/ 361950 h 361950"/>
                <a:gd name="connsiteX0" fmla="*/ 0 w 1716877"/>
                <a:gd name="connsiteY0" fmla="*/ 0 h 361950"/>
                <a:gd name="connsiteX1" fmla="*/ 850900 w 1716877"/>
                <a:gd name="connsiteY1" fmla="*/ 63500 h 361950"/>
                <a:gd name="connsiteX2" fmla="*/ 1698625 w 1716877"/>
                <a:gd name="connsiteY2" fmla="*/ 225425 h 361950"/>
                <a:gd name="connsiteX3" fmla="*/ 9525 w 1716877"/>
                <a:gd name="connsiteY3" fmla="*/ 361950 h 361950"/>
                <a:gd name="connsiteX0" fmla="*/ 0 w 1698656"/>
                <a:gd name="connsiteY0" fmla="*/ 0 h 361950"/>
                <a:gd name="connsiteX1" fmla="*/ 850900 w 1698656"/>
                <a:gd name="connsiteY1" fmla="*/ 63500 h 361950"/>
                <a:gd name="connsiteX2" fmla="*/ 1698625 w 1698656"/>
                <a:gd name="connsiteY2" fmla="*/ 225425 h 361950"/>
                <a:gd name="connsiteX3" fmla="*/ 879475 w 1698656"/>
                <a:gd name="connsiteY3" fmla="*/ 349250 h 361950"/>
                <a:gd name="connsiteX4" fmla="*/ 9525 w 1698656"/>
                <a:gd name="connsiteY4" fmla="*/ 36195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656" h="361950">
                  <a:moveTo>
                    <a:pt x="0" y="0"/>
                  </a:moveTo>
                  <a:cubicBezTo>
                    <a:pt x="141287" y="13758"/>
                    <a:pt x="567796" y="25929"/>
                    <a:pt x="850900" y="63500"/>
                  </a:cubicBezTo>
                  <a:cubicBezTo>
                    <a:pt x="1134004" y="101071"/>
                    <a:pt x="1693863" y="177800"/>
                    <a:pt x="1698625" y="225425"/>
                  </a:cubicBezTo>
                  <a:cubicBezTo>
                    <a:pt x="1703387" y="273050"/>
                    <a:pt x="1160992" y="326496"/>
                    <a:pt x="879475" y="349250"/>
                  </a:cubicBezTo>
                  <a:cubicBezTo>
                    <a:pt x="597958" y="372004"/>
                    <a:pt x="146579" y="354013"/>
                    <a:pt x="9525" y="361950"/>
                  </a:cubicBezTo>
                </a:path>
              </a:pathLst>
            </a:custGeom>
            <a:pattFill prst="ltHorz">
              <a:fgClr>
                <a:schemeClr val="tx2"/>
              </a:fgClr>
              <a:bgClr>
                <a:schemeClr val="accent6"/>
              </a:bgClr>
            </a:patt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Freeform 9"/>
            <p:cNvSpPr/>
            <p:nvPr/>
          </p:nvSpPr>
          <p:spPr>
            <a:xfrm>
              <a:off x="5126264" y="3503010"/>
              <a:ext cx="2220857" cy="1261013"/>
            </a:xfrm>
            <a:custGeom>
              <a:avLst/>
              <a:gdLst>
                <a:gd name="connsiteX0" fmla="*/ 15300 w 2172684"/>
                <a:gd name="connsiteY0" fmla="*/ 76269 h 1223731"/>
                <a:gd name="connsiteX1" fmla="*/ 2172680 w 2172684"/>
                <a:gd name="connsiteY1" fmla="*/ 122168 h 1223731"/>
                <a:gd name="connsiteX2" fmla="*/ 0 w 2172684"/>
                <a:gd name="connsiteY2" fmla="*/ 1223731 h 1223731"/>
                <a:gd name="connsiteX0" fmla="*/ 15300 w 2218586"/>
                <a:gd name="connsiteY0" fmla="*/ 6865 h 1154327"/>
                <a:gd name="connsiteX1" fmla="*/ 2218582 w 2218586"/>
                <a:gd name="connsiteY1" fmla="*/ 649444 h 1154327"/>
                <a:gd name="connsiteX2" fmla="*/ 0 w 2218586"/>
                <a:gd name="connsiteY2" fmla="*/ 1154327 h 1154327"/>
                <a:gd name="connsiteX0" fmla="*/ 15300 w 2218788"/>
                <a:gd name="connsiteY0" fmla="*/ 17546 h 1167587"/>
                <a:gd name="connsiteX1" fmla="*/ 2218582 w 2218788"/>
                <a:gd name="connsiteY1" fmla="*/ 660125 h 1167587"/>
                <a:gd name="connsiteX2" fmla="*/ 0 w 2218788"/>
                <a:gd name="connsiteY2" fmla="*/ 1165008 h 1167587"/>
                <a:gd name="connsiteX0" fmla="*/ 0 w 2218582"/>
                <a:gd name="connsiteY0" fmla="*/ 5947 h 1260505"/>
                <a:gd name="connsiteX1" fmla="*/ 2218582 w 2218582"/>
                <a:gd name="connsiteY1" fmla="*/ 755622 h 1260505"/>
                <a:gd name="connsiteX2" fmla="*/ 0 w 2218582"/>
                <a:gd name="connsiteY2" fmla="*/ 1260505 h 1260505"/>
                <a:gd name="connsiteX0" fmla="*/ 0 w 2220829"/>
                <a:gd name="connsiteY0" fmla="*/ 21618 h 1312945"/>
                <a:gd name="connsiteX1" fmla="*/ 2218582 w 2220829"/>
                <a:gd name="connsiteY1" fmla="*/ 771293 h 1312945"/>
                <a:gd name="connsiteX2" fmla="*/ 0 w 2220829"/>
                <a:gd name="connsiteY2" fmla="*/ 1276176 h 1312945"/>
                <a:gd name="connsiteX0" fmla="*/ 0 w 2220829"/>
                <a:gd name="connsiteY0" fmla="*/ 13547 h 1274560"/>
                <a:gd name="connsiteX1" fmla="*/ 2218582 w 2220829"/>
                <a:gd name="connsiteY1" fmla="*/ 763222 h 1274560"/>
                <a:gd name="connsiteX2" fmla="*/ 0 w 2220829"/>
                <a:gd name="connsiteY2" fmla="*/ 1268105 h 1274560"/>
                <a:gd name="connsiteX0" fmla="*/ 0 w 2220857"/>
                <a:gd name="connsiteY0" fmla="*/ 0 h 1261013"/>
                <a:gd name="connsiteX1" fmla="*/ 2218582 w 2220857"/>
                <a:gd name="connsiteY1" fmla="*/ 749675 h 1261013"/>
                <a:gd name="connsiteX2" fmla="*/ 0 w 2220857"/>
                <a:gd name="connsiteY2" fmla="*/ 1254558 h 1261013"/>
              </a:gdLst>
              <a:ahLst/>
              <a:cxnLst>
                <a:cxn ang="0">
                  <a:pos x="connsiteX0" y="connsiteY0"/>
                </a:cxn>
                <a:cxn ang="0">
                  <a:pos x="connsiteX1" y="connsiteY1"/>
                </a:cxn>
                <a:cxn ang="0">
                  <a:pos x="connsiteX2" y="connsiteY2"/>
                </a:cxn>
              </a:cxnLst>
              <a:rect l="l" t="t" r="r" b="b"/>
              <a:pathLst>
                <a:path w="2220857" h="1261013">
                  <a:moveTo>
                    <a:pt x="0" y="0"/>
                  </a:moveTo>
                  <a:cubicBezTo>
                    <a:pt x="1095265" y="34424"/>
                    <a:pt x="2279784" y="142796"/>
                    <a:pt x="2218582" y="749675"/>
                  </a:cubicBezTo>
                  <a:cubicBezTo>
                    <a:pt x="2157380" y="1356554"/>
                    <a:pt x="0" y="1254558"/>
                    <a:pt x="0" y="1254558"/>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 name="Rounded Rectangle 10"/>
            <p:cNvSpPr/>
            <p:nvPr/>
          </p:nvSpPr>
          <p:spPr>
            <a:xfrm rot="251368">
              <a:off x="5126264" y="3503010"/>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ounded Rectangle 11"/>
            <p:cNvSpPr/>
            <p:nvPr/>
          </p:nvSpPr>
          <p:spPr>
            <a:xfrm rot="251368">
              <a:off x="5545702" y="3531877"/>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ounded Rectangle 12"/>
            <p:cNvSpPr/>
            <p:nvPr/>
          </p:nvSpPr>
          <p:spPr>
            <a:xfrm rot="436499">
              <a:off x="5965140" y="3575921"/>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ounded Rectangle 13"/>
            <p:cNvSpPr/>
            <p:nvPr/>
          </p:nvSpPr>
          <p:spPr>
            <a:xfrm>
              <a:off x="5133691" y="4534620"/>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ounded Rectangle 14"/>
            <p:cNvSpPr/>
            <p:nvPr/>
          </p:nvSpPr>
          <p:spPr>
            <a:xfrm>
              <a:off x="5553128" y="4531581"/>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ounded Rectangle 15"/>
            <p:cNvSpPr/>
            <p:nvPr/>
          </p:nvSpPr>
          <p:spPr>
            <a:xfrm rot="21415894">
              <a:off x="5970414" y="4512531"/>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ounded Rectangle 16"/>
            <p:cNvSpPr/>
            <p:nvPr/>
          </p:nvSpPr>
          <p:spPr>
            <a:xfrm rot="21047843">
              <a:off x="6384279" y="4458556"/>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ounded Rectangle 17"/>
            <p:cNvSpPr/>
            <p:nvPr/>
          </p:nvSpPr>
          <p:spPr>
            <a:xfrm rot="20540634">
              <a:off x="6791838" y="4376516"/>
              <a:ext cx="366695" cy="197665"/>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ounded Rectangle 18"/>
            <p:cNvSpPr/>
            <p:nvPr/>
          </p:nvSpPr>
          <p:spPr>
            <a:xfrm rot="789333">
              <a:off x="6374392" y="3655410"/>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ounded Rectangle 19"/>
            <p:cNvSpPr/>
            <p:nvPr/>
          </p:nvSpPr>
          <p:spPr>
            <a:xfrm rot="1286023">
              <a:off x="6772343" y="3783119"/>
              <a:ext cx="363895" cy="196156"/>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ounded Rectangle 20"/>
            <p:cNvSpPr/>
            <p:nvPr/>
          </p:nvSpPr>
          <p:spPr>
            <a:xfrm rot="19198694">
              <a:off x="7130197" y="4270719"/>
              <a:ext cx="187579" cy="161449"/>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ounded Rectangle 21"/>
            <p:cNvSpPr/>
            <p:nvPr/>
          </p:nvSpPr>
          <p:spPr>
            <a:xfrm rot="2680487">
              <a:off x="7099256" y="3968102"/>
              <a:ext cx="229020" cy="159638"/>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Freeform 23"/>
            <p:cNvSpPr/>
            <p:nvPr/>
          </p:nvSpPr>
          <p:spPr>
            <a:xfrm>
              <a:off x="7235808" y="4127500"/>
              <a:ext cx="146663" cy="161925"/>
            </a:xfrm>
            <a:custGeom>
              <a:avLst/>
              <a:gdLst>
                <a:gd name="connsiteX0" fmla="*/ 111134 w 121964"/>
                <a:gd name="connsiteY0" fmla="*/ 2547 h 211012"/>
                <a:gd name="connsiteX1" fmla="*/ 9 w 121964"/>
                <a:gd name="connsiteY1" fmla="*/ 100972 h 211012"/>
                <a:gd name="connsiteX2" fmla="*/ 104784 w 121964"/>
                <a:gd name="connsiteY2" fmla="*/ 208922 h 211012"/>
                <a:gd name="connsiteX3" fmla="*/ 111134 w 121964"/>
                <a:gd name="connsiteY3" fmla="*/ 2547 h 211012"/>
                <a:gd name="connsiteX0" fmla="*/ 111134 w 134380"/>
                <a:gd name="connsiteY0" fmla="*/ 7016 h 215481"/>
                <a:gd name="connsiteX1" fmla="*/ 9 w 134380"/>
                <a:gd name="connsiteY1" fmla="*/ 105441 h 215481"/>
                <a:gd name="connsiteX2" fmla="*/ 104784 w 134380"/>
                <a:gd name="connsiteY2" fmla="*/ 213391 h 215481"/>
                <a:gd name="connsiteX3" fmla="*/ 111134 w 134380"/>
                <a:gd name="connsiteY3" fmla="*/ 7016 h 215481"/>
                <a:gd name="connsiteX0" fmla="*/ 111141 w 146663"/>
                <a:gd name="connsiteY0" fmla="*/ 7016 h 218672"/>
                <a:gd name="connsiteX1" fmla="*/ 16 w 146663"/>
                <a:gd name="connsiteY1" fmla="*/ 105441 h 218672"/>
                <a:gd name="connsiteX2" fmla="*/ 104791 w 146663"/>
                <a:gd name="connsiteY2" fmla="*/ 213391 h 218672"/>
                <a:gd name="connsiteX3" fmla="*/ 111141 w 146663"/>
                <a:gd name="connsiteY3" fmla="*/ 7016 h 218672"/>
                <a:gd name="connsiteX0" fmla="*/ 111141 w 146663"/>
                <a:gd name="connsiteY0" fmla="*/ 5996 h 217652"/>
                <a:gd name="connsiteX1" fmla="*/ 16 w 146663"/>
                <a:gd name="connsiteY1" fmla="*/ 104421 h 217652"/>
                <a:gd name="connsiteX2" fmla="*/ 104791 w 146663"/>
                <a:gd name="connsiteY2" fmla="*/ 212371 h 217652"/>
                <a:gd name="connsiteX3" fmla="*/ 111141 w 146663"/>
                <a:gd name="connsiteY3" fmla="*/ 5996 h 217652"/>
                <a:gd name="connsiteX0" fmla="*/ 111141 w 146663"/>
                <a:gd name="connsiteY0" fmla="*/ 5996 h 217296"/>
                <a:gd name="connsiteX1" fmla="*/ 16 w 146663"/>
                <a:gd name="connsiteY1" fmla="*/ 104421 h 217296"/>
                <a:gd name="connsiteX2" fmla="*/ 104791 w 146663"/>
                <a:gd name="connsiteY2" fmla="*/ 212371 h 217296"/>
                <a:gd name="connsiteX3" fmla="*/ 111141 w 146663"/>
                <a:gd name="connsiteY3" fmla="*/ 5996 h 217296"/>
              </a:gdLst>
              <a:ahLst/>
              <a:cxnLst>
                <a:cxn ang="0">
                  <a:pos x="connsiteX0" y="connsiteY0"/>
                </a:cxn>
                <a:cxn ang="0">
                  <a:pos x="connsiteX1" y="connsiteY1"/>
                </a:cxn>
                <a:cxn ang="0">
                  <a:pos x="connsiteX2" y="connsiteY2"/>
                </a:cxn>
                <a:cxn ang="0">
                  <a:pos x="connsiteX3" y="connsiteY3"/>
                </a:cxn>
              </a:cxnLst>
              <a:rect l="l" t="t" r="r" b="b"/>
              <a:pathLst>
                <a:path w="146663" h="217296">
                  <a:moveTo>
                    <a:pt x="111141" y="5996"/>
                  </a:moveTo>
                  <a:cubicBezTo>
                    <a:pt x="65104" y="-27871"/>
                    <a:pt x="1074" y="92250"/>
                    <a:pt x="16" y="104421"/>
                  </a:cubicBezTo>
                  <a:cubicBezTo>
                    <a:pt x="-1042" y="129292"/>
                    <a:pt x="47641" y="242004"/>
                    <a:pt x="104791" y="212371"/>
                  </a:cubicBezTo>
                  <a:cubicBezTo>
                    <a:pt x="161941" y="182738"/>
                    <a:pt x="157178" y="39863"/>
                    <a:pt x="111141" y="5996"/>
                  </a:cubicBezTo>
                  <a:close/>
                </a:path>
              </a:pathLst>
            </a:custGeom>
            <a:solidFill>
              <a:srgbClr val="D1CA7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ounded Rectangle 24"/>
            <p:cNvSpPr/>
            <p:nvPr/>
          </p:nvSpPr>
          <p:spPr>
            <a:xfrm rot="251368">
              <a:off x="5098275" y="3723470"/>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ounded Rectangle 25"/>
            <p:cNvSpPr/>
            <p:nvPr/>
          </p:nvSpPr>
          <p:spPr>
            <a:xfrm rot="251368">
              <a:off x="5517713" y="3752337"/>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ounded Rectangle 26"/>
            <p:cNvSpPr/>
            <p:nvPr/>
          </p:nvSpPr>
          <p:spPr>
            <a:xfrm rot="436499">
              <a:off x="5937151" y="3796381"/>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Rounded Rectangle 27"/>
            <p:cNvSpPr/>
            <p:nvPr/>
          </p:nvSpPr>
          <p:spPr>
            <a:xfrm rot="789333">
              <a:off x="6346403" y="3875870"/>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Rounded Rectangle 29"/>
            <p:cNvSpPr/>
            <p:nvPr/>
          </p:nvSpPr>
          <p:spPr>
            <a:xfrm>
              <a:off x="5114962" y="4312683"/>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ounded Rectangle 30"/>
            <p:cNvSpPr/>
            <p:nvPr/>
          </p:nvSpPr>
          <p:spPr>
            <a:xfrm>
              <a:off x="5534399" y="4309644"/>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ounded Rectangle 31"/>
            <p:cNvSpPr/>
            <p:nvPr/>
          </p:nvSpPr>
          <p:spPr>
            <a:xfrm rot="21415894">
              <a:off x="5951685" y="4290594"/>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ounded Rectangle 32"/>
            <p:cNvSpPr/>
            <p:nvPr/>
          </p:nvSpPr>
          <p:spPr>
            <a:xfrm rot="21047843">
              <a:off x="6365550" y="4236619"/>
              <a:ext cx="404586" cy="218090"/>
            </a:xfrm>
            <a:prstGeom prst="round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Freeform 34"/>
            <p:cNvSpPr/>
            <p:nvPr/>
          </p:nvSpPr>
          <p:spPr>
            <a:xfrm>
              <a:off x="7080250" y="4108184"/>
              <a:ext cx="139756" cy="200476"/>
            </a:xfrm>
            <a:custGeom>
              <a:avLst/>
              <a:gdLst>
                <a:gd name="connsiteX0" fmla="*/ 60325 w 139756"/>
                <a:gd name="connsiteY0" fmla="*/ 266 h 200476"/>
                <a:gd name="connsiteX1" fmla="*/ 139700 w 139756"/>
                <a:gd name="connsiteY1" fmla="*/ 101866 h 200476"/>
                <a:gd name="connsiteX2" fmla="*/ 47625 w 139756"/>
                <a:gd name="connsiteY2" fmla="*/ 200291 h 200476"/>
                <a:gd name="connsiteX3" fmla="*/ 0 w 139756"/>
                <a:gd name="connsiteY3" fmla="*/ 76466 h 200476"/>
                <a:gd name="connsiteX4" fmla="*/ 60325 w 139756"/>
                <a:gd name="connsiteY4" fmla="*/ 266 h 200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56" h="200476">
                  <a:moveTo>
                    <a:pt x="60325" y="266"/>
                  </a:moveTo>
                  <a:cubicBezTo>
                    <a:pt x="83608" y="4499"/>
                    <a:pt x="141817" y="68529"/>
                    <a:pt x="139700" y="101866"/>
                  </a:cubicBezTo>
                  <a:cubicBezTo>
                    <a:pt x="137583" y="135203"/>
                    <a:pt x="70908" y="204524"/>
                    <a:pt x="47625" y="200291"/>
                  </a:cubicBezTo>
                  <a:cubicBezTo>
                    <a:pt x="24342" y="196058"/>
                    <a:pt x="0" y="109803"/>
                    <a:pt x="0" y="76466"/>
                  </a:cubicBezTo>
                  <a:cubicBezTo>
                    <a:pt x="0" y="43129"/>
                    <a:pt x="37042" y="-3967"/>
                    <a:pt x="60325" y="266"/>
                  </a:cubicBezTo>
                  <a:close/>
                </a:path>
              </a:pathLst>
            </a:custGeom>
            <a:solidFill>
              <a:srgbClr val="D1CA7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Freeform 35"/>
            <p:cNvSpPr/>
            <p:nvPr/>
          </p:nvSpPr>
          <p:spPr>
            <a:xfrm>
              <a:off x="6742171" y="3958817"/>
              <a:ext cx="371701" cy="217919"/>
            </a:xfrm>
            <a:custGeom>
              <a:avLst/>
              <a:gdLst>
                <a:gd name="connsiteX0" fmla="*/ 58679 w 371701"/>
                <a:gd name="connsiteY0" fmla="*/ 408 h 217919"/>
                <a:gd name="connsiteX1" fmla="*/ 366654 w 371701"/>
                <a:gd name="connsiteY1" fmla="*/ 124233 h 217919"/>
                <a:gd name="connsiteX2" fmla="*/ 233304 w 371701"/>
                <a:gd name="connsiteY2" fmla="*/ 216308 h 217919"/>
                <a:gd name="connsiteX3" fmla="*/ 14229 w 371701"/>
                <a:gd name="connsiteY3" fmla="*/ 168683 h 217919"/>
                <a:gd name="connsiteX4" fmla="*/ 58679 w 371701"/>
                <a:gd name="connsiteY4" fmla="*/ 408 h 2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01" h="217919">
                  <a:moveTo>
                    <a:pt x="58679" y="408"/>
                  </a:moveTo>
                  <a:cubicBezTo>
                    <a:pt x="117416" y="-7000"/>
                    <a:pt x="337550" y="88250"/>
                    <a:pt x="366654" y="124233"/>
                  </a:cubicBezTo>
                  <a:cubicBezTo>
                    <a:pt x="395758" y="160216"/>
                    <a:pt x="292041" y="208900"/>
                    <a:pt x="233304" y="216308"/>
                  </a:cubicBezTo>
                  <a:cubicBezTo>
                    <a:pt x="174567" y="223716"/>
                    <a:pt x="42804" y="205195"/>
                    <a:pt x="14229" y="168683"/>
                  </a:cubicBezTo>
                  <a:cubicBezTo>
                    <a:pt x="-14346" y="132171"/>
                    <a:pt x="-58" y="7816"/>
                    <a:pt x="58679" y="408"/>
                  </a:cubicBezTo>
                  <a:close/>
                </a:path>
              </a:pathLst>
            </a:custGeom>
            <a:solidFill>
              <a:srgbClr val="D1CA7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7" name="Freeform 36"/>
            <p:cNvSpPr/>
            <p:nvPr/>
          </p:nvSpPr>
          <p:spPr>
            <a:xfrm rot="20014920">
              <a:off x="6762326" y="4179381"/>
              <a:ext cx="330727" cy="196595"/>
            </a:xfrm>
            <a:custGeom>
              <a:avLst/>
              <a:gdLst>
                <a:gd name="connsiteX0" fmla="*/ 58679 w 371701"/>
                <a:gd name="connsiteY0" fmla="*/ 408 h 217919"/>
                <a:gd name="connsiteX1" fmla="*/ 366654 w 371701"/>
                <a:gd name="connsiteY1" fmla="*/ 124233 h 217919"/>
                <a:gd name="connsiteX2" fmla="*/ 233304 w 371701"/>
                <a:gd name="connsiteY2" fmla="*/ 216308 h 217919"/>
                <a:gd name="connsiteX3" fmla="*/ 14229 w 371701"/>
                <a:gd name="connsiteY3" fmla="*/ 168683 h 217919"/>
                <a:gd name="connsiteX4" fmla="*/ 58679 w 371701"/>
                <a:gd name="connsiteY4" fmla="*/ 408 h 217919"/>
                <a:gd name="connsiteX0" fmla="*/ 58679 w 367803"/>
                <a:gd name="connsiteY0" fmla="*/ 1039 h 218550"/>
                <a:gd name="connsiteX1" fmla="*/ 366654 w 367803"/>
                <a:gd name="connsiteY1" fmla="*/ 124864 h 218550"/>
                <a:gd name="connsiteX2" fmla="*/ 233304 w 367803"/>
                <a:gd name="connsiteY2" fmla="*/ 216939 h 218550"/>
                <a:gd name="connsiteX3" fmla="*/ 14229 w 367803"/>
                <a:gd name="connsiteY3" fmla="*/ 169314 h 218550"/>
                <a:gd name="connsiteX4" fmla="*/ 58679 w 367803"/>
                <a:gd name="connsiteY4" fmla="*/ 1039 h 218550"/>
                <a:gd name="connsiteX0" fmla="*/ 82071 w 391574"/>
                <a:gd name="connsiteY0" fmla="*/ 745 h 218256"/>
                <a:gd name="connsiteX1" fmla="*/ 390046 w 391574"/>
                <a:gd name="connsiteY1" fmla="*/ 124570 h 218256"/>
                <a:gd name="connsiteX2" fmla="*/ 256696 w 391574"/>
                <a:gd name="connsiteY2" fmla="*/ 216645 h 218256"/>
                <a:gd name="connsiteX3" fmla="*/ 37621 w 391574"/>
                <a:gd name="connsiteY3" fmla="*/ 169020 h 218256"/>
                <a:gd name="connsiteX4" fmla="*/ 82071 w 391574"/>
                <a:gd name="connsiteY4" fmla="*/ 745 h 218256"/>
                <a:gd name="connsiteX0" fmla="*/ 56979 w 366070"/>
                <a:gd name="connsiteY0" fmla="*/ 243 h 217754"/>
                <a:gd name="connsiteX1" fmla="*/ 364954 w 366070"/>
                <a:gd name="connsiteY1" fmla="*/ 124068 h 217754"/>
                <a:gd name="connsiteX2" fmla="*/ 231604 w 366070"/>
                <a:gd name="connsiteY2" fmla="*/ 216143 h 217754"/>
                <a:gd name="connsiteX3" fmla="*/ 12529 w 366070"/>
                <a:gd name="connsiteY3" fmla="*/ 168518 h 217754"/>
                <a:gd name="connsiteX4" fmla="*/ 56979 w 366070"/>
                <a:gd name="connsiteY4" fmla="*/ 243 h 217754"/>
                <a:gd name="connsiteX0" fmla="*/ 76243 w 385335"/>
                <a:gd name="connsiteY0" fmla="*/ 249 h 218018"/>
                <a:gd name="connsiteX1" fmla="*/ 384218 w 385335"/>
                <a:gd name="connsiteY1" fmla="*/ 124074 h 218018"/>
                <a:gd name="connsiteX2" fmla="*/ 250868 w 385335"/>
                <a:gd name="connsiteY2" fmla="*/ 216149 h 218018"/>
                <a:gd name="connsiteX3" fmla="*/ 31793 w 385335"/>
                <a:gd name="connsiteY3" fmla="*/ 168524 h 218018"/>
                <a:gd name="connsiteX4" fmla="*/ 76243 w 385335"/>
                <a:gd name="connsiteY4" fmla="*/ 249 h 218018"/>
                <a:gd name="connsiteX0" fmla="*/ 80594 w 389721"/>
                <a:gd name="connsiteY0" fmla="*/ 1871 h 222976"/>
                <a:gd name="connsiteX1" fmla="*/ 388569 w 389721"/>
                <a:gd name="connsiteY1" fmla="*/ 125696 h 222976"/>
                <a:gd name="connsiteX2" fmla="*/ 255219 w 389721"/>
                <a:gd name="connsiteY2" fmla="*/ 217771 h 222976"/>
                <a:gd name="connsiteX3" fmla="*/ 32857 w 389721"/>
                <a:gd name="connsiteY3" fmla="*/ 190030 h 222976"/>
                <a:gd name="connsiteX4" fmla="*/ 80594 w 389721"/>
                <a:gd name="connsiteY4" fmla="*/ 1871 h 22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21" h="222976">
                  <a:moveTo>
                    <a:pt x="80594" y="1871"/>
                  </a:moveTo>
                  <a:cubicBezTo>
                    <a:pt x="139879" y="-8851"/>
                    <a:pt x="409468" y="25708"/>
                    <a:pt x="388569" y="125696"/>
                  </a:cubicBezTo>
                  <a:cubicBezTo>
                    <a:pt x="367670" y="225684"/>
                    <a:pt x="313956" y="210363"/>
                    <a:pt x="255219" y="217771"/>
                  </a:cubicBezTo>
                  <a:cubicBezTo>
                    <a:pt x="196482" y="225179"/>
                    <a:pt x="104947" y="230706"/>
                    <a:pt x="32857" y="190030"/>
                  </a:cubicBezTo>
                  <a:cubicBezTo>
                    <a:pt x="-39233" y="149354"/>
                    <a:pt x="21309" y="12593"/>
                    <a:pt x="80594" y="1871"/>
                  </a:cubicBezTo>
                  <a:close/>
                </a:path>
              </a:pathLst>
            </a:custGeom>
            <a:solidFill>
              <a:srgbClr val="D1CA7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40" name="Freeform 39"/>
          <p:cNvSpPr/>
          <p:nvPr/>
        </p:nvSpPr>
        <p:spPr>
          <a:xfrm>
            <a:off x="5355432" y="1540643"/>
            <a:ext cx="1338401" cy="1425844"/>
          </a:xfrm>
          <a:custGeom>
            <a:avLst/>
            <a:gdLst>
              <a:gd name="connsiteX0" fmla="*/ 20 w 1682794"/>
              <a:gd name="connsiteY0" fmla="*/ 1683047 h 1898084"/>
              <a:gd name="connsiteX1" fmla="*/ 209570 w 1682794"/>
              <a:gd name="connsiteY1" fmla="*/ 1714797 h 1898084"/>
              <a:gd name="connsiteX2" fmla="*/ 190520 w 1682794"/>
              <a:gd name="connsiteY2" fmla="*/ 1892597 h 1898084"/>
              <a:gd name="connsiteX3" fmla="*/ 266720 w 1682794"/>
              <a:gd name="connsiteY3" fmla="*/ 1479847 h 1898084"/>
              <a:gd name="connsiteX4" fmla="*/ 247670 w 1682794"/>
              <a:gd name="connsiteY4" fmla="*/ 794047 h 1898084"/>
              <a:gd name="connsiteX5" fmla="*/ 1136670 w 1682794"/>
              <a:gd name="connsiteY5" fmla="*/ 463847 h 1898084"/>
              <a:gd name="connsiteX6" fmla="*/ 1682770 w 1682794"/>
              <a:gd name="connsiteY6" fmla="*/ 297 h 1898084"/>
              <a:gd name="connsiteX7" fmla="*/ 1117620 w 1682794"/>
              <a:gd name="connsiteY7" fmla="*/ 400347 h 1898084"/>
              <a:gd name="connsiteX8" fmla="*/ 127020 w 1682794"/>
              <a:gd name="connsiteY8" fmla="*/ 819447 h 1898084"/>
              <a:gd name="connsiteX9" fmla="*/ 222270 w 1682794"/>
              <a:gd name="connsiteY9" fmla="*/ 1492547 h 1898084"/>
              <a:gd name="connsiteX10" fmla="*/ 196870 w 1682794"/>
              <a:gd name="connsiteY10" fmla="*/ 1670347 h 1898084"/>
              <a:gd name="connsiteX11" fmla="*/ 20 w 1682794"/>
              <a:gd name="connsiteY11" fmla="*/ 1683047 h 1898084"/>
              <a:gd name="connsiteX0" fmla="*/ 20 w 1682794"/>
              <a:gd name="connsiteY0" fmla="*/ 1683040 h 1898077"/>
              <a:gd name="connsiteX1" fmla="*/ 209570 w 1682794"/>
              <a:gd name="connsiteY1" fmla="*/ 1714790 h 1898077"/>
              <a:gd name="connsiteX2" fmla="*/ 190520 w 1682794"/>
              <a:gd name="connsiteY2" fmla="*/ 1892590 h 1898077"/>
              <a:gd name="connsiteX3" fmla="*/ 266720 w 1682794"/>
              <a:gd name="connsiteY3" fmla="*/ 1479840 h 1898077"/>
              <a:gd name="connsiteX4" fmla="*/ 247670 w 1682794"/>
              <a:gd name="connsiteY4" fmla="*/ 794040 h 1898077"/>
              <a:gd name="connsiteX5" fmla="*/ 1136670 w 1682794"/>
              <a:gd name="connsiteY5" fmla="*/ 463840 h 1898077"/>
              <a:gd name="connsiteX6" fmla="*/ 1682770 w 1682794"/>
              <a:gd name="connsiteY6" fmla="*/ 290 h 1898077"/>
              <a:gd name="connsiteX7" fmla="*/ 1117620 w 1682794"/>
              <a:gd name="connsiteY7" fmla="*/ 400340 h 1898077"/>
              <a:gd name="connsiteX8" fmla="*/ 212745 w 1682794"/>
              <a:gd name="connsiteY8" fmla="*/ 768640 h 1898077"/>
              <a:gd name="connsiteX9" fmla="*/ 222270 w 1682794"/>
              <a:gd name="connsiteY9" fmla="*/ 1492540 h 1898077"/>
              <a:gd name="connsiteX10" fmla="*/ 196870 w 1682794"/>
              <a:gd name="connsiteY10" fmla="*/ 1670340 h 1898077"/>
              <a:gd name="connsiteX11" fmla="*/ 20 w 1682794"/>
              <a:gd name="connsiteY11" fmla="*/ 1683040 h 1898077"/>
              <a:gd name="connsiteX0" fmla="*/ 20 w 1682955"/>
              <a:gd name="connsiteY0" fmla="*/ 1682787 h 1897824"/>
              <a:gd name="connsiteX1" fmla="*/ 209570 w 1682955"/>
              <a:gd name="connsiteY1" fmla="*/ 1714537 h 1897824"/>
              <a:gd name="connsiteX2" fmla="*/ 190520 w 1682955"/>
              <a:gd name="connsiteY2" fmla="*/ 1892337 h 1897824"/>
              <a:gd name="connsiteX3" fmla="*/ 266720 w 1682955"/>
              <a:gd name="connsiteY3" fmla="*/ 1479587 h 1897824"/>
              <a:gd name="connsiteX4" fmla="*/ 247670 w 1682955"/>
              <a:gd name="connsiteY4" fmla="*/ 793787 h 1897824"/>
              <a:gd name="connsiteX5" fmla="*/ 1168420 w 1682955"/>
              <a:gd name="connsiteY5" fmla="*/ 422312 h 1897824"/>
              <a:gd name="connsiteX6" fmla="*/ 1682770 w 1682955"/>
              <a:gd name="connsiteY6" fmla="*/ 37 h 1897824"/>
              <a:gd name="connsiteX7" fmla="*/ 1117620 w 1682955"/>
              <a:gd name="connsiteY7" fmla="*/ 400087 h 1897824"/>
              <a:gd name="connsiteX8" fmla="*/ 212745 w 1682955"/>
              <a:gd name="connsiteY8" fmla="*/ 768387 h 1897824"/>
              <a:gd name="connsiteX9" fmla="*/ 222270 w 1682955"/>
              <a:gd name="connsiteY9" fmla="*/ 1492287 h 1897824"/>
              <a:gd name="connsiteX10" fmla="*/ 196870 w 1682955"/>
              <a:gd name="connsiteY10" fmla="*/ 1670087 h 1897824"/>
              <a:gd name="connsiteX11" fmla="*/ 20 w 1682955"/>
              <a:gd name="connsiteY11" fmla="*/ 1682787 h 1897824"/>
              <a:gd name="connsiteX0" fmla="*/ 20 w 1682955"/>
              <a:gd name="connsiteY0" fmla="*/ 1682787 h 1900931"/>
              <a:gd name="connsiteX1" fmla="*/ 209570 w 1682955"/>
              <a:gd name="connsiteY1" fmla="*/ 1714537 h 1900931"/>
              <a:gd name="connsiteX2" fmla="*/ 206395 w 1682955"/>
              <a:gd name="connsiteY2" fmla="*/ 1895512 h 1900931"/>
              <a:gd name="connsiteX3" fmla="*/ 266720 w 1682955"/>
              <a:gd name="connsiteY3" fmla="*/ 1479587 h 1900931"/>
              <a:gd name="connsiteX4" fmla="*/ 247670 w 1682955"/>
              <a:gd name="connsiteY4" fmla="*/ 793787 h 1900931"/>
              <a:gd name="connsiteX5" fmla="*/ 1168420 w 1682955"/>
              <a:gd name="connsiteY5" fmla="*/ 422312 h 1900931"/>
              <a:gd name="connsiteX6" fmla="*/ 1682770 w 1682955"/>
              <a:gd name="connsiteY6" fmla="*/ 37 h 1900931"/>
              <a:gd name="connsiteX7" fmla="*/ 1117620 w 1682955"/>
              <a:gd name="connsiteY7" fmla="*/ 400087 h 1900931"/>
              <a:gd name="connsiteX8" fmla="*/ 212745 w 1682955"/>
              <a:gd name="connsiteY8" fmla="*/ 768387 h 1900931"/>
              <a:gd name="connsiteX9" fmla="*/ 222270 w 1682955"/>
              <a:gd name="connsiteY9" fmla="*/ 1492287 h 1900931"/>
              <a:gd name="connsiteX10" fmla="*/ 196870 w 1682955"/>
              <a:gd name="connsiteY10" fmla="*/ 1670087 h 1900931"/>
              <a:gd name="connsiteX11" fmla="*/ 20 w 1682955"/>
              <a:gd name="connsiteY11" fmla="*/ 1682787 h 1900931"/>
              <a:gd name="connsiteX0" fmla="*/ 0 w 1682935"/>
              <a:gd name="connsiteY0" fmla="*/ 1682787 h 1901138"/>
              <a:gd name="connsiteX1" fmla="*/ 196850 w 1682935"/>
              <a:gd name="connsiteY1" fmla="*/ 1717712 h 1901138"/>
              <a:gd name="connsiteX2" fmla="*/ 206375 w 1682935"/>
              <a:gd name="connsiteY2" fmla="*/ 1895512 h 1901138"/>
              <a:gd name="connsiteX3" fmla="*/ 266700 w 1682935"/>
              <a:gd name="connsiteY3" fmla="*/ 1479587 h 1901138"/>
              <a:gd name="connsiteX4" fmla="*/ 247650 w 1682935"/>
              <a:gd name="connsiteY4" fmla="*/ 793787 h 1901138"/>
              <a:gd name="connsiteX5" fmla="*/ 1168400 w 1682935"/>
              <a:gd name="connsiteY5" fmla="*/ 422312 h 1901138"/>
              <a:gd name="connsiteX6" fmla="*/ 1682750 w 1682935"/>
              <a:gd name="connsiteY6" fmla="*/ 37 h 1901138"/>
              <a:gd name="connsiteX7" fmla="*/ 1117600 w 1682935"/>
              <a:gd name="connsiteY7" fmla="*/ 400087 h 1901138"/>
              <a:gd name="connsiteX8" fmla="*/ 212725 w 1682935"/>
              <a:gd name="connsiteY8" fmla="*/ 768387 h 1901138"/>
              <a:gd name="connsiteX9" fmla="*/ 222250 w 1682935"/>
              <a:gd name="connsiteY9" fmla="*/ 1492287 h 1901138"/>
              <a:gd name="connsiteX10" fmla="*/ 196850 w 1682935"/>
              <a:gd name="connsiteY10" fmla="*/ 1670087 h 1901138"/>
              <a:gd name="connsiteX11" fmla="*/ 0 w 1682935"/>
              <a:gd name="connsiteY11" fmla="*/ 1682787 h 1901138"/>
              <a:gd name="connsiteX0" fmla="*/ 0 w 1682935"/>
              <a:gd name="connsiteY0" fmla="*/ 1682787 h 1900757"/>
              <a:gd name="connsiteX1" fmla="*/ 196850 w 1682935"/>
              <a:gd name="connsiteY1" fmla="*/ 1717712 h 1900757"/>
              <a:gd name="connsiteX2" fmla="*/ 206375 w 1682935"/>
              <a:gd name="connsiteY2" fmla="*/ 1895512 h 1900757"/>
              <a:gd name="connsiteX3" fmla="*/ 266700 w 1682935"/>
              <a:gd name="connsiteY3" fmla="*/ 1479587 h 1900757"/>
              <a:gd name="connsiteX4" fmla="*/ 247650 w 1682935"/>
              <a:gd name="connsiteY4" fmla="*/ 793787 h 1900757"/>
              <a:gd name="connsiteX5" fmla="*/ 1168400 w 1682935"/>
              <a:gd name="connsiteY5" fmla="*/ 422312 h 1900757"/>
              <a:gd name="connsiteX6" fmla="*/ 1682750 w 1682935"/>
              <a:gd name="connsiteY6" fmla="*/ 37 h 1900757"/>
              <a:gd name="connsiteX7" fmla="*/ 1117600 w 1682935"/>
              <a:gd name="connsiteY7" fmla="*/ 400087 h 1900757"/>
              <a:gd name="connsiteX8" fmla="*/ 212725 w 1682935"/>
              <a:gd name="connsiteY8" fmla="*/ 768387 h 1900757"/>
              <a:gd name="connsiteX9" fmla="*/ 222250 w 1682935"/>
              <a:gd name="connsiteY9" fmla="*/ 1492287 h 1900757"/>
              <a:gd name="connsiteX10" fmla="*/ 196850 w 1682935"/>
              <a:gd name="connsiteY10" fmla="*/ 1670087 h 1900757"/>
              <a:gd name="connsiteX11" fmla="*/ 0 w 1682935"/>
              <a:gd name="connsiteY11" fmla="*/ 1682787 h 1900757"/>
              <a:gd name="connsiteX0" fmla="*/ 0 w 1682935"/>
              <a:gd name="connsiteY0" fmla="*/ 1692312 h 1901098"/>
              <a:gd name="connsiteX1" fmla="*/ 196850 w 1682935"/>
              <a:gd name="connsiteY1" fmla="*/ 1717712 h 1901098"/>
              <a:gd name="connsiteX2" fmla="*/ 206375 w 1682935"/>
              <a:gd name="connsiteY2" fmla="*/ 1895512 h 1901098"/>
              <a:gd name="connsiteX3" fmla="*/ 266700 w 1682935"/>
              <a:gd name="connsiteY3" fmla="*/ 1479587 h 1901098"/>
              <a:gd name="connsiteX4" fmla="*/ 247650 w 1682935"/>
              <a:gd name="connsiteY4" fmla="*/ 793787 h 1901098"/>
              <a:gd name="connsiteX5" fmla="*/ 1168400 w 1682935"/>
              <a:gd name="connsiteY5" fmla="*/ 422312 h 1901098"/>
              <a:gd name="connsiteX6" fmla="*/ 1682750 w 1682935"/>
              <a:gd name="connsiteY6" fmla="*/ 37 h 1901098"/>
              <a:gd name="connsiteX7" fmla="*/ 1117600 w 1682935"/>
              <a:gd name="connsiteY7" fmla="*/ 400087 h 1901098"/>
              <a:gd name="connsiteX8" fmla="*/ 212725 w 1682935"/>
              <a:gd name="connsiteY8" fmla="*/ 768387 h 1901098"/>
              <a:gd name="connsiteX9" fmla="*/ 222250 w 1682935"/>
              <a:gd name="connsiteY9" fmla="*/ 1492287 h 1901098"/>
              <a:gd name="connsiteX10" fmla="*/ 196850 w 1682935"/>
              <a:gd name="connsiteY10" fmla="*/ 1670087 h 1901098"/>
              <a:gd name="connsiteX11" fmla="*/ 0 w 1682935"/>
              <a:gd name="connsiteY11" fmla="*/ 1692312 h 1901098"/>
              <a:gd name="connsiteX0" fmla="*/ 0 w 1682935"/>
              <a:gd name="connsiteY0" fmla="*/ 1692312 h 1901098"/>
              <a:gd name="connsiteX1" fmla="*/ 196850 w 1682935"/>
              <a:gd name="connsiteY1" fmla="*/ 1717712 h 1901098"/>
              <a:gd name="connsiteX2" fmla="*/ 206375 w 1682935"/>
              <a:gd name="connsiteY2" fmla="*/ 1895512 h 1901098"/>
              <a:gd name="connsiteX3" fmla="*/ 266700 w 1682935"/>
              <a:gd name="connsiteY3" fmla="*/ 1479587 h 1901098"/>
              <a:gd name="connsiteX4" fmla="*/ 247650 w 1682935"/>
              <a:gd name="connsiteY4" fmla="*/ 793787 h 1901098"/>
              <a:gd name="connsiteX5" fmla="*/ 1168400 w 1682935"/>
              <a:gd name="connsiteY5" fmla="*/ 422312 h 1901098"/>
              <a:gd name="connsiteX6" fmla="*/ 1682750 w 1682935"/>
              <a:gd name="connsiteY6" fmla="*/ 37 h 1901098"/>
              <a:gd name="connsiteX7" fmla="*/ 1117600 w 1682935"/>
              <a:gd name="connsiteY7" fmla="*/ 400087 h 1901098"/>
              <a:gd name="connsiteX8" fmla="*/ 212725 w 1682935"/>
              <a:gd name="connsiteY8" fmla="*/ 768387 h 1901098"/>
              <a:gd name="connsiteX9" fmla="*/ 222250 w 1682935"/>
              <a:gd name="connsiteY9" fmla="*/ 1492287 h 1901098"/>
              <a:gd name="connsiteX10" fmla="*/ 196850 w 1682935"/>
              <a:gd name="connsiteY10" fmla="*/ 1670087 h 1901098"/>
              <a:gd name="connsiteX11" fmla="*/ 0 w 1682935"/>
              <a:gd name="connsiteY11" fmla="*/ 1692312 h 1901098"/>
              <a:gd name="connsiteX0" fmla="*/ 0 w 1784535"/>
              <a:gd name="connsiteY0" fmla="*/ 1685962 h 1901125"/>
              <a:gd name="connsiteX1" fmla="*/ 298450 w 1784535"/>
              <a:gd name="connsiteY1" fmla="*/ 1717712 h 1901125"/>
              <a:gd name="connsiteX2" fmla="*/ 307975 w 1784535"/>
              <a:gd name="connsiteY2" fmla="*/ 1895512 h 1901125"/>
              <a:gd name="connsiteX3" fmla="*/ 368300 w 1784535"/>
              <a:gd name="connsiteY3" fmla="*/ 1479587 h 1901125"/>
              <a:gd name="connsiteX4" fmla="*/ 349250 w 1784535"/>
              <a:gd name="connsiteY4" fmla="*/ 793787 h 1901125"/>
              <a:gd name="connsiteX5" fmla="*/ 1270000 w 1784535"/>
              <a:gd name="connsiteY5" fmla="*/ 422312 h 1901125"/>
              <a:gd name="connsiteX6" fmla="*/ 1784350 w 1784535"/>
              <a:gd name="connsiteY6" fmla="*/ 37 h 1901125"/>
              <a:gd name="connsiteX7" fmla="*/ 1219200 w 1784535"/>
              <a:gd name="connsiteY7" fmla="*/ 400087 h 1901125"/>
              <a:gd name="connsiteX8" fmla="*/ 314325 w 1784535"/>
              <a:gd name="connsiteY8" fmla="*/ 768387 h 1901125"/>
              <a:gd name="connsiteX9" fmla="*/ 323850 w 1784535"/>
              <a:gd name="connsiteY9" fmla="*/ 1492287 h 1901125"/>
              <a:gd name="connsiteX10" fmla="*/ 298450 w 1784535"/>
              <a:gd name="connsiteY10" fmla="*/ 1670087 h 1901125"/>
              <a:gd name="connsiteX11" fmla="*/ 0 w 1784535"/>
              <a:gd name="connsiteY11" fmla="*/ 1685962 h 1901125"/>
              <a:gd name="connsiteX0" fmla="*/ 0 w 1784535"/>
              <a:gd name="connsiteY0" fmla="*/ 1685962 h 1901125"/>
              <a:gd name="connsiteX1" fmla="*/ 298450 w 1784535"/>
              <a:gd name="connsiteY1" fmla="*/ 1717712 h 1901125"/>
              <a:gd name="connsiteX2" fmla="*/ 307975 w 1784535"/>
              <a:gd name="connsiteY2" fmla="*/ 1895512 h 1901125"/>
              <a:gd name="connsiteX3" fmla="*/ 368300 w 1784535"/>
              <a:gd name="connsiteY3" fmla="*/ 1479587 h 1901125"/>
              <a:gd name="connsiteX4" fmla="*/ 349250 w 1784535"/>
              <a:gd name="connsiteY4" fmla="*/ 793787 h 1901125"/>
              <a:gd name="connsiteX5" fmla="*/ 1270000 w 1784535"/>
              <a:gd name="connsiteY5" fmla="*/ 422312 h 1901125"/>
              <a:gd name="connsiteX6" fmla="*/ 1784350 w 1784535"/>
              <a:gd name="connsiteY6" fmla="*/ 37 h 1901125"/>
              <a:gd name="connsiteX7" fmla="*/ 1219200 w 1784535"/>
              <a:gd name="connsiteY7" fmla="*/ 400087 h 1901125"/>
              <a:gd name="connsiteX8" fmla="*/ 314325 w 1784535"/>
              <a:gd name="connsiteY8" fmla="*/ 768387 h 1901125"/>
              <a:gd name="connsiteX9" fmla="*/ 323850 w 1784535"/>
              <a:gd name="connsiteY9" fmla="*/ 1492287 h 1901125"/>
              <a:gd name="connsiteX10" fmla="*/ 298450 w 1784535"/>
              <a:gd name="connsiteY10" fmla="*/ 1670087 h 1901125"/>
              <a:gd name="connsiteX11" fmla="*/ 0 w 1784535"/>
              <a:gd name="connsiteY11" fmla="*/ 1685962 h 190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4535" h="1901125">
                <a:moveTo>
                  <a:pt x="0" y="1685962"/>
                </a:moveTo>
                <a:cubicBezTo>
                  <a:pt x="0" y="1719299"/>
                  <a:pt x="247121" y="1682787"/>
                  <a:pt x="298450" y="1717712"/>
                </a:cubicBezTo>
                <a:cubicBezTo>
                  <a:pt x="349779" y="1752637"/>
                  <a:pt x="296333" y="1935200"/>
                  <a:pt x="307975" y="1895512"/>
                </a:cubicBezTo>
                <a:cubicBezTo>
                  <a:pt x="319617" y="1855825"/>
                  <a:pt x="383646" y="1656858"/>
                  <a:pt x="368300" y="1479587"/>
                </a:cubicBezTo>
                <a:cubicBezTo>
                  <a:pt x="352954" y="1302316"/>
                  <a:pt x="198967" y="970000"/>
                  <a:pt x="349250" y="793787"/>
                </a:cubicBezTo>
                <a:cubicBezTo>
                  <a:pt x="499533" y="617575"/>
                  <a:pt x="1030817" y="554604"/>
                  <a:pt x="1270000" y="422312"/>
                </a:cubicBezTo>
                <a:cubicBezTo>
                  <a:pt x="1509183" y="290020"/>
                  <a:pt x="1792817" y="3741"/>
                  <a:pt x="1784350" y="37"/>
                </a:cubicBezTo>
                <a:cubicBezTo>
                  <a:pt x="1775883" y="-3667"/>
                  <a:pt x="1464204" y="272029"/>
                  <a:pt x="1219200" y="400087"/>
                </a:cubicBezTo>
                <a:cubicBezTo>
                  <a:pt x="974196" y="528145"/>
                  <a:pt x="463550" y="586354"/>
                  <a:pt x="314325" y="768387"/>
                </a:cubicBezTo>
                <a:cubicBezTo>
                  <a:pt x="165100" y="950420"/>
                  <a:pt x="312208" y="1350470"/>
                  <a:pt x="323850" y="1492287"/>
                </a:cubicBezTo>
                <a:cubicBezTo>
                  <a:pt x="335492" y="1634104"/>
                  <a:pt x="352425" y="1637808"/>
                  <a:pt x="298450" y="1670087"/>
                </a:cubicBezTo>
                <a:cubicBezTo>
                  <a:pt x="244475" y="1702366"/>
                  <a:pt x="0" y="1652625"/>
                  <a:pt x="0" y="1685962"/>
                </a:cubicBezTo>
                <a:close/>
              </a:path>
            </a:pathLst>
          </a:custGeom>
          <a:solidFill>
            <a:schemeClr val="bg2">
              <a:lumMod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Oval 42"/>
          <p:cNvSpPr/>
          <p:nvPr/>
        </p:nvSpPr>
        <p:spPr>
          <a:xfrm>
            <a:off x="2864315" y="4360314"/>
            <a:ext cx="413115" cy="41311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Oval 43"/>
          <p:cNvSpPr/>
          <p:nvPr/>
        </p:nvSpPr>
        <p:spPr>
          <a:xfrm>
            <a:off x="4557863" y="1193358"/>
            <a:ext cx="2712975" cy="271297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8" name="Straight Connector 47"/>
          <p:cNvCxnSpPr>
            <a:stCxn id="43" idx="4"/>
          </p:cNvCxnSpPr>
          <p:nvPr/>
        </p:nvCxnSpPr>
        <p:spPr>
          <a:xfrm flipV="1">
            <a:off x="3070873" y="3843999"/>
            <a:ext cx="3272777" cy="929430"/>
          </a:xfrm>
          <a:prstGeom prst="line">
            <a:avLst/>
          </a:prstGeom>
          <a:ln w="38100" cmpd="sng">
            <a:solidFill>
              <a:srgbClr val="FF0000"/>
            </a:solidFill>
            <a:prstDash val="dot"/>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3" idx="1"/>
          </p:cNvCxnSpPr>
          <p:nvPr/>
        </p:nvCxnSpPr>
        <p:spPr>
          <a:xfrm flipV="1">
            <a:off x="2924815" y="1771650"/>
            <a:ext cx="1875785" cy="2649164"/>
          </a:xfrm>
          <a:prstGeom prst="line">
            <a:avLst/>
          </a:prstGeom>
          <a:ln w="38100" cmpd="sng">
            <a:solidFill>
              <a:srgbClr val="FF0000"/>
            </a:solidFill>
            <a:prstDash val="dot"/>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355557" y="2587063"/>
            <a:ext cx="798617" cy="300082"/>
          </a:xfrm>
          <a:prstGeom prst="rect">
            <a:avLst/>
          </a:prstGeom>
          <a:noFill/>
        </p:spPr>
        <p:txBody>
          <a:bodyPr wrap="none" rtlCol="0">
            <a:spAutoFit/>
          </a:bodyPr>
          <a:lstStyle/>
          <a:p>
            <a:r>
              <a:rPr lang="en-US" sz="1350" dirty="0"/>
              <a:t>Root tip</a:t>
            </a:r>
          </a:p>
        </p:txBody>
      </p:sp>
      <p:sp>
        <p:nvSpPr>
          <p:cNvPr id="64" name="TextBox 63"/>
          <p:cNvSpPr txBox="1"/>
          <p:nvPr/>
        </p:nvSpPr>
        <p:spPr>
          <a:xfrm>
            <a:off x="5167105" y="1633150"/>
            <a:ext cx="1077539" cy="300082"/>
          </a:xfrm>
          <a:prstGeom prst="rect">
            <a:avLst/>
          </a:prstGeom>
          <a:noFill/>
        </p:spPr>
        <p:txBody>
          <a:bodyPr wrap="none" rtlCol="0">
            <a:spAutoFit/>
          </a:bodyPr>
          <a:lstStyle/>
          <a:p>
            <a:r>
              <a:rPr lang="en-US" sz="1350" dirty="0" err="1"/>
              <a:t>Mycorrhiza</a:t>
            </a:r>
            <a:endParaRPr lang="en-US" sz="1350" dirty="0"/>
          </a:p>
        </p:txBody>
      </p:sp>
    </p:spTree>
    <p:extLst>
      <p:ext uri="{BB962C8B-B14F-4D97-AF65-F5344CB8AC3E}">
        <p14:creationId xmlns:p14="http://schemas.microsoft.com/office/powerpoint/2010/main" val="38267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4/3*#ppt_w"/>
                                          </p:val>
                                        </p:tav>
                                        <p:tav tm="100000">
                                          <p:val>
                                            <p:strVal val="#ppt_w"/>
                                          </p:val>
                                        </p:tav>
                                      </p:tavLst>
                                    </p:anim>
                                    <p:anim calcmode="lin" valueType="num">
                                      <p:cBhvr>
                                        <p:cTn id="8" dur="500" fill="hold"/>
                                        <p:tgtEl>
                                          <p:spTgt spid="43"/>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8"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par>
                                <p:cTn id="17" presetID="23" presetClass="entr" presetSubtype="272"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strVal val="2/3*#ppt_w"/>
                                          </p:val>
                                        </p:tav>
                                        <p:tav tm="100000">
                                          <p:val>
                                            <p:strVal val="#ppt_w"/>
                                          </p:val>
                                        </p:tav>
                                      </p:tavLst>
                                    </p:anim>
                                    <p:anim calcmode="lin" valueType="num">
                                      <p:cBhvr>
                                        <p:cTn id="20" dur="500" fill="hold"/>
                                        <p:tgtEl>
                                          <p:spTgt spid="44"/>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44"/>
                                        </p:tgtEl>
                                      </p:cBhvr>
                                    </p:animEffect>
                                    <p:set>
                                      <p:cBhvr>
                                        <p:cTn id="41" dur="1" fill="hold">
                                          <p:stCondLst>
                                            <p:cond delay="499"/>
                                          </p:stCondLst>
                                        </p:cTn>
                                        <p:tgtEl>
                                          <p:spTgt spid="4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0"/>
                                        </p:tgtEl>
                                      </p:cBhvr>
                                    </p:animEffect>
                                    <p:set>
                                      <p:cBhvr>
                                        <p:cTn id="44" dur="1" fill="hold">
                                          <p:stCondLst>
                                            <p:cond delay="499"/>
                                          </p:stCondLst>
                                        </p:cTn>
                                        <p:tgtEl>
                                          <p:spTgt spid="5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bldLvl="5"/>
      <p:bldP spid="42" grpId="0" build="p" bldLvl="5"/>
      <p:bldP spid="40" grpId="0" animBg="1"/>
      <p:bldP spid="43" grpId="0" animBg="1"/>
      <p:bldP spid="43" grpId="1" animBg="1"/>
      <p:bldP spid="44" grpId="0" animBg="1"/>
      <p:bldP spid="44" grpId="1" animBg="1"/>
      <p:bldP spid="63" grpId="0"/>
      <p:bldP spid="6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reeform 2"/>
          <p:cNvSpPr>
            <a:spLocks/>
          </p:cNvSpPr>
          <p:nvPr/>
        </p:nvSpPr>
        <p:spPr bwMode="auto">
          <a:xfrm>
            <a:off x="1566359" y="1086946"/>
            <a:ext cx="5998369" cy="2743200"/>
          </a:xfrm>
          <a:custGeom>
            <a:avLst/>
            <a:gdLst>
              <a:gd name="T0" fmla="*/ 2705 w 5038"/>
              <a:gd name="T1" fmla="*/ 0 h 2304"/>
              <a:gd name="T2" fmla="*/ 3540 w 5038"/>
              <a:gd name="T3" fmla="*/ 583 h 2304"/>
              <a:gd name="T4" fmla="*/ 4908 w 5038"/>
              <a:gd name="T5" fmla="*/ 1821 h 2304"/>
              <a:gd name="T6" fmla="*/ 4318 w 5038"/>
              <a:gd name="T7" fmla="*/ 2174 h 2304"/>
              <a:gd name="T8" fmla="*/ 646 w 5038"/>
              <a:gd name="T9" fmla="*/ 2174 h 2304"/>
              <a:gd name="T10" fmla="*/ 444 w 5038"/>
              <a:gd name="T11" fmla="*/ 1396 h 2304"/>
              <a:gd name="T12" fmla="*/ 1171 w 5038"/>
              <a:gd name="T13" fmla="*/ 475 h 2304"/>
              <a:gd name="T14" fmla="*/ 1726 w 5038"/>
              <a:gd name="T15" fmla="*/ 36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8" h="2304">
                <a:moveTo>
                  <a:pt x="2705" y="0"/>
                </a:moveTo>
                <a:cubicBezTo>
                  <a:pt x="2844" y="97"/>
                  <a:pt x="3173" y="280"/>
                  <a:pt x="3540" y="583"/>
                </a:cubicBezTo>
                <a:cubicBezTo>
                  <a:pt x="3907" y="886"/>
                  <a:pt x="4778" y="1556"/>
                  <a:pt x="4908" y="1821"/>
                </a:cubicBezTo>
                <a:cubicBezTo>
                  <a:pt x="5038" y="2086"/>
                  <a:pt x="5028" y="2115"/>
                  <a:pt x="4318" y="2174"/>
                </a:cubicBezTo>
                <a:cubicBezTo>
                  <a:pt x="3608" y="2233"/>
                  <a:pt x="1292" y="2304"/>
                  <a:pt x="646" y="2174"/>
                </a:cubicBezTo>
                <a:cubicBezTo>
                  <a:pt x="0" y="2044"/>
                  <a:pt x="357" y="1679"/>
                  <a:pt x="444" y="1396"/>
                </a:cubicBezTo>
                <a:cubicBezTo>
                  <a:pt x="531" y="1113"/>
                  <a:pt x="957" y="702"/>
                  <a:pt x="1171" y="475"/>
                </a:cubicBezTo>
                <a:cubicBezTo>
                  <a:pt x="1385" y="248"/>
                  <a:pt x="1611" y="128"/>
                  <a:pt x="1726" y="36"/>
                </a:cubicBezTo>
              </a:path>
            </a:pathLst>
          </a:custGeom>
          <a:noFill/>
          <a:ln w="381000" cap="flat">
            <a:solidFill>
              <a:srgbClr val="4F81BD"/>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43" name="Freeform 3"/>
          <p:cNvSpPr>
            <a:spLocks/>
          </p:cNvSpPr>
          <p:nvPr/>
        </p:nvSpPr>
        <p:spPr bwMode="auto">
          <a:xfrm>
            <a:off x="1848536" y="3303890"/>
            <a:ext cx="5857875" cy="876300"/>
          </a:xfrm>
          <a:custGeom>
            <a:avLst/>
            <a:gdLst>
              <a:gd name="T0" fmla="*/ 2432 w 4920"/>
              <a:gd name="T1" fmla="*/ 48 h 736"/>
              <a:gd name="T2" fmla="*/ 4880 w 4920"/>
              <a:gd name="T3" fmla="*/ 336 h 736"/>
              <a:gd name="T4" fmla="*/ 2192 w 4920"/>
              <a:gd name="T5" fmla="*/ 720 h 736"/>
              <a:gd name="T6" fmla="*/ 32 w 4920"/>
              <a:gd name="T7" fmla="*/ 432 h 736"/>
              <a:gd name="T8" fmla="*/ 2000 w 4920"/>
              <a:gd name="T9" fmla="*/ 0 h 736"/>
            </a:gdLst>
            <a:ahLst/>
            <a:cxnLst>
              <a:cxn ang="0">
                <a:pos x="T0" y="T1"/>
              </a:cxn>
              <a:cxn ang="0">
                <a:pos x="T2" y="T3"/>
              </a:cxn>
              <a:cxn ang="0">
                <a:pos x="T4" y="T5"/>
              </a:cxn>
              <a:cxn ang="0">
                <a:pos x="T6" y="T7"/>
              </a:cxn>
              <a:cxn ang="0">
                <a:pos x="T8" y="T9"/>
              </a:cxn>
            </a:cxnLst>
            <a:rect l="0" t="0" r="r" b="b"/>
            <a:pathLst>
              <a:path w="4920" h="736">
                <a:moveTo>
                  <a:pt x="2432" y="48"/>
                </a:moveTo>
                <a:cubicBezTo>
                  <a:pt x="2840" y="96"/>
                  <a:pt x="4920" y="224"/>
                  <a:pt x="4880" y="336"/>
                </a:cubicBezTo>
                <a:cubicBezTo>
                  <a:pt x="4840" y="448"/>
                  <a:pt x="3000" y="704"/>
                  <a:pt x="2192" y="720"/>
                </a:cubicBezTo>
                <a:cubicBezTo>
                  <a:pt x="1384" y="736"/>
                  <a:pt x="64" y="552"/>
                  <a:pt x="32" y="432"/>
                </a:cubicBezTo>
                <a:cubicBezTo>
                  <a:pt x="0" y="312"/>
                  <a:pt x="1000" y="156"/>
                  <a:pt x="2000" y="0"/>
                </a:cubicBezTo>
              </a:path>
            </a:pathLst>
          </a:custGeom>
          <a:noFill/>
          <a:ln w="381000">
            <a:solidFill>
              <a:srgbClr val="CC99FF"/>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44" name="Freeform 4"/>
          <p:cNvSpPr>
            <a:spLocks/>
          </p:cNvSpPr>
          <p:nvPr/>
        </p:nvSpPr>
        <p:spPr bwMode="auto">
          <a:xfrm>
            <a:off x="1505637" y="1395318"/>
            <a:ext cx="822722" cy="2133600"/>
          </a:xfrm>
          <a:custGeom>
            <a:avLst/>
            <a:gdLst>
              <a:gd name="T0" fmla="*/ 448 w 691"/>
              <a:gd name="T1" fmla="*/ 1792 h 1792"/>
              <a:gd name="T2" fmla="*/ 688 w 691"/>
              <a:gd name="T3" fmla="*/ 552 h 1792"/>
              <a:gd name="T4" fmla="*/ 467 w 691"/>
              <a:gd name="T5" fmla="*/ 39 h 1792"/>
              <a:gd name="T6" fmla="*/ 93 w 691"/>
              <a:gd name="T7" fmla="*/ 318 h 1792"/>
              <a:gd name="T8" fmla="*/ 17 w 691"/>
              <a:gd name="T9" fmla="*/ 995 h 1792"/>
              <a:gd name="T10" fmla="*/ 194 w 691"/>
              <a:gd name="T11" fmla="*/ 1761 h 1792"/>
            </a:gdLst>
            <a:ahLst/>
            <a:cxnLst>
              <a:cxn ang="0">
                <a:pos x="T0" y="T1"/>
              </a:cxn>
              <a:cxn ang="0">
                <a:pos x="T2" y="T3"/>
              </a:cxn>
              <a:cxn ang="0">
                <a:pos x="T4" y="T5"/>
              </a:cxn>
              <a:cxn ang="0">
                <a:pos x="T6" y="T7"/>
              </a:cxn>
              <a:cxn ang="0">
                <a:pos x="T8" y="T9"/>
              </a:cxn>
              <a:cxn ang="0">
                <a:pos x="T10" y="T11"/>
              </a:cxn>
            </a:cxnLst>
            <a:rect l="0" t="0" r="r" b="b"/>
            <a:pathLst>
              <a:path w="691" h="1792">
                <a:moveTo>
                  <a:pt x="448" y="1792"/>
                </a:moveTo>
                <a:cubicBezTo>
                  <a:pt x="489" y="1585"/>
                  <a:pt x="685" y="844"/>
                  <a:pt x="688" y="552"/>
                </a:cubicBezTo>
                <a:cubicBezTo>
                  <a:pt x="691" y="260"/>
                  <a:pt x="566" y="78"/>
                  <a:pt x="467" y="39"/>
                </a:cubicBezTo>
                <a:cubicBezTo>
                  <a:pt x="368" y="0"/>
                  <a:pt x="168" y="159"/>
                  <a:pt x="93" y="318"/>
                </a:cubicBezTo>
                <a:cubicBezTo>
                  <a:pt x="18" y="477"/>
                  <a:pt x="0" y="755"/>
                  <a:pt x="17" y="995"/>
                </a:cubicBezTo>
                <a:cubicBezTo>
                  <a:pt x="34" y="1235"/>
                  <a:pt x="157" y="1601"/>
                  <a:pt x="194" y="1761"/>
                </a:cubicBezTo>
              </a:path>
            </a:pathLst>
          </a:custGeom>
          <a:noFill/>
          <a:ln w="381000">
            <a:solidFill>
              <a:srgbClr val="FF00FF"/>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45" name="Rectangle 5"/>
          <p:cNvSpPr>
            <a:spLocks noGrp="1" noChangeArrowheads="1"/>
          </p:cNvSpPr>
          <p:nvPr>
            <p:ph type="title" idx="4294967295"/>
          </p:nvPr>
        </p:nvSpPr>
        <p:spPr>
          <a:xfrm>
            <a:off x="1143000" y="-171450"/>
            <a:ext cx="6400800" cy="857250"/>
          </a:xfrm>
        </p:spPr>
        <p:txBody>
          <a:bodyPr/>
          <a:lstStyle/>
          <a:p>
            <a:r>
              <a:rPr lang="en-US" dirty="0"/>
              <a:t>Cycle de </a:t>
            </a:r>
            <a:r>
              <a:rPr lang="en-US" dirty="0" err="1"/>
              <a:t>l’Azote</a:t>
            </a:r>
            <a:endParaRPr lang="en-US" dirty="0"/>
          </a:p>
        </p:txBody>
      </p:sp>
      <p:sp>
        <p:nvSpPr>
          <p:cNvPr id="87046" name="Text Box 6"/>
          <p:cNvSpPr txBox="1">
            <a:spLocks noChangeArrowheads="1"/>
          </p:cNvSpPr>
          <p:nvPr/>
        </p:nvSpPr>
        <p:spPr bwMode="auto">
          <a:xfrm>
            <a:off x="3645457" y="605934"/>
            <a:ext cx="1019831"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350" b="1"/>
              <a:t>N</a:t>
            </a:r>
            <a:r>
              <a:rPr lang="en-US" sz="1350" b="1" baseline="-25000"/>
              <a:t>2</a:t>
            </a:r>
          </a:p>
          <a:p>
            <a:pPr algn="ctr"/>
            <a:r>
              <a:rPr lang="en-US" sz="1350"/>
              <a:t>Dinitrogen</a:t>
            </a:r>
          </a:p>
        </p:txBody>
      </p:sp>
      <p:sp>
        <p:nvSpPr>
          <p:cNvPr id="87047" name="Text Box 7"/>
          <p:cNvSpPr txBox="1">
            <a:spLocks noChangeArrowheads="1"/>
          </p:cNvSpPr>
          <p:nvPr/>
        </p:nvSpPr>
        <p:spPr bwMode="auto">
          <a:xfrm>
            <a:off x="5363261" y="1806083"/>
            <a:ext cx="1544012"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b="1"/>
              <a:t>NO</a:t>
            </a:r>
            <a:r>
              <a:rPr lang="en-US" sz="1350"/>
              <a:t> (Nitric oxide)</a:t>
            </a:r>
          </a:p>
        </p:txBody>
      </p:sp>
      <p:sp>
        <p:nvSpPr>
          <p:cNvPr id="87048" name="Text Box 8"/>
          <p:cNvSpPr txBox="1">
            <a:spLocks noChangeArrowheads="1"/>
          </p:cNvSpPr>
          <p:nvPr/>
        </p:nvSpPr>
        <p:spPr bwMode="auto">
          <a:xfrm>
            <a:off x="7249212" y="3418190"/>
            <a:ext cx="845103"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b="1"/>
              <a:t>NO</a:t>
            </a:r>
            <a:r>
              <a:rPr lang="en-US" sz="1350" b="1" baseline="-25000"/>
              <a:t>3</a:t>
            </a:r>
            <a:r>
              <a:rPr lang="en-US" sz="1350" b="1" baseline="30000"/>
              <a:t>-</a:t>
            </a:r>
          </a:p>
          <a:p>
            <a:r>
              <a:rPr lang="en-US" sz="1350"/>
              <a:t>(Nitrate)</a:t>
            </a:r>
          </a:p>
        </p:txBody>
      </p:sp>
      <p:sp>
        <p:nvSpPr>
          <p:cNvPr id="87049" name="Text Box 9"/>
          <p:cNvSpPr txBox="1">
            <a:spLocks noChangeArrowheads="1"/>
          </p:cNvSpPr>
          <p:nvPr/>
        </p:nvSpPr>
        <p:spPr bwMode="auto">
          <a:xfrm>
            <a:off x="4791761" y="1291733"/>
            <a:ext cx="1747594"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b="1"/>
              <a:t>N</a:t>
            </a:r>
            <a:r>
              <a:rPr lang="en-US" sz="1350" b="1" baseline="-25000"/>
              <a:t>2</a:t>
            </a:r>
            <a:r>
              <a:rPr lang="en-US" sz="1350" b="1"/>
              <a:t>O</a:t>
            </a:r>
            <a:r>
              <a:rPr lang="en-US" sz="1350"/>
              <a:t> (Nitrous oxide)</a:t>
            </a:r>
          </a:p>
        </p:txBody>
      </p:sp>
      <p:sp>
        <p:nvSpPr>
          <p:cNvPr id="87050" name="Text Box 10"/>
          <p:cNvSpPr txBox="1">
            <a:spLocks noChangeArrowheads="1"/>
          </p:cNvSpPr>
          <p:nvPr/>
        </p:nvSpPr>
        <p:spPr bwMode="auto">
          <a:xfrm>
            <a:off x="5877612" y="3406284"/>
            <a:ext cx="808235"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b="1"/>
              <a:t>NO</a:t>
            </a:r>
            <a:r>
              <a:rPr lang="en-US" sz="1350" b="1" baseline="-25000"/>
              <a:t>2</a:t>
            </a:r>
            <a:r>
              <a:rPr lang="en-US" sz="1350" b="1" baseline="30000"/>
              <a:t>-</a:t>
            </a:r>
          </a:p>
          <a:p>
            <a:r>
              <a:rPr lang="en-US" sz="1350"/>
              <a:t>(Nitrite)</a:t>
            </a:r>
          </a:p>
        </p:txBody>
      </p:sp>
      <p:sp>
        <p:nvSpPr>
          <p:cNvPr id="87051" name="Text Box 11"/>
          <p:cNvSpPr txBox="1">
            <a:spLocks noChangeArrowheads="1"/>
          </p:cNvSpPr>
          <p:nvPr/>
        </p:nvSpPr>
        <p:spPr bwMode="auto">
          <a:xfrm>
            <a:off x="1648512" y="3406284"/>
            <a:ext cx="1071127"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b="1"/>
              <a:t>NH</a:t>
            </a:r>
            <a:r>
              <a:rPr lang="en-US" sz="1350" b="1" baseline="-25000"/>
              <a:t>4</a:t>
            </a:r>
            <a:r>
              <a:rPr lang="en-US" sz="1350" b="1" baseline="30000"/>
              <a:t>+</a:t>
            </a:r>
          </a:p>
          <a:p>
            <a:r>
              <a:rPr lang="en-US" sz="1350"/>
              <a:t>(Ammonia)</a:t>
            </a:r>
          </a:p>
        </p:txBody>
      </p:sp>
      <p:sp>
        <p:nvSpPr>
          <p:cNvPr id="87052" name="Text Box 12"/>
          <p:cNvSpPr txBox="1">
            <a:spLocks noChangeArrowheads="1"/>
          </p:cNvSpPr>
          <p:nvPr/>
        </p:nvSpPr>
        <p:spPr bwMode="auto">
          <a:xfrm>
            <a:off x="5991912" y="2320433"/>
            <a:ext cx="1250663"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b="1"/>
              <a:t>NO</a:t>
            </a:r>
            <a:r>
              <a:rPr lang="en-US" sz="1350" b="1" baseline="-25000"/>
              <a:t>2</a:t>
            </a:r>
            <a:r>
              <a:rPr lang="en-US" sz="1350" b="1" baseline="30000"/>
              <a:t>- </a:t>
            </a:r>
            <a:r>
              <a:rPr lang="en-US" sz="1350" baseline="30000"/>
              <a:t> </a:t>
            </a:r>
            <a:r>
              <a:rPr lang="en-US" sz="1350"/>
              <a:t>(Nitrite)</a:t>
            </a:r>
          </a:p>
        </p:txBody>
      </p:sp>
      <p:sp>
        <p:nvSpPr>
          <p:cNvPr id="87053" name="Text Box 13"/>
          <p:cNvSpPr txBox="1">
            <a:spLocks noChangeArrowheads="1"/>
          </p:cNvSpPr>
          <p:nvPr/>
        </p:nvSpPr>
        <p:spPr bwMode="auto">
          <a:xfrm>
            <a:off x="3077261" y="3406284"/>
            <a:ext cx="1518364"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b="1"/>
              <a:t>NH</a:t>
            </a:r>
            <a:r>
              <a:rPr lang="en-US" sz="1350" b="1" baseline="-25000"/>
              <a:t>2</a:t>
            </a:r>
            <a:r>
              <a:rPr lang="en-US" sz="1350" b="1"/>
              <a:t>OH</a:t>
            </a:r>
            <a:endParaRPr lang="en-US" sz="1350" b="1" baseline="30000"/>
          </a:p>
          <a:p>
            <a:r>
              <a:rPr lang="en-US" sz="1350"/>
              <a:t>(Hydroxylamine)</a:t>
            </a:r>
          </a:p>
        </p:txBody>
      </p:sp>
      <p:sp>
        <p:nvSpPr>
          <p:cNvPr id="87054" name="Text Box 14"/>
          <p:cNvSpPr txBox="1">
            <a:spLocks noChangeArrowheads="1"/>
          </p:cNvSpPr>
          <p:nvPr/>
        </p:nvSpPr>
        <p:spPr bwMode="auto">
          <a:xfrm>
            <a:off x="1600887" y="1120284"/>
            <a:ext cx="716863"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a:t>Amino</a:t>
            </a:r>
          </a:p>
          <a:p>
            <a:r>
              <a:rPr lang="en-US" sz="1350"/>
              <a:t>acids</a:t>
            </a:r>
          </a:p>
        </p:txBody>
      </p:sp>
      <p:grpSp>
        <p:nvGrpSpPr>
          <p:cNvPr id="87055" name="Group 15"/>
          <p:cNvGrpSpPr>
            <a:grpSpLocks/>
          </p:cNvGrpSpPr>
          <p:nvPr/>
        </p:nvGrpSpPr>
        <p:grpSpPr bwMode="auto">
          <a:xfrm>
            <a:off x="1956884" y="4446891"/>
            <a:ext cx="5657850" cy="622697"/>
            <a:chOff x="163" y="3792"/>
            <a:chExt cx="4752" cy="523"/>
          </a:xfrm>
        </p:grpSpPr>
        <p:grpSp>
          <p:nvGrpSpPr>
            <p:cNvPr id="87056" name="Group 16"/>
            <p:cNvGrpSpPr>
              <a:grpSpLocks/>
            </p:cNvGrpSpPr>
            <p:nvPr/>
          </p:nvGrpSpPr>
          <p:grpSpPr bwMode="auto">
            <a:xfrm>
              <a:off x="163" y="3792"/>
              <a:ext cx="4752" cy="96"/>
              <a:chOff x="96" y="3792"/>
              <a:chExt cx="4752" cy="96"/>
            </a:xfrm>
          </p:grpSpPr>
          <p:sp>
            <p:nvSpPr>
              <p:cNvPr id="87057" name="Line 17"/>
              <p:cNvSpPr>
                <a:spLocks noChangeShapeType="1"/>
              </p:cNvSpPr>
              <p:nvPr/>
            </p:nvSpPr>
            <p:spPr bwMode="auto">
              <a:xfrm>
                <a:off x="96" y="3888"/>
                <a:ext cx="4752" cy="0"/>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58" name="Line 18"/>
              <p:cNvSpPr>
                <a:spLocks noChangeShapeType="1"/>
              </p:cNvSpPr>
              <p:nvPr/>
            </p:nvSpPr>
            <p:spPr bwMode="auto">
              <a:xfrm flipV="1">
                <a:off x="688" y="3792"/>
                <a:ext cx="0" cy="96"/>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59" name="Line 19"/>
              <p:cNvSpPr>
                <a:spLocks noChangeShapeType="1"/>
              </p:cNvSpPr>
              <p:nvPr/>
            </p:nvSpPr>
            <p:spPr bwMode="auto">
              <a:xfrm flipV="1">
                <a:off x="1876" y="3792"/>
                <a:ext cx="0" cy="96"/>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60" name="Line 20"/>
              <p:cNvSpPr>
                <a:spLocks noChangeShapeType="1"/>
              </p:cNvSpPr>
              <p:nvPr/>
            </p:nvSpPr>
            <p:spPr bwMode="auto">
              <a:xfrm flipV="1">
                <a:off x="96" y="3792"/>
                <a:ext cx="0" cy="96"/>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61" name="Line 21"/>
              <p:cNvSpPr>
                <a:spLocks noChangeShapeType="1"/>
              </p:cNvSpPr>
              <p:nvPr/>
            </p:nvSpPr>
            <p:spPr bwMode="auto">
              <a:xfrm flipV="1">
                <a:off x="3065" y="3792"/>
                <a:ext cx="0" cy="96"/>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62" name="Line 22"/>
              <p:cNvSpPr>
                <a:spLocks noChangeShapeType="1"/>
              </p:cNvSpPr>
              <p:nvPr/>
            </p:nvSpPr>
            <p:spPr bwMode="auto">
              <a:xfrm flipV="1">
                <a:off x="1282" y="3792"/>
                <a:ext cx="0" cy="96"/>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63" name="Line 23"/>
              <p:cNvSpPr>
                <a:spLocks noChangeShapeType="1"/>
              </p:cNvSpPr>
              <p:nvPr/>
            </p:nvSpPr>
            <p:spPr bwMode="auto">
              <a:xfrm flipV="1">
                <a:off x="4252" y="3792"/>
                <a:ext cx="0" cy="96"/>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64" name="Line 24"/>
              <p:cNvSpPr>
                <a:spLocks noChangeShapeType="1"/>
              </p:cNvSpPr>
              <p:nvPr/>
            </p:nvSpPr>
            <p:spPr bwMode="auto">
              <a:xfrm flipV="1">
                <a:off x="2470" y="3792"/>
                <a:ext cx="0" cy="96"/>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65" name="Line 25"/>
              <p:cNvSpPr>
                <a:spLocks noChangeShapeType="1"/>
              </p:cNvSpPr>
              <p:nvPr/>
            </p:nvSpPr>
            <p:spPr bwMode="auto">
              <a:xfrm flipV="1">
                <a:off x="4847" y="3792"/>
                <a:ext cx="0" cy="96"/>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66" name="Line 26"/>
              <p:cNvSpPr>
                <a:spLocks noChangeShapeType="1"/>
              </p:cNvSpPr>
              <p:nvPr/>
            </p:nvSpPr>
            <p:spPr bwMode="auto">
              <a:xfrm flipV="1">
                <a:off x="3658" y="3792"/>
                <a:ext cx="0" cy="96"/>
              </a:xfrm>
              <a:prstGeom prst="line">
                <a:avLst/>
              </a:prstGeom>
              <a:noFill/>
              <a:ln w="2857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grpSp>
        <p:sp>
          <p:nvSpPr>
            <p:cNvPr id="87067" name="Text Box 27"/>
            <p:cNvSpPr txBox="1">
              <a:spLocks noChangeArrowheads="1"/>
            </p:cNvSpPr>
            <p:nvPr/>
          </p:nvSpPr>
          <p:spPr bwMode="auto">
            <a:xfrm>
              <a:off x="561" y="3888"/>
              <a:ext cx="3901"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350"/>
                <a:t>-3         -2         -1          0         +1        +2        +3        +4        +5</a:t>
              </a:r>
            </a:p>
            <a:p>
              <a:pPr algn="ctr"/>
              <a:r>
                <a:rPr lang="en-US" sz="1350"/>
                <a:t>Nitrogen Oxidation State</a:t>
              </a:r>
            </a:p>
          </p:txBody>
        </p:sp>
      </p:grpSp>
      <p:sp>
        <p:nvSpPr>
          <p:cNvPr id="87068" name="Line 28"/>
          <p:cNvSpPr>
            <a:spLocks noChangeShapeType="1"/>
          </p:cNvSpPr>
          <p:nvPr/>
        </p:nvSpPr>
        <p:spPr bwMode="auto">
          <a:xfrm>
            <a:off x="3991661" y="3577733"/>
            <a:ext cx="188595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69" name="Line 29"/>
          <p:cNvSpPr>
            <a:spLocks noChangeShapeType="1"/>
          </p:cNvSpPr>
          <p:nvPr/>
        </p:nvSpPr>
        <p:spPr bwMode="auto">
          <a:xfrm>
            <a:off x="2677211" y="4034933"/>
            <a:ext cx="3200400" cy="0"/>
          </a:xfrm>
          <a:prstGeom prst="line">
            <a:avLst/>
          </a:prstGeom>
          <a:noFill/>
          <a:ln w="76200">
            <a:solidFill>
              <a:schemeClr val="accent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70" name="Line 30"/>
          <p:cNvSpPr>
            <a:spLocks noChangeShapeType="1"/>
          </p:cNvSpPr>
          <p:nvPr/>
        </p:nvSpPr>
        <p:spPr bwMode="auto">
          <a:xfrm>
            <a:off x="2334311" y="3577733"/>
            <a:ext cx="74295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71" name="Line 31"/>
          <p:cNvSpPr>
            <a:spLocks noChangeShapeType="1"/>
          </p:cNvSpPr>
          <p:nvPr/>
        </p:nvSpPr>
        <p:spPr bwMode="auto">
          <a:xfrm>
            <a:off x="6506261" y="3577733"/>
            <a:ext cx="742950"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72" name="Line 32"/>
          <p:cNvSpPr>
            <a:spLocks noChangeShapeType="1"/>
          </p:cNvSpPr>
          <p:nvPr/>
        </p:nvSpPr>
        <p:spPr bwMode="auto">
          <a:xfrm>
            <a:off x="6620561" y="4034933"/>
            <a:ext cx="628650" cy="0"/>
          </a:xfrm>
          <a:prstGeom prst="line">
            <a:avLst/>
          </a:prstGeom>
          <a:noFill/>
          <a:ln w="76200">
            <a:solidFill>
              <a:schemeClr val="accent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73" name="Text Box 33"/>
          <p:cNvSpPr txBox="1">
            <a:spLocks noChangeArrowheads="1"/>
          </p:cNvSpPr>
          <p:nvPr/>
        </p:nvSpPr>
        <p:spPr bwMode="auto">
          <a:xfrm>
            <a:off x="3710674" y="3177684"/>
            <a:ext cx="1758815"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500" b="1">
                <a:solidFill>
                  <a:srgbClr val="000090"/>
                </a:solidFill>
              </a:rPr>
              <a:t>NITRIFICATION</a:t>
            </a:r>
          </a:p>
        </p:txBody>
      </p:sp>
      <p:sp>
        <p:nvSpPr>
          <p:cNvPr id="87074" name="Line 34"/>
          <p:cNvSpPr>
            <a:spLocks noChangeShapeType="1"/>
          </p:cNvSpPr>
          <p:nvPr/>
        </p:nvSpPr>
        <p:spPr bwMode="auto">
          <a:xfrm flipH="1">
            <a:off x="2172386" y="1177433"/>
            <a:ext cx="1476375" cy="222885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75" name="Line 35"/>
          <p:cNvSpPr>
            <a:spLocks noChangeShapeType="1"/>
          </p:cNvSpPr>
          <p:nvPr/>
        </p:nvSpPr>
        <p:spPr bwMode="auto">
          <a:xfrm flipH="1" flipV="1">
            <a:off x="6458636" y="2721674"/>
            <a:ext cx="790575" cy="684609"/>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76" name="Line 36"/>
          <p:cNvSpPr>
            <a:spLocks noChangeShapeType="1"/>
          </p:cNvSpPr>
          <p:nvPr/>
        </p:nvSpPr>
        <p:spPr bwMode="auto">
          <a:xfrm flipH="1" flipV="1">
            <a:off x="5715686" y="2076356"/>
            <a:ext cx="342900" cy="297656"/>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77" name="Line 37"/>
          <p:cNvSpPr>
            <a:spLocks noChangeShapeType="1"/>
          </p:cNvSpPr>
          <p:nvPr/>
        </p:nvSpPr>
        <p:spPr bwMode="auto">
          <a:xfrm flipH="1" flipV="1">
            <a:off x="5144186" y="1582246"/>
            <a:ext cx="342900" cy="296466"/>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78" name="Line 38"/>
          <p:cNvSpPr>
            <a:spLocks noChangeShapeType="1"/>
          </p:cNvSpPr>
          <p:nvPr/>
        </p:nvSpPr>
        <p:spPr bwMode="auto">
          <a:xfrm flipH="1" flipV="1">
            <a:off x="4677461" y="1177433"/>
            <a:ext cx="180975" cy="157163"/>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79" name="Line 39"/>
          <p:cNvSpPr>
            <a:spLocks noChangeShapeType="1"/>
          </p:cNvSpPr>
          <p:nvPr/>
        </p:nvSpPr>
        <p:spPr bwMode="auto">
          <a:xfrm flipV="1">
            <a:off x="1829486" y="1806083"/>
            <a:ext cx="0" cy="1543050"/>
          </a:xfrm>
          <a:prstGeom prst="line">
            <a:avLst/>
          </a:prstGeom>
          <a:noFill/>
          <a:ln w="76200">
            <a:solidFill>
              <a:schemeClr val="accent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80" name="Line 40"/>
          <p:cNvSpPr>
            <a:spLocks noChangeShapeType="1"/>
          </p:cNvSpPr>
          <p:nvPr/>
        </p:nvSpPr>
        <p:spPr bwMode="auto">
          <a:xfrm flipV="1">
            <a:off x="2000936" y="1806083"/>
            <a:ext cx="0" cy="154305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87081" name="Text Box 41"/>
          <p:cNvSpPr txBox="1">
            <a:spLocks noChangeArrowheads="1"/>
          </p:cNvSpPr>
          <p:nvPr/>
        </p:nvSpPr>
        <p:spPr bwMode="auto">
          <a:xfrm rot="2388093">
            <a:off x="4337455" y="2021930"/>
            <a:ext cx="2036135"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500" b="1">
                <a:solidFill>
                  <a:srgbClr val="000090"/>
                </a:solidFill>
              </a:rPr>
              <a:t>DENITRIFICATION</a:t>
            </a:r>
          </a:p>
        </p:txBody>
      </p:sp>
      <p:sp>
        <p:nvSpPr>
          <p:cNvPr id="87082" name="Text Box 42"/>
          <p:cNvSpPr txBox="1">
            <a:spLocks noChangeArrowheads="1"/>
          </p:cNvSpPr>
          <p:nvPr/>
        </p:nvSpPr>
        <p:spPr bwMode="auto">
          <a:xfrm rot="39750747">
            <a:off x="2019333" y="2104678"/>
            <a:ext cx="2318263"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500" b="1">
                <a:solidFill>
                  <a:srgbClr val="000090"/>
                </a:solidFill>
              </a:rPr>
              <a:t>NITROGEN FIXATION</a:t>
            </a:r>
          </a:p>
        </p:txBody>
      </p:sp>
      <p:sp>
        <p:nvSpPr>
          <p:cNvPr id="87083" name="Text Box 43"/>
          <p:cNvSpPr txBox="1">
            <a:spLocks noChangeArrowheads="1"/>
          </p:cNvSpPr>
          <p:nvPr/>
        </p:nvSpPr>
        <p:spPr bwMode="auto">
          <a:xfrm rot="-5400000">
            <a:off x="523328" y="2447578"/>
            <a:ext cx="2109873"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500" b="1">
                <a:solidFill>
                  <a:srgbClr val="000090"/>
                </a:solidFill>
              </a:rPr>
              <a:t>AMMONIFICATION</a:t>
            </a:r>
          </a:p>
        </p:txBody>
      </p:sp>
      <p:sp>
        <p:nvSpPr>
          <p:cNvPr id="87084" name="Text Box 44"/>
          <p:cNvSpPr txBox="1">
            <a:spLocks noChangeArrowheads="1"/>
          </p:cNvSpPr>
          <p:nvPr/>
        </p:nvSpPr>
        <p:spPr bwMode="auto">
          <a:xfrm rot="5400000">
            <a:off x="1489410" y="2405311"/>
            <a:ext cx="1435008"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500" b="1" dirty="0">
                <a:solidFill>
                  <a:srgbClr val="000090"/>
                </a:solidFill>
              </a:rPr>
              <a:t>AMINATION</a:t>
            </a:r>
          </a:p>
        </p:txBody>
      </p:sp>
      <p:sp>
        <p:nvSpPr>
          <p:cNvPr id="87085" name="Text Box 45"/>
          <p:cNvSpPr txBox="1">
            <a:spLocks noChangeArrowheads="1"/>
          </p:cNvSpPr>
          <p:nvPr/>
        </p:nvSpPr>
        <p:spPr bwMode="auto">
          <a:xfrm>
            <a:off x="3705912" y="4034934"/>
            <a:ext cx="1701107"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500" b="1">
                <a:solidFill>
                  <a:srgbClr val="000090"/>
                </a:solidFill>
              </a:rPr>
              <a:t>ASSIMILATION</a:t>
            </a:r>
          </a:p>
        </p:txBody>
      </p:sp>
    </p:spTree>
    <p:extLst>
      <p:ext uri="{BB962C8B-B14F-4D97-AF65-F5344CB8AC3E}">
        <p14:creationId xmlns:p14="http://schemas.microsoft.com/office/powerpoint/2010/main" val="3358290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7042"/>
                                        </p:tgtEl>
                                        <p:attrNameLst>
                                          <p:attrName>style.visibility</p:attrName>
                                        </p:attrNameLst>
                                      </p:cBhvr>
                                      <p:to>
                                        <p:strVal val="visible"/>
                                      </p:to>
                                    </p:set>
                                    <p:anim calcmode="lin" valueType="num">
                                      <p:cBhvr>
                                        <p:cTn id="7" dur="1000" fill="hold"/>
                                        <p:tgtEl>
                                          <p:spTgt spid="87042"/>
                                        </p:tgtEl>
                                        <p:attrNameLst>
                                          <p:attrName>ppt_w</p:attrName>
                                        </p:attrNameLst>
                                      </p:cBhvr>
                                      <p:tavLst>
                                        <p:tav tm="0">
                                          <p:val>
                                            <p:fltVal val="0"/>
                                          </p:val>
                                        </p:tav>
                                        <p:tav tm="100000">
                                          <p:val>
                                            <p:strVal val="#ppt_w"/>
                                          </p:val>
                                        </p:tav>
                                      </p:tavLst>
                                    </p:anim>
                                    <p:anim calcmode="lin" valueType="num">
                                      <p:cBhvr>
                                        <p:cTn id="8" dur="1000" fill="hold"/>
                                        <p:tgtEl>
                                          <p:spTgt spid="87042"/>
                                        </p:tgtEl>
                                        <p:attrNameLst>
                                          <p:attrName>ppt_h</p:attrName>
                                        </p:attrNameLst>
                                      </p:cBhvr>
                                      <p:tavLst>
                                        <p:tav tm="0">
                                          <p:val>
                                            <p:fltVal val="0"/>
                                          </p:val>
                                        </p:tav>
                                        <p:tav tm="100000">
                                          <p:val>
                                            <p:strVal val="#ppt_h"/>
                                          </p:val>
                                        </p:tav>
                                      </p:tavLst>
                                    </p:anim>
                                    <p:anim calcmode="lin" valueType="num">
                                      <p:cBhvr>
                                        <p:cTn id="9" dur="1000" fill="hold"/>
                                        <p:tgtEl>
                                          <p:spTgt spid="87042"/>
                                        </p:tgtEl>
                                        <p:attrNameLst>
                                          <p:attrName>style.rotation</p:attrName>
                                        </p:attrNameLst>
                                      </p:cBhvr>
                                      <p:tavLst>
                                        <p:tav tm="0">
                                          <p:val>
                                            <p:fltVal val="90"/>
                                          </p:val>
                                        </p:tav>
                                        <p:tav tm="100000">
                                          <p:val>
                                            <p:fltVal val="0"/>
                                          </p:val>
                                        </p:tav>
                                      </p:tavLst>
                                    </p:anim>
                                    <p:animEffect transition="in" filter="fade">
                                      <p:cBhvr>
                                        <p:cTn id="10" dur="1000"/>
                                        <p:tgtEl>
                                          <p:spTgt spid="870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iterate type="lt">
                                    <p:tmPct val="0"/>
                                  </p:iterate>
                                  <p:childTnLst>
                                    <p:animEffect transition="out" filter="fade">
                                      <p:cBhvr>
                                        <p:cTn id="14" dur="2000"/>
                                        <p:tgtEl>
                                          <p:spTgt spid="87042"/>
                                        </p:tgtEl>
                                      </p:cBhvr>
                                    </p:animEffect>
                                    <p:set>
                                      <p:cBhvr>
                                        <p:cTn id="15" dur="1" fill="hold">
                                          <p:stCondLst>
                                            <p:cond delay="1999"/>
                                          </p:stCondLst>
                                        </p:cTn>
                                        <p:tgtEl>
                                          <p:spTgt spid="87042"/>
                                        </p:tgtEl>
                                        <p:attrNameLst>
                                          <p:attrName>style.visibility</p:attrName>
                                        </p:attrNameLst>
                                      </p:cBhvr>
                                      <p:to>
                                        <p:strVal val="hidden"/>
                                      </p:to>
                                    </p:set>
                                  </p:childTnLst>
                                </p:cTn>
                              </p:par>
                              <p:par>
                                <p:cTn id="16" presetID="21" presetClass="entr" presetSubtype="1" fill="hold" grpId="0" nodeType="withEffect">
                                  <p:stCondLst>
                                    <p:cond delay="0"/>
                                  </p:stCondLst>
                                  <p:childTnLst>
                                    <p:set>
                                      <p:cBhvr>
                                        <p:cTn id="17" dur="1" fill="hold">
                                          <p:stCondLst>
                                            <p:cond delay="0"/>
                                          </p:stCondLst>
                                        </p:cTn>
                                        <p:tgtEl>
                                          <p:spTgt spid="87043"/>
                                        </p:tgtEl>
                                        <p:attrNameLst>
                                          <p:attrName>style.visibility</p:attrName>
                                        </p:attrNameLst>
                                      </p:cBhvr>
                                      <p:to>
                                        <p:strVal val="visible"/>
                                      </p:to>
                                    </p:set>
                                    <p:animEffect transition="in" filter="wheel(1)">
                                      <p:cBhvr>
                                        <p:cTn id="18" dur="2000"/>
                                        <p:tgtEl>
                                          <p:spTgt spid="870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1" nodeType="clickEffect">
                                  <p:stCondLst>
                                    <p:cond delay="0"/>
                                  </p:stCondLst>
                                  <p:childTnLst>
                                    <p:animEffect transition="out" filter="fade">
                                      <p:cBhvr>
                                        <p:cTn id="22" dur="2000"/>
                                        <p:tgtEl>
                                          <p:spTgt spid="87043"/>
                                        </p:tgtEl>
                                      </p:cBhvr>
                                    </p:animEffect>
                                    <p:set>
                                      <p:cBhvr>
                                        <p:cTn id="23" dur="1" fill="hold">
                                          <p:stCondLst>
                                            <p:cond delay="1999"/>
                                          </p:stCondLst>
                                        </p:cTn>
                                        <p:tgtEl>
                                          <p:spTgt spid="87043"/>
                                        </p:tgtEl>
                                        <p:attrNameLst>
                                          <p:attrName>style.visibility</p:attrName>
                                        </p:attrNameLst>
                                      </p:cBhvr>
                                      <p:to>
                                        <p:strVal val="hidden"/>
                                      </p:to>
                                    </p:set>
                                  </p:childTnLst>
                                </p:cTn>
                              </p:par>
                              <p:par>
                                <p:cTn id="24" presetID="31" presetClass="entr" presetSubtype="0" fill="hold" grpId="0" nodeType="withEffect">
                                  <p:stCondLst>
                                    <p:cond delay="0"/>
                                  </p:stCondLst>
                                  <p:iterate type="lt">
                                    <p:tmPct val="5000"/>
                                  </p:iterate>
                                  <p:childTnLst>
                                    <p:set>
                                      <p:cBhvr>
                                        <p:cTn id="25" dur="1" fill="hold">
                                          <p:stCondLst>
                                            <p:cond delay="0"/>
                                          </p:stCondLst>
                                        </p:cTn>
                                        <p:tgtEl>
                                          <p:spTgt spid="87044"/>
                                        </p:tgtEl>
                                        <p:attrNameLst>
                                          <p:attrName>style.visibility</p:attrName>
                                        </p:attrNameLst>
                                      </p:cBhvr>
                                      <p:to>
                                        <p:strVal val="visible"/>
                                      </p:to>
                                    </p:set>
                                    <p:anim calcmode="lin" valueType="num">
                                      <p:cBhvr>
                                        <p:cTn id="26" dur="1000" fill="hold"/>
                                        <p:tgtEl>
                                          <p:spTgt spid="87044"/>
                                        </p:tgtEl>
                                        <p:attrNameLst>
                                          <p:attrName>ppt_w</p:attrName>
                                        </p:attrNameLst>
                                      </p:cBhvr>
                                      <p:tavLst>
                                        <p:tav tm="0">
                                          <p:val>
                                            <p:fltVal val="0"/>
                                          </p:val>
                                        </p:tav>
                                        <p:tav tm="100000">
                                          <p:val>
                                            <p:strVal val="#ppt_w"/>
                                          </p:val>
                                        </p:tav>
                                      </p:tavLst>
                                    </p:anim>
                                    <p:anim calcmode="lin" valueType="num">
                                      <p:cBhvr>
                                        <p:cTn id="27" dur="1000" fill="hold"/>
                                        <p:tgtEl>
                                          <p:spTgt spid="87044"/>
                                        </p:tgtEl>
                                        <p:attrNameLst>
                                          <p:attrName>ppt_h</p:attrName>
                                        </p:attrNameLst>
                                      </p:cBhvr>
                                      <p:tavLst>
                                        <p:tav tm="0">
                                          <p:val>
                                            <p:fltVal val="0"/>
                                          </p:val>
                                        </p:tav>
                                        <p:tav tm="100000">
                                          <p:val>
                                            <p:strVal val="#ppt_h"/>
                                          </p:val>
                                        </p:tav>
                                      </p:tavLst>
                                    </p:anim>
                                    <p:anim calcmode="lin" valueType="num">
                                      <p:cBhvr>
                                        <p:cTn id="28" dur="1000" fill="hold"/>
                                        <p:tgtEl>
                                          <p:spTgt spid="87044"/>
                                        </p:tgtEl>
                                        <p:attrNameLst>
                                          <p:attrName>style.rotation</p:attrName>
                                        </p:attrNameLst>
                                      </p:cBhvr>
                                      <p:tavLst>
                                        <p:tav tm="0">
                                          <p:val>
                                            <p:fltVal val="90"/>
                                          </p:val>
                                        </p:tav>
                                        <p:tav tm="100000">
                                          <p:val>
                                            <p:fltVal val="0"/>
                                          </p:val>
                                        </p:tav>
                                      </p:tavLst>
                                    </p:anim>
                                    <p:animEffect transition="in" filter="fade">
                                      <p:cBhvr>
                                        <p:cTn id="29" dur="1000"/>
                                        <p:tgtEl>
                                          <p:spTgt spid="870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entr" presetSubtype="0" fill="hold" grpId="2" nodeType="clickEffect">
                                  <p:stCondLst>
                                    <p:cond delay="0"/>
                                  </p:stCondLst>
                                  <p:iterate type="lt">
                                    <p:tmPct val="0"/>
                                  </p:iterate>
                                  <p:childTnLst>
                                    <p:set>
                                      <p:cBhvr>
                                        <p:cTn id="33" dur="1" fill="hold">
                                          <p:stCondLst>
                                            <p:cond delay="0"/>
                                          </p:stCondLst>
                                        </p:cTn>
                                        <p:tgtEl>
                                          <p:spTgt spid="87042"/>
                                        </p:tgtEl>
                                        <p:attrNameLst>
                                          <p:attrName>style.visibility</p:attrName>
                                        </p:attrNameLst>
                                      </p:cBhvr>
                                      <p:to>
                                        <p:strVal val="visible"/>
                                      </p:to>
                                    </p:set>
                                    <p:animEffect transition="in" filter="fade">
                                      <p:cBhvr>
                                        <p:cTn id="34" dur="2000"/>
                                        <p:tgtEl>
                                          <p:spTgt spid="87042"/>
                                        </p:tgtEl>
                                      </p:cBhvr>
                                    </p:animEffect>
                                    <p:anim calcmode="lin" valueType="num">
                                      <p:cBhvr>
                                        <p:cTn id="35" dur="2000" fill="hold"/>
                                        <p:tgtEl>
                                          <p:spTgt spid="87042"/>
                                        </p:tgtEl>
                                        <p:attrNameLst>
                                          <p:attrName>style.rotation</p:attrName>
                                        </p:attrNameLst>
                                      </p:cBhvr>
                                      <p:tavLst>
                                        <p:tav tm="0">
                                          <p:val>
                                            <p:fltVal val="720"/>
                                          </p:val>
                                        </p:tav>
                                        <p:tav tm="100000">
                                          <p:val>
                                            <p:fltVal val="0"/>
                                          </p:val>
                                        </p:tav>
                                      </p:tavLst>
                                    </p:anim>
                                    <p:anim calcmode="lin" valueType="num">
                                      <p:cBhvr>
                                        <p:cTn id="36" dur="2000" fill="hold"/>
                                        <p:tgtEl>
                                          <p:spTgt spid="87042"/>
                                        </p:tgtEl>
                                        <p:attrNameLst>
                                          <p:attrName>ppt_h</p:attrName>
                                        </p:attrNameLst>
                                      </p:cBhvr>
                                      <p:tavLst>
                                        <p:tav tm="0">
                                          <p:val>
                                            <p:fltVal val="0"/>
                                          </p:val>
                                        </p:tav>
                                        <p:tav tm="100000">
                                          <p:val>
                                            <p:strVal val="#ppt_h"/>
                                          </p:val>
                                        </p:tav>
                                      </p:tavLst>
                                    </p:anim>
                                    <p:anim calcmode="lin" valueType="num">
                                      <p:cBhvr>
                                        <p:cTn id="37" dur="2000" fill="hold"/>
                                        <p:tgtEl>
                                          <p:spTgt spid="87042"/>
                                        </p:tgtEl>
                                        <p:attrNameLst>
                                          <p:attrName>ppt_w</p:attrName>
                                        </p:attrNameLst>
                                      </p:cBhvr>
                                      <p:tavLst>
                                        <p:tav tm="0">
                                          <p:val>
                                            <p:fltVal val="0"/>
                                          </p:val>
                                        </p:tav>
                                        <p:tav tm="100000">
                                          <p:val>
                                            <p:strVal val="#ppt_w"/>
                                          </p:val>
                                        </p:tav>
                                      </p:tavLst>
                                    </p:anim>
                                  </p:childTnLst>
                                </p:cTn>
                              </p:par>
                            </p:childTnLst>
                          </p:cTn>
                        </p:par>
                        <p:par>
                          <p:cTn id="38" fill="hold" nodeType="afterGroup">
                            <p:stCondLst>
                              <p:cond delay="2000"/>
                            </p:stCondLst>
                            <p:childTnLst>
                              <p:par>
                                <p:cTn id="39" presetID="53" presetClass="entr" presetSubtype="0" fill="hold" grpId="2" nodeType="afterEffect">
                                  <p:stCondLst>
                                    <p:cond delay="0"/>
                                  </p:stCondLst>
                                  <p:childTnLst>
                                    <p:set>
                                      <p:cBhvr>
                                        <p:cTn id="40" dur="1" fill="hold">
                                          <p:stCondLst>
                                            <p:cond delay="0"/>
                                          </p:stCondLst>
                                        </p:cTn>
                                        <p:tgtEl>
                                          <p:spTgt spid="87043"/>
                                        </p:tgtEl>
                                        <p:attrNameLst>
                                          <p:attrName>style.visibility</p:attrName>
                                        </p:attrNameLst>
                                      </p:cBhvr>
                                      <p:to>
                                        <p:strVal val="visible"/>
                                      </p:to>
                                    </p:set>
                                    <p:anim calcmode="lin" valueType="num">
                                      <p:cBhvr>
                                        <p:cTn id="41" dur="1000" fill="hold"/>
                                        <p:tgtEl>
                                          <p:spTgt spid="87043"/>
                                        </p:tgtEl>
                                        <p:attrNameLst>
                                          <p:attrName>ppt_w</p:attrName>
                                        </p:attrNameLst>
                                      </p:cBhvr>
                                      <p:tavLst>
                                        <p:tav tm="0">
                                          <p:val>
                                            <p:fltVal val="0"/>
                                          </p:val>
                                        </p:tav>
                                        <p:tav tm="100000">
                                          <p:val>
                                            <p:strVal val="#ppt_w"/>
                                          </p:val>
                                        </p:tav>
                                      </p:tavLst>
                                    </p:anim>
                                    <p:anim calcmode="lin" valueType="num">
                                      <p:cBhvr>
                                        <p:cTn id="42" dur="1000" fill="hold"/>
                                        <p:tgtEl>
                                          <p:spTgt spid="87043"/>
                                        </p:tgtEl>
                                        <p:attrNameLst>
                                          <p:attrName>ppt_h</p:attrName>
                                        </p:attrNameLst>
                                      </p:cBhvr>
                                      <p:tavLst>
                                        <p:tav tm="0">
                                          <p:val>
                                            <p:fltVal val="0"/>
                                          </p:val>
                                        </p:tav>
                                        <p:tav tm="100000">
                                          <p:val>
                                            <p:strVal val="#ppt_h"/>
                                          </p:val>
                                        </p:tav>
                                      </p:tavLst>
                                    </p:anim>
                                    <p:animEffect transition="in" filter="fade">
                                      <p:cBhvr>
                                        <p:cTn id="43" dur="1000"/>
                                        <p:tgtEl>
                                          <p:spTgt spid="8704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grpId="3" nodeType="clickEffect">
                                  <p:stCondLst>
                                    <p:cond delay="0"/>
                                  </p:stCondLst>
                                  <p:iterate type="lt">
                                    <p:tmPct val="0"/>
                                  </p:iterate>
                                  <p:childTnLst>
                                    <p:animEffect transition="out" filter="fade">
                                      <p:cBhvr>
                                        <p:cTn id="47" dur="2000"/>
                                        <p:tgtEl>
                                          <p:spTgt spid="87042"/>
                                        </p:tgtEl>
                                      </p:cBhvr>
                                    </p:animEffect>
                                    <p:set>
                                      <p:cBhvr>
                                        <p:cTn id="48" dur="1" fill="hold">
                                          <p:stCondLst>
                                            <p:cond delay="1999"/>
                                          </p:stCondLst>
                                        </p:cTn>
                                        <p:tgtEl>
                                          <p:spTgt spid="87042"/>
                                        </p:tgtEl>
                                        <p:attrNameLst>
                                          <p:attrName>style.visibility</p:attrName>
                                        </p:attrNameLst>
                                      </p:cBhvr>
                                      <p:to>
                                        <p:strVal val="hidden"/>
                                      </p:to>
                                    </p:set>
                                  </p:childTnLst>
                                </p:cTn>
                              </p:par>
                              <p:par>
                                <p:cTn id="49" presetID="10" presetClass="exit" presetSubtype="0" fill="hold" grpId="3" nodeType="withEffect">
                                  <p:stCondLst>
                                    <p:cond delay="0"/>
                                  </p:stCondLst>
                                  <p:childTnLst>
                                    <p:animEffect transition="out" filter="fade">
                                      <p:cBhvr>
                                        <p:cTn id="50" dur="2000"/>
                                        <p:tgtEl>
                                          <p:spTgt spid="87043"/>
                                        </p:tgtEl>
                                      </p:cBhvr>
                                    </p:animEffect>
                                    <p:set>
                                      <p:cBhvr>
                                        <p:cTn id="51" dur="1" fill="hold">
                                          <p:stCondLst>
                                            <p:cond delay="1999"/>
                                          </p:stCondLst>
                                        </p:cTn>
                                        <p:tgtEl>
                                          <p:spTgt spid="87043"/>
                                        </p:tgtEl>
                                        <p:attrNameLst>
                                          <p:attrName>style.visibility</p:attrName>
                                        </p:attrNameLst>
                                      </p:cBhvr>
                                      <p:to>
                                        <p:strVal val="hidden"/>
                                      </p:to>
                                    </p:set>
                                  </p:childTnLst>
                                </p:cTn>
                              </p:par>
                              <p:par>
                                <p:cTn id="52" presetID="10" presetClass="exit" presetSubtype="0" fill="hold" grpId="1" nodeType="withEffect">
                                  <p:stCondLst>
                                    <p:cond delay="0"/>
                                  </p:stCondLst>
                                  <p:iterate type="lt">
                                    <p:tmPct val="0"/>
                                  </p:iterate>
                                  <p:childTnLst>
                                    <p:animEffect transition="out" filter="fade">
                                      <p:cBhvr>
                                        <p:cTn id="53" dur="2000"/>
                                        <p:tgtEl>
                                          <p:spTgt spid="87044"/>
                                        </p:tgtEl>
                                      </p:cBhvr>
                                    </p:animEffect>
                                    <p:set>
                                      <p:cBhvr>
                                        <p:cTn id="54" dur="1" fill="hold">
                                          <p:stCondLst>
                                            <p:cond delay="1999"/>
                                          </p:stCondLst>
                                        </p:cTn>
                                        <p:tgtEl>
                                          <p:spTgt spid="87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2" grpId="1" animBg="1"/>
      <p:bldP spid="87042" grpId="2" animBg="1"/>
      <p:bldP spid="87042" grpId="3" animBg="1"/>
      <p:bldP spid="87043" grpId="0" animBg="1"/>
      <p:bldP spid="87043" grpId="1" animBg="1"/>
      <p:bldP spid="87043" grpId="2" animBg="1"/>
      <p:bldP spid="87043" grpId="3" animBg="1"/>
      <p:bldP spid="87044" grpId="0" animBg="1"/>
      <p:bldP spid="8704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1143000" y="71915"/>
            <a:ext cx="6858000" cy="790688"/>
          </a:xfrm>
        </p:spPr>
        <p:txBody>
          <a:bodyPr/>
          <a:lstStyle/>
          <a:p>
            <a:r>
              <a:rPr lang="en-US" dirty="0"/>
              <a:t>Cycle de </a:t>
            </a:r>
            <a:r>
              <a:rPr lang="en-US" dirty="0" err="1"/>
              <a:t>l’Azote</a:t>
            </a:r>
            <a:r>
              <a:rPr lang="en-US" dirty="0"/>
              <a:t> </a:t>
            </a:r>
            <a:r>
              <a:rPr lang="en-US" dirty="0" err="1"/>
              <a:t>simplifié</a:t>
            </a:r>
            <a:endParaRPr lang="en-US" dirty="0"/>
          </a:p>
        </p:txBody>
      </p:sp>
      <p:grpSp>
        <p:nvGrpSpPr>
          <p:cNvPr id="64519" name="Group 7"/>
          <p:cNvGrpSpPr>
            <a:grpSpLocks/>
          </p:cNvGrpSpPr>
          <p:nvPr/>
        </p:nvGrpSpPr>
        <p:grpSpPr bwMode="auto">
          <a:xfrm>
            <a:off x="3314700" y="857250"/>
            <a:ext cx="2743200" cy="1314450"/>
            <a:chOff x="2016" y="1008"/>
            <a:chExt cx="2304" cy="1104"/>
          </a:xfrm>
        </p:grpSpPr>
        <p:sp>
          <p:nvSpPr>
            <p:cNvPr id="64517" name="AutoShape 5"/>
            <p:cNvSpPr>
              <a:spLocks noChangeArrowheads="1"/>
            </p:cNvSpPr>
            <p:nvPr/>
          </p:nvSpPr>
          <p:spPr bwMode="auto">
            <a:xfrm>
              <a:off x="2016" y="1008"/>
              <a:ext cx="2304" cy="1104"/>
            </a:xfrm>
            <a:prstGeom prst="cloudCallout">
              <a:avLst>
                <a:gd name="adj1" fmla="val -13454"/>
                <a:gd name="adj2" fmla="val 38042"/>
              </a:avLst>
            </a:prstGeom>
            <a:gradFill rotWithShape="1">
              <a:gsLst>
                <a:gs pos="0">
                  <a:srgbClr val="CCFFCC"/>
                </a:gs>
                <a:gs pos="100000">
                  <a:srgbClr val="0000FF"/>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endParaRPr lang="en-US" sz="1350"/>
            </a:p>
          </p:txBody>
        </p:sp>
        <p:sp>
          <p:nvSpPr>
            <p:cNvPr id="64518" name="Text Box 6"/>
            <p:cNvSpPr txBox="1">
              <a:spLocks noChangeArrowheads="1"/>
            </p:cNvSpPr>
            <p:nvPr/>
          </p:nvSpPr>
          <p:spPr bwMode="auto">
            <a:xfrm>
              <a:off x="2256" y="1104"/>
              <a:ext cx="1859" cy="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3000" b="1">
                  <a:solidFill>
                    <a:schemeClr val="bg2"/>
                  </a:solidFill>
                </a:rPr>
                <a:t>N</a:t>
              </a:r>
              <a:r>
                <a:rPr lang="en-US" sz="3000" b="1">
                  <a:solidFill>
                    <a:schemeClr val="bg2"/>
                  </a:solidFill>
                  <a:cs typeface="Times New Roman" charset="0"/>
                </a:rPr>
                <a:t>≡</a:t>
              </a:r>
              <a:r>
                <a:rPr lang="en-US" sz="3000" b="1">
                  <a:solidFill>
                    <a:schemeClr val="bg2"/>
                  </a:solidFill>
                </a:rPr>
                <a:t>N</a:t>
              </a:r>
            </a:p>
            <a:p>
              <a:pPr algn="ctr"/>
              <a:r>
                <a:rPr lang="en-US" sz="1350">
                  <a:solidFill>
                    <a:schemeClr val="bg2"/>
                  </a:solidFill>
                </a:rPr>
                <a:t>N</a:t>
              </a:r>
              <a:r>
                <a:rPr lang="en-US" sz="1350" baseline="-25000">
                  <a:solidFill>
                    <a:schemeClr val="bg2"/>
                  </a:solidFill>
                </a:rPr>
                <a:t>2</a:t>
              </a:r>
              <a:r>
                <a:rPr lang="en-US" sz="1350">
                  <a:solidFill>
                    <a:schemeClr val="bg2"/>
                  </a:solidFill>
                </a:rPr>
                <a:t> </a:t>
              </a:r>
              <a:r>
                <a:rPr lang="en-US" sz="1350">
                  <a:solidFill>
                    <a:schemeClr val="bg2"/>
                  </a:solidFill>
                  <a:cs typeface="Times New Roman" charset="0"/>
                </a:rPr>
                <a:t>≈</a:t>
              </a:r>
              <a:r>
                <a:rPr lang="en-US" sz="1350">
                  <a:solidFill>
                    <a:schemeClr val="bg2"/>
                  </a:solidFill>
                </a:rPr>
                <a:t> 80 % of the atmosphere</a:t>
              </a:r>
            </a:p>
          </p:txBody>
        </p:sp>
      </p:grpSp>
      <p:grpSp>
        <p:nvGrpSpPr>
          <p:cNvPr id="64552" name="Group 40"/>
          <p:cNvGrpSpPr>
            <a:grpSpLocks/>
          </p:cNvGrpSpPr>
          <p:nvPr/>
        </p:nvGrpSpPr>
        <p:grpSpPr bwMode="auto">
          <a:xfrm>
            <a:off x="1371601" y="1885950"/>
            <a:ext cx="2478881" cy="3028950"/>
            <a:chOff x="192" y="1584"/>
            <a:chExt cx="2082" cy="2544"/>
          </a:xfrm>
        </p:grpSpPr>
        <p:grpSp>
          <p:nvGrpSpPr>
            <p:cNvPr id="64538" name="Group 26"/>
            <p:cNvGrpSpPr>
              <a:grpSpLocks/>
            </p:cNvGrpSpPr>
            <p:nvPr/>
          </p:nvGrpSpPr>
          <p:grpSpPr bwMode="auto">
            <a:xfrm>
              <a:off x="192" y="2112"/>
              <a:ext cx="1776" cy="2016"/>
              <a:chOff x="1056" y="1824"/>
              <a:chExt cx="1776" cy="2016"/>
            </a:xfrm>
          </p:grpSpPr>
          <p:sp>
            <p:nvSpPr>
              <p:cNvPr id="64536" name="Freeform 24"/>
              <p:cNvSpPr>
                <a:spLocks/>
              </p:cNvSpPr>
              <p:nvPr/>
            </p:nvSpPr>
            <p:spPr bwMode="auto">
              <a:xfrm>
                <a:off x="1584" y="2848"/>
                <a:ext cx="624" cy="992"/>
              </a:xfrm>
              <a:custGeom>
                <a:avLst/>
                <a:gdLst>
                  <a:gd name="T0" fmla="*/ 336 w 624"/>
                  <a:gd name="T1" fmla="*/ 128 h 992"/>
                  <a:gd name="T2" fmla="*/ 240 w 624"/>
                  <a:gd name="T3" fmla="*/ 656 h 992"/>
                  <a:gd name="T4" fmla="*/ 0 w 624"/>
                  <a:gd name="T5" fmla="*/ 944 h 992"/>
                  <a:gd name="T6" fmla="*/ 240 w 624"/>
                  <a:gd name="T7" fmla="*/ 800 h 992"/>
                  <a:gd name="T8" fmla="*/ 240 w 624"/>
                  <a:gd name="T9" fmla="*/ 992 h 992"/>
                  <a:gd name="T10" fmla="*/ 336 w 624"/>
                  <a:gd name="T11" fmla="*/ 800 h 992"/>
                  <a:gd name="T12" fmla="*/ 480 w 624"/>
                  <a:gd name="T13" fmla="*/ 992 h 992"/>
                  <a:gd name="T14" fmla="*/ 480 w 624"/>
                  <a:gd name="T15" fmla="*/ 800 h 992"/>
                  <a:gd name="T16" fmla="*/ 624 w 624"/>
                  <a:gd name="T17" fmla="*/ 848 h 992"/>
                  <a:gd name="T18" fmla="*/ 480 w 624"/>
                  <a:gd name="T19" fmla="*/ 608 h 992"/>
                  <a:gd name="T20" fmla="*/ 528 w 624"/>
                  <a:gd name="T21" fmla="*/ 80 h 992"/>
                  <a:gd name="T22" fmla="*/ 336 w 624"/>
                  <a:gd name="T23" fmla="*/ 12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4" h="992">
                    <a:moveTo>
                      <a:pt x="336" y="128"/>
                    </a:moveTo>
                    <a:cubicBezTo>
                      <a:pt x="288" y="224"/>
                      <a:pt x="296" y="520"/>
                      <a:pt x="240" y="656"/>
                    </a:cubicBezTo>
                    <a:cubicBezTo>
                      <a:pt x="184" y="792"/>
                      <a:pt x="0" y="920"/>
                      <a:pt x="0" y="944"/>
                    </a:cubicBezTo>
                    <a:cubicBezTo>
                      <a:pt x="0" y="968"/>
                      <a:pt x="200" y="792"/>
                      <a:pt x="240" y="800"/>
                    </a:cubicBezTo>
                    <a:cubicBezTo>
                      <a:pt x="280" y="808"/>
                      <a:pt x="224" y="992"/>
                      <a:pt x="240" y="992"/>
                    </a:cubicBezTo>
                    <a:cubicBezTo>
                      <a:pt x="256" y="992"/>
                      <a:pt x="296" y="800"/>
                      <a:pt x="336" y="800"/>
                    </a:cubicBezTo>
                    <a:cubicBezTo>
                      <a:pt x="376" y="800"/>
                      <a:pt x="456" y="992"/>
                      <a:pt x="480" y="992"/>
                    </a:cubicBezTo>
                    <a:cubicBezTo>
                      <a:pt x="504" y="992"/>
                      <a:pt x="456" y="824"/>
                      <a:pt x="480" y="800"/>
                    </a:cubicBezTo>
                    <a:cubicBezTo>
                      <a:pt x="504" y="776"/>
                      <a:pt x="624" y="880"/>
                      <a:pt x="624" y="848"/>
                    </a:cubicBezTo>
                    <a:cubicBezTo>
                      <a:pt x="624" y="816"/>
                      <a:pt x="496" y="736"/>
                      <a:pt x="480" y="608"/>
                    </a:cubicBezTo>
                    <a:cubicBezTo>
                      <a:pt x="464" y="480"/>
                      <a:pt x="552" y="160"/>
                      <a:pt x="528" y="80"/>
                    </a:cubicBezTo>
                    <a:cubicBezTo>
                      <a:pt x="504" y="0"/>
                      <a:pt x="384" y="32"/>
                      <a:pt x="336" y="128"/>
                    </a:cubicBezTo>
                    <a:close/>
                  </a:path>
                </a:pathLst>
              </a:custGeom>
              <a:solidFill>
                <a:srgbClr val="9966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35" name="Freeform 23"/>
              <p:cNvSpPr>
                <a:spLocks/>
              </p:cNvSpPr>
              <p:nvPr/>
            </p:nvSpPr>
            <p:spPr bwMode="auto">
              <a:xfrm>
                <a:off x="1056" y="1824"/>
                <a:ext cx="1776" cy="1639"/>
              </a:xfrm>
              <a:custGeom>
                <a:avLst/>
                <a:gdLst>
                  <a:gd name="T0" fmla="*/ 655 w 1776"/>
                  <a:gd name="T1" fmla="*/ 419 h 1639"/>
                  <a:gd name="T2" fmla="*/ 952 w 1776"/>
                  <a:gd name="T3" fmla="*/ 32 h 1639"/>
                  <a:gd name="T4" fmla="*/ 1310 w 1776"/>
                  <a:gd name="T5" fmla="*/ 612 h 1639"/>
                  <a:gd name="T6" fmla="*/ 1726 w 1776"/>
                  <a:gd name="T7" fmla="*/ 419 h 1639"/>
                  <a:gd name="T8" fmla="*/ 1607 w 1776"/>
                  <a:gd name="T9" fmla="*/ 999 h 1639"/>
                  <a:gd name="T10" fmla="*/ 1442 w 1776"/>
                  <a:gd name="T11" fmla="*/ 1078 h 1639"/>
                  <a:gd name="T12" fmla="*/ 1667 w 1776"/>
                  <a:gd name="T13" fmla="*/ 1578 h 1639"/>
                  <a:gd name="T14" fmla="*/ 946 w 1776"/>
                  <a:gd name="T15" fmla="*/ 1445 h 1639"/>
                  <a:gd name="T16" fmla="*/ 238 w 1776"/>
                  <a:gd name="T17" fmla="*/ 1514 h 1639"/>
                  <a:gd name="T18" fmla="*/ 476 w 1776"/>
                  <a:gd name="T19" fmla="*/ 1063 h 1639"/>
                  <a:gd name="T20" fmla="*/ 0 w 1776"/>
                  <a:gd name="T21" fmla="*/ 741 h 1639"/>
                  <a:gd name="T22" fmla="*/ 476 w 1776"/>
                  <a:gd name="T23" fmla="*/ 612 h 1639"/>
                  <a:gd name="T24" fmla="*/ 357 w 1776"/>
                  <a:gd name="T25" fmla="*/ 354 h 1639"/>
                  <a:gd name="T26" fmla="*/ 655 w 1776"/>
                  <a:gd name="T27" fmla="*/ 41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6" h="1639">
                    <a:moveTo>
                      <a:pt x="655" y="419"/>
                    </a:moveTo>
                    <a:cubicBezTo>
                      <a:pt x="754" y="365"/>
                      <a:pt x="843" y="0"/>
                      <a:pt x="952" y="32"/>
                    </a:cubicBezTo>
                    <a:cubicBezTo>
                      <a:pt x="1062" y="64"/>
                      <a:pt x="1181" y="548"/>
                      <a:pt x="1310" y="612"/>
                    </a:cubicBezTo>
                    <a:cubicBezTo>
                      <a:pt x="1439" y="676"/>
                      <a:pt x="1677" y="354"/>
                      <a:pt x="1726" y="419"/>
                    </a:cubicBezTo>
                    <a:cubicBezTo>
                      <a:pt x="1776" y="483"/>
                      <a:pt x="1654" y="889"/>
                      <a:pt x="1607" y="999"/>
                    </a:cubicBezTo>
                    <a:cubicBezTo>
                      <a:pt x="1560" y="1109"/>
                      <a:pt x="1432" y="982"/>
                      <a:pt x="1442" y="1078"/>
                    </a:cubicBezTo>
                    <a:cubicBezTo>
                      <a:pt x="1452" y="1174"/>
                      <a:pt x="1750" y="1517"/>
                      <a:pt x="1667" y="1578"/>
                    </a:cubicBezTo>
                    <a:cubicBezTo>
                      <a:pt x="1584" y="1639"/>
                      <a:pt x="1184" y="1456"/>
                      <a:pt x="946" y="1445"/>
                    </a:cubicBezTo>
                    <a:cubicBezTo>
                      <a:pt x="708" y="1434"/>
                      <a:pt x="316" y="1578"/>
                      <a:pt x="238" y="1514"/>
                    </a:cubicBezTo>
                    <a:cubicBezTo>
                      <a:pt x="160" y="1450"/>
                      <a:pt x="516" y="1192"/>
                      <a:pt x="476" y="1063"/>
                    </a:cubicBezTo>
                    <a:cubicBezTo>
                      <a:pt x="437" y="934"/>
                      <a:pt x="0" y="816"/>
                      <a:pt x="0" y="741"/>
                    </a:cubicBezTo>
                    <a:cubicBezTo>
                      <a:pt x="0" y="666"/>
                      <a:pt x="417" y="676"/>
                      <a:pt x="476" y="612"/>
                    </a:cubicBezTo>
                    <a:cubicBezTo>
                      <a:pt x="536" y="548"/>
                      <a:pt x="327" y="387"/>
                      <a:pt x="357" y="354"/>
                    </a:cubicBezTo>
                    <a:cubicBezTo>
                      <a:pt x="387" y="322"/>
                      <a:pt x="556" y="472"/>
                      <a:pt x="655" y="419"/>
                    </a:cubicBezTo>
                    <a:close/>
                  </a:path>
                </a:pathLst>
              </a:custGeom>
              <a:gradFill rotWithShape="1">
                <a:gsLst>
                  <a:gs pos="0">
                    <a:srgbClr val="00FF00"/>
                  </a:gs>
                  <a:gs pos="100000">
                    <a:srgbClr val="00FF00">
                      <a:gamma/>
                      <a:shade val="46275"/>
                      <a:invGamma/>
                    </a:srgb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37" name="Text Box 25"/>
              <p:cNvSpPr txBox="1">
                <a:spLocks noChangeArrowheads="1"/>
              </p:cNvSpPr>
              <p:nvPr/>
            </p:nvSpPr>
            <p:spPr bwMode="auto">
              <a:xfrm>
                <a:off x="1440" y="2064"/>
                <a:ext cx="1152" cy="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2100" b="1">
                    <a:solidFill>
                      <a:srgbClr val="000000"/>
                    </a:solidFill>
                  </a:rPr>
                  <a:t>NH</a:t>
                </a:r>
                <a:r>
                  <a:rPr lang="en-US" sz="2100" b="1" baseline="-25000">
                    <a:solidFill>
                      <a:srgbClr val="000000"/>
                    </a:solidFill>
                  </a:rPr>
                  <a:t>3</a:t>
                </a:r>
                <a:r>
                  <a:rPr lang="en-US" sz="1350">
                    <a:solidFill>
                      <a:srgbClr val="000000"/>
                    </a:solidFill>
                  </a:rPr>
                  <a:t> Ammonia used to make amino acids in plants</a:t>
                </a:r>
              </a:p>
            </p:txBody>
          </p:sp>
        </p:grpSp>
        <p:sp>
          <p:nvSpPr>
            <p:cNvPr id="64542" name="Freeform 30"/>
            <p:cNvSpPr>
              <a:spLocks/>
            </p:cNvSpPr>
            <p:nvPr/>
          </p:nvSpPr>
          <p:spPr bwMode="auto">
            <a:xfrm>
              <a:off x="1314" y="1584"/>
              <a:ext cx="558" cy="684"/>
            </a:xfrm>
            <a:custGeom>
              <a:avLst/>
              <a:gdLst>
                <a:gd name="T0" fmla="*/ 0 w 558"/>
                <a:gd name="T1" fmla="*/ 684 h 684"/>
                <a:gd name="T2" fmla="*/ 56 w 558"/>
                <a:gd name="T3" fmla="*/ 551 h 684"/>
                <a:gd name="T4" fmla="*/ 153 w 558"/>
                <a:gd name="T5" fmla="*/ 390 h 684"/>
                <a:gd name="T6" fmla="*/ 335 w 558"/>
                <a:gd name="T7" fmla="*/ 180 h 684"/>
                <a:gd name="T8" fmla="*/ 558 w 558"/>
                <a:gd name="T9" fmla="*/ 0 h 684"/>
              </a:gdLst>
              <a:ahLst/>
              <a:cxnLst>
                <a:cxn ang="0">
                  <a:pos x="T0" y="T1"/>
                </a:cxn>
                <a:cxn ang="0">
                  <a:pos x="T2" y="T3"/>
                </a:cxn>
                <a:cxn ang="0">
                  <a:pos x="T4" y="T5"/>
                </a:cxn>
                <a:cxn ang="0">
                  <a:pos x="T6" y="T7"/>
                </a:cxn>
                <a:cxn ang="0">
                  <a:pos x="T8" y="T9"/>
                </a:cxn>
              </a:cxnLst>
              <a:rect l="0" t="0" r="r" b="b"/>
              <a:pathLst>
                <a:path w="558" h="684">
                  <a:moveTo>
                    <a:pt x="0" y="684"/>
                  </a:moveTo>
                  <a:cubicBezTo>
                    <a:pt x="9" y="662"/>
                    <a:pt x="30" y="600"/>
                    <a:pt x="56" y="551"/>
                  </a:cubicBezTo>
                  <a:cubicBezTo>
                    <a:pt x="82" y="502"/>
                    <a:pt x="106" y="452"/>
                    <a:pt x="153" y="390"/>
                  </a:cubicBezTo>
                  <a:cubicBezTo>
                    <a:pt x="200" y="328"/>
                    <a:pt x="268" y="245"/>
                    <a:pt x="335" y="180"/>
                  </a:cubicBezTo>
                  <a:cubicBezTo>
                    <a:pt x="402" y="115"/>
                    <a:pt x="512" y="37"/>
                    <a:pt x="558" y="0"/>
                  </a:cubicBezTo>
                </a:path>
              </a:pathLst>
            </a:custGeom>
            <a:noFill/>
            <a:ln w="76200" cmpd="sng">
              <a:solidFill>
                <a:srgbClr val="3399FF"/>
              </a:solidFill>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45" name="Text Box 33"/>
            <p:cNvSpPr txBox="1">
              <a:spLocks noChangeArrowheads="1"/>
            </p:cNvSpPr>
            <p:nvPr/>
          </p:nvSpPr>
          <p:spPr bwMode="auto">
            <a:xfrm>
              <a:off x="1536" y="1824"/>
              <a:ext cx="738"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a:solidFill>
                    <a:srgbClr val="3399FF"/>
                  </a:solidFill>
                </a:rPr>
                <a:t>Nitrogen</a:t>
              </a:r>
            </a:p>
            <a:p>
              <a:r>
                <a:rPr lang="en-US" sz="1350">
                  <a:solidFill>
                    <a:srgbClr val="3399FF"/>
                  </a:solidFill>
                </a:rPr>
                <a:t>Fixation</a:t>
              </a:r>
            </a:p>
          </p:txBody>
        </p:sp>
      </p:grpSp>
      <p:grpSp>
        <p:nvGrpSpPr>
          <p:cNvPr id="64556" name="Group 44"/>
          <p:cNvGrpSpPr>
            <a:grpSpLocks/>
          </p:cNvGrpSpPr>
          <p:nvPr/>
        </p:nvGrpSpPr>
        <p:grpSpPr bwMode="auto">
          <a:xfrm>
            <a:off x="5932885" y="1714501"/>
            <a:ext cx="2010965" cy="1660922"/>
            <a:chOff x="4023" y="1440"/>
            <a:chExt cx="1689" cy="1395"/>
          </a:xfrm>
        </p:grpSpPr>
        <p:sp>
          <p:nvSpPr>
            <p:cNvPr id="64544" name="Freeform 32"/>
            <p:cNvSpPr>
              <a:spLocks/>
            </p:cNvSpPr>
            <p:nvPr/>
          </p:nvSpPr>
          <p:spPr bwMode="auto">
            <a:xfrm>
              <a:off x="4023" y="1470"/>
              <a:ext cx="829" cy="1365"/>
            </a:xfrm>
            <a:custGeom>
              <a:avLst/>
              <a:gdLst>
                <a:gd name="T0" fmla="*/ 0 w 829"/>
                <a:gd name="T1" fmla="*/ 0 h 1365"/>
                <a:gd name="T2" fmla="*/ 326 w 829"/>
                <a:gd name="T3" fmla="*/ 210 h 1365"/>
                <a:gd name="T4" fmla="*/ 626 w 829"/>
                <a:gd name="T5" fmla="*/ 536 h 1365"/>
                <a:gd name="T6" fmla="*/ 788 w 829"/>
                <a:gd name="T7" fmla="*/ 887 h 1365"/>
                <a:gd name="T8" fmla="*/ 825 w 829"/>
                <a:gd name="T9" fmla="*/ 1182 h 1365"/>
                <a:gd name="T10" fmla="*/ 809 w 829"/>
                <a:gd name="T11" fmla="*/ 1365 h 1365"/>
              </a:gdLst>
              <a:ahLst/>
              <a:cxnLst>
                <a:cxn ang="0">
                  <a:pos x="T0" y="T1"/>
                </a:cxn>
                <a:cxn ang="0">
                  <a:pos x="T2" y="T3"/>
                </a:cxn>
                <a:cxn ang="0">
                  <a:pos x="T4" y="T5"/>
                </a:cxn>
                <a:cxn ang="0">
                  <a:pos x="T6" y="T7"/>
                </a:cxn>
                <a:cxn ang="0">
                  <a:pos x="T8" y="T9"/>
                </a:cxn>
                <a:cxn ang="0">
                  <a:pos x="T10" y="T11"/>
                </a:cxn>
              </a:cxnLst>
              <a:rect l="0" t="0" r="r" b="b"/>
              <a:pathLst>
                <a:path w="829" h="1365">
                  <a:moveTo>
                    <a:pt x="0" y="0"/>
                  </a:moveTo>
                  <a:cubicBezTo>
                    <a:pt x="54" y="35"/>
                    <a:pt x="222" y="121"/>
                    <a:pt x="326" y="210"/>
                  </a:cubicBezTo>
                  <a:cubicBezTo>
                    <a:pt x="430" y="299"/>
                    <a:pt x="549" y="423"/>
                    <a:pt x="626" y="536"/>
                  </a:cubicBezTo>
                  <a:cubicBezTo>
                    <a:pt x="703" y="649"/>
                    <a:pt x="755" y="779"/>
                    <a:pt x="788" y="887"/>
                  </a:cubicBezTo>
                  <a:cubicBezTo>
                    <a:pt x="821" y="995"/>
                    <a:pt x="821" y="1102"/>
                    <a:pt x="825" y="1182"/>
                  </a:cubicBezTo>
                  <a:cubicBezTo>
                    <a:pt x="829" y="1262"/>
                    <a:pt x="812" y="1327"/>
                    <a:pt x="809" y="1365"/>
                  </a:cubicBezTo>
                </a:path>
              </a:pathLst>
            </a:custGeom>
            <a:noFill/>
            <a:ln w="76200" cmpd="sng">
              <a:solidFill>
                <a:schemeClr val="hlink"/>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46" name="Text Box 34"/>
            <p:cNvSpPr txBox="1">
              <a:spLocks noChangeArrowheads="1"/>
            </p:cNvSpPr>
            <p:nvPr/>
          </p:nvSpPr>
          <p:spPr bwMode="auto">
            <a:xfrm>
              <a:off x="4512" y="1440"/>
              <a:ext cx="1200" cy="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en-US" sz="1350">
                  <a:solidFill>
                    <a:schemeClr val="hlink"/>
                  </a:solidFill>
                </a:rPr>
                <a:t>Atmospheric N Fixation via Thermal</a:t>
              </a:r>
            </a:p>
            <a:p>
              <a:pPr algn="r"/>
              <a:r>
                <a:rPr lang="en-US" sz="1350">
                  <a:solidFill>
                    <a:schemeClr val="hlink"/>
                  </a:solidFill>
                </a:rPr>
                <a:t>Shock</a:t>
              </a:r>
            </a:p>
          </p:txBody>
        </p:sp>
      </p:grpSp>
      <p:grpSp>
        <p:nvGrpSpPr>
          <p:cNvPr id="64554" name="Group 42"/>
          <p:cNvGrpSpPr>
            <a:grpSpLocks/>
          </p:cNvGrpSpPr>
          <p:nvPr/>
        </p:nvGrpSpPr>
        <p:grpSpPr bwMode="auto">
          <a:xfrm>
            <a:off x="5143501" y="1851422"/>
            <a:ext cx="1613297" cy="1457325"/>
            <a:chOff x="3360" y="1555"/>
            <a:chExt cx="1355" cy="1224"/>
          </a:xfrm>
        </p:grpSpPr>
        <p:sp>
          <p:nvSpPr>
            <p:cNvPr id="64540" name="Freeform 28"/>
            <p:cNvSpPr>
              <a:spLocks/>
            </p:cNvSpPr>
            <p:nvPr/>
          </p:nvSpPr>
          <p:spPr bwMode="auto">
            <a:xfrm>
              <a:off x="3910" y="1555"/>
              <a:ext cx="805" cy="1224"/>
            </a:xfrm>
            <a:custGeom>
              <a:avLst/>
              <a:gdLst>
                <a:gd name="T0" fmla="*/ 0 w 805"/>
                <a:gd name="T1" fmla="*/ 0 h 1224"/>
                <a:gd name="T2" fmla="*/ 316 w 805"/>
                <a:gd name="T3" fmla="*/ 180 h 1224"/>
                <a:gd name="T4" fmla="*/ 576 w 805"/>
                <a:gd name="T5" fmla="*/ 454 h 1224"/>
                <a:gd name="T6" fmla="*/ 748 w 805"/>
                <a:gd name="T7" fmla="*/ 756 h 1224"/>
                <a:gd name="T8" fmla="*/ 799 w 805"/>
                <a:gd name="T9" fmla="*/ 1023 h 1224"/>
                <a:gd name="T10" fmla="*/ 784 w 805"/>
                <a:gd name="T11" fmla="*/ 1224 h 1224"/>
              </a:gdLst>
              <a:ahLst/>
              <a:cxnLst>
                <a:cxn ang="0">
                  <a:pos x="T0" y="T1"/>
                </a:cxn>
                <a:cxn ang="0">
                  <a:pos x="T2" y="T3"/>
                </a:cxn>
                <a:cxn ang="0">
                  <a:pos x="T4" y="T5"/>
                </a:cxn>
                <a:cxn ang="0">
                  <a:pos x="T6" y="T7"/>
                </a:cxn>
                <a:cxn ang="0">
                  <a:pos x="T8" y="T9"/>
                </a:cxn>
                <a:cxn ang="0">
                  <a:pos x="T10" y="T11"/>
                </a:cxn>
              </a:cxnLst>
              <a:rect l="0" t="0" r="r" b="b"/>
              <a:pathLst>
                <a:path w="805" h="1224">
                  <a:moveTo>
                    <a:pt x="0" y="0"/>
                  </a:moveTo>
                  <a:cubicBezTo>
                    <a:pt x="53" y="30"/>
                    <a:pt x="220" y="104"/>
                    <a:pt x="316" y="180"/>
                  </a:cubicBezTo>
                  <a:cubicBezTo>
                    <a:pt x="412" y="256"/>
                    <a:pt x="504" y="358"/>
                    <a:pt x="576" y="454"/>
                  </a:cubicBezTo>
                  <a:cubicBezTo>
                    <a:pt x="648" y="550"/>
                    <a:pt x="711" y="661"/>
                    <a:pt x="748" y="756"/>
                  </a:cubicBezTo>
                  <a:cubicBezTo>
                    <a:pt x="785" y="851"/>
                    <a:pt x="793" y="945"/>
                    <a:pt x="799" y="1023"/>
                  </a:cubicBezTo>
                  <a:cubicBezTo>
                    <a:pt x="805" y="1101"/>
                    <a:pt x="787" y="1182"/>
                    <a:pt x="784" y="1224"/>
                  </a:cubicBezTo>
                </a:path>
              </a:pathLst>
            </a:custGeom>
            <a:noFill/>
            <a:ln w="76200" cmpd="sng">
              <a:solidFill>
                <a:srgbClr val="3399FF"/>
              </a:solidFill>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47" name="Text Box 35"/>
            <p:cNvSpPr txBox="1">
              <a:spLocks noChangeArrowheads="1"/>
            </p:cNvSpPr>
            <p:nvPr/>
          </p:nvSpPr>
          <p:spPr bwMode="auto">
            <a:xfrm>
              <a:off x="3360" y="2112"/>
              <a:ext cx="1092"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a:solidFill>
                    <a:srgbClr val="3399FF"/>
                  </a:solidFill>
                </a:rPr>
                <a:t>Denitrification</a:t>
              </a:r>
            </a:p>
          </p:txBody>
        </p:sp>
      </p:grpSp>
      <p:grpSp>
        <p:nvGrpSpPr>
          <p:cNvPr id="64553" name="Group 41"/>
          <p:cNvGrpSpPr>
            <a:grpSpLocks/>
          </p:cNvGrpSpPr>
          <p:nvPr/>
        </p:nvGrpSpPr>
        <p:grpSpPr bwMode="auto">
          <a:xfrm>
            <a:off x="3449241" y="3371851"/>
            <a:ext cx="4542234" cy="1696641"/>
            <a:chOff x="1937" y="2832"/>
            <a:chExt cx="3815" cy="1425"/>
          </a:xfrm>
        </p:grpSpPr>
        <p:grpSp>
          <p:nvGrpSpPr>
            <p:cNvPr id="64534" name="Group 22"/>
            <p:cNvGrpSpPr>
              <a:grpSpLocks/>
            </p:cNvGrpSpPr>
            <p:nvPr/>
          </p:nvGrpSpPr>
          <p:grpSpPr bwMode="auto">
            <a:xfrm>
              <a:off x="3792" y="2832"/>
              <a:ext cx="1960" cy="1425"/>
              <a:chOff x="3696" y="2688"/>
              <a:chExt cx="1960" cy="1425"/>
            </a:xfrm>
          </p:grpSpPr>
          <p:sp>
            <p:nvSpPr>
              <p:cNvPr id="64520" name="Rectangle 8"/>
              <p:cNvSpPr>
                <a:spLocks noChangeArrowheads="1"/>
              </p:cNvSpPr>
              <p:nvPr/>
            </p:nvSpPr>
            <p:spPr bwMode="auto">
              <a:xfrm>
                <a:off x="3696" y="2976"/>
                <a:ext cx="1920" cy="1056"/>
              </a:xfrm>
              <a:prstGeom prst="rect">
                <a:avLst/>
              </a:prstGeom>
              <a:solidFill>
                <a:srgbClr val="9966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64521" name="Freeform 9"/>
              <p:cNvSpPr>
                <a:spLocks/>
              </p:cNvSpPr>
              <p:nvPr/>
            </p:nvSpPr>
            <p:spPr bwMode="auto">
              <a:xfrm>
                <a:off x="3696" y="2688"/>
                <a:ext cx="1920" cy="288"/>
              </a:xfrm>
              <a:custGeom>
                <a:avLst/>
                <a:gdLst>
                  <a:gd name="T0" fmla="*/ 1920 w 1920"/>
                  <a:gd name="T1" fmla="*/ 288 h 288"/>
                  <a:gd name="T2" fmla="*/ 1872 w 1920"/>
                  <a:gd name="T3" fmla="*/ 240 h 288"/>
                  <a:gd name="T4" fmla="*/ 1824 w 1920"/>
                  <a:gd name="T5" fmla="*/ 192 h 288"/>
                  <a:gd name="T6" fmla="*/ 1776 w 1920"/>
                  <a:gd name="T7" fmla="*/ 192 h 288"/>
                  <a:gd name="T8" fmla="*/ 1728 w 1920"/>
                  <a:gd name="T9" fmla="*/ 240 h 288"/>
                  <a:gd name="T10" fmla="*/ 1632 w 1920"/>
                  <a:gd name="T11" fmla="*/ 192 h 288"/>
                  <a:gd name="T12" fmla="*/ 1536 w 1920"/>
                  <a:gd name="T13" fmla="*/ 240 h 288"/>
                  <a:gd name="T14" fmla="*/ 1488 w 1920"/>
                  <a:gd name="T15" fmla="*/ 240 h 288"/>
                  <a:gd name="T16" fmla="*/ 1392 w 1920"/>
                  <a:gd name="T17" fmla="*/ 192 h 288"/>
                  <a:gd name="T18" fmla="*/ 1344 w 1920"/>
                  <a:gd name="T19" fmla="*/ 192 h 288"/>
                  <a:gd name="T20" fmla="*/ 1296 w 1920"/>
                  <a:gd name="T21" fmla="*/ 192 h 288"/>
                  <a:gd name="T22" fmla="*/ 1248 w 1920"/>
                  <a:gd name="T23" fmla="*/ 240 h 288"/>
                  <a:gd name="T24" fmla="*/ 1152 w 1920"/>
                  <a:gd name="T25" fmla="*/ 240 h 288"/>
                  <a:gd name="T26" fmla="*/ 1104 w 1920"/>
                  <a:gd name="T27" fmla="*/ 192 h 288"/>
                  <a:gd name="T28" fmla="*/ 1056 w 1920"/>
                  <a:gd name="T29" fmla="*/ 240 h 288"/>
                  <a:gd name="T30" fmla="*/ 960 w 1920"/>
                  <a:gd name="T31" fmla="*/ 192 h 288"/>
                  <a:gd name="T32" fmla="*/ 864 w 1920"/>
                  <a:gd name="T33" fmla="*/ 240 h 288"/>
                  <a:gd name="T34" fmla="*/ 816 w 1920"/>
                  <a:gd name="T35" fmla="*/ 192 h 288"/>
                  <a:gd name="T36" fmla="*/ 720 w 1920"/>
                  <a:gd name="T37" fmla="*/ 240 h 288"/>
                  <a:gd name="T38" fmla="*/ 672 w 1920"/>
                  <a:gd name="T39" fmla="*/ 192 h 288"/>
                  <a:gd name="T40" fmla="*/ 576 w 1920"/>
                  <a:gd name="T41" fmla="*/ 240 h 288"/>
                  <a:gd name="T42" fmla="*/ 528 w 1920"/>
                  <a:gd name="T43" fmla="*/ 192 h 288"/>
                  <a:gd name="T44" fmla="*/ 480 w 1920"/>
                  <a:gd name="T45" fmla="*/ 240 h 288"/>
                  <a:gd name="T46" fmla="*/ 432 w 1920"/>
                  <a:gd name="T47" fmla="*/ 240 h 288"/>
                  <a:gd name="T48" fmla="*/ 384 w 1920"/>
                  <a:gd name="T49" fmla="*/ 192 h 288"/>
                  <a:gd name="T50" fmla="*/ 288 w 1920"/>
                  <a:gd name="T51" fmla="*/ 240 h 288"/>
                  <a:gd name="T52" fmla="*/ 240 w 1920"/>
                  <a:gd name="T53" fmla="*/ 240 h 288"/>
                  <a:gd name="T54" fmla="*/ 192 w 1920"/>
                  <a:gd name="T55" fmla="*/ 240 h 288"/>
                  <a:gd name="T56" fmla="*/ 144 w 1920"/>
                  <a:gd name="T57" fmla="*/ 240 h 288"/>
                  <a:gd name="T58" fmla="*/ 96 w 1920"/>
                  <a:gd name="T59" fmla="*/ 240 h 288"/>
                  <a:gd name="T60" fmla="*/ 48 w 1920"/>
                  <a:gd name="T61" fmla="*/ 192 h 288"/>
                  <a:gd name="T62" fmla="*/ 0 w 1920"/>
                  <a:gd name="T6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0" h="288">
                    <a:moveTo>
                      <a:pt x="0" y="288"/>
                    </a:moveTo>
                    <a:lnTo>
                      <a:pt x="1920" y="288"/>
                    </a:lnTo>
                    <a:lnTo>
                      <a:pt x="1920" y="96"/>
                    </a:lnTo>
                    <a:lnTo>
                      <a:pt x="1872" y="240"/>
                    </a:lnTo>
                    <a:lnTo>
                      <a:pt x="1824" y="96"/>
                    </a:lnTo>
                    <a:lnTo>
                      <a:pt x="1824" y="192"/>
                    </a:lnTo>
                    <a:lnTo>
                      <a:pt x="1776" y="48"/>
                    </a:lnTo>
                    <a:lnTo>
                      <a:pt x="1776" y="192"/>
                    </a:lnTo>
                    <a:lnTo>
                      <a:pt x="1728" y="96"/>
                    </a:lnTo>
                    <a:lnTo>
                      <a:pt x="1728" y="240"/>
                    </a:lnTo>
                    <a:lnTo>
                      <a:pt x="1680" y="96"/>
                    </a:lnTo>
                    <a:lnTo>
                      <a:pt x="1632" y="192"/>
                    </a:lnTo>
                    <a:lnTo>
                      <a:pt x="1584" y="96"/>
                    </a:lnTo>
                    <a:lnTo>
                      <a:pt x="1536" y="240"/>
                    </a:lnTo>
                    <a:lnTo>
                      <a:pt x="1488" y="96"/>
                    </a:lnTo>
                    <a:lnTo>
                      <a:pt x="1488" y="240"/>
                    </a:lnTo>
                    <a:lnTo>
                      <a:pt x="1440" y="0"/>
                    </a:lnTo>
                    <a:lnTo>
                      <a:pt x="1392" y="192"/>
                    </a:lnTo>
                    <a:lnTo>
                      <a:pt x="1392" y="96"/>
                    </a:lnTo>
                    <a:lnTo>
                      <a:pt x="1344" y="192"/>
                    </a:lnTo>
                    <a:lnTo>
                      <a:pt x="1344" y="48"/>
                    </a:lnTo>
                    <a:lnTo>
                      <a:pt x="1296" y="192"/>
                    </a:lnTo>
                    <a:lnTo>
                      <a:pt x="1248" y="96"/>
                    </a:lnTo>
                    <a:lnTo>
                      <a:pt x="1248" y="240"/>
                    </a:lnTo>
                    <a:lnTo>
                      <a:pt x="1200" y="48"/>
                    </a:lnTo>
                    <a:lnTo>
                      <a:pt x="1152" y="240"/>
                    </a:lnTo>
                    <a:lnTo>
                      <a:pt x="1152" y="48"/>
                    </a:lnTo>
                    <a:lnTo>
                      <a:pt x="1104" y="192"/>
                    </a:lnTo>
                    <a:lnTo>
                      <a:pt x="1056" y="48"/>
                    </a:lnTo>
                    <a:lnTo>
                      <a:pt x="1056" y="240"/>
                    </a:lnTo>
                    <a:lnTo>
                      <a:pt x="960" y="48"/>
                    </a:lnTo>
                    <a:lnTo>
                      <a:pt x="960" y="192"/>
                    </a:lnTo>
                    <a:lnTo>
                      <a:pt x="912" y="96"/>
                    </a:lnTo>
                    <a:lnTo>
                      <a:pt x="864" y="240"/>
                    </a:lnTo>
                    <a:lnTo>
                      <a:pt x="864" y="48"/>
                    </a:lnTo>
                    <a:lnTo>
                      <a:pt x="816" y="192"/>
                    </a:lnTo>
                    <a:lnTo>
                      <a:pt x="768" y="96"/>
                    </a:lnTo>
                    <a:lnTo>
                      <a:pt x="720" y="240"/>
                    </a:lnTo>
                    <a:lnTo>
                      <a:pt x="672" y="96"/>
                    </a:lnTo>
                    <a:lnTo>
                      <a:pt x="672" y="192"/>
                    </a:lnTo>
                    <a:lnTo>
                      <a:pt x="624" y="48"/>
                    </a:lnTo>
                    <a:lnTo>
                      <a:pt x="576" y="240"/>
                    </a:lnTo>
                    <a:lnTo>
                      <a:pt x="576" y="96"/>
                    </a:lnTo>
                    <a:lnTo>
                      <a:pt x="528" y="192"/>
                    </a:lnTo>
                    <a:lnTo>
                      <a:pt x="528" y="96"/>
                    </a:lnTo>
                    <a:lnTo>
                      <a:pt x="480" y="240"/>
                    </a:lnTo>
                    <a:lnTo>
                      <a:pt x="432" y="96"/>
                    </a:lnTo>
                    <a:lnTo>
                      <a:pt x="432" y="240"/>
                    </a:lnTo>
                    <a:lnTo>
                      <a:pt x="384" y="96"/>
                    </a:lnTo>
                    <a:lnTo>
                      <a:pt x="384" y="192"/>
                    </a:lnTo>
                    <a:lnTo>
                      <a:pt x="336" y="48"/>
                    </a:lnTo>
                    <a:lnTo>
                      <a:pt x="288" y="240"/>
                    </a:lnTo>
                    <a:lnTo>
                      <a:pt x="288" y="48"/>
                    </a:lnTo>
                    <a:lnTo>
                      <a:pt x="240" y="240"/>
                    </a:lnTo>
                    <a:lnTo>
                      <a:pt x="240" y="48"/>
                    </a:lnTo>
                    <a:lnTo>
                      <a:pt x="192" y="240"/>
                    </a:lnTo>
                    <a:lnTo>
                      <a:pt x="144" y="96"/>
                    </a:lnTo>
                    <a:lnTo>
                      <a:pt x="144" y="240"/>
                    </a:lnTo>
                    <a:lnTo>
                      <a:pt x="96" y="48"/>
                    </a:lnTo>
                    <a:lnTo>
                      <a:pt x="96" y="240"/>
                    </a:lnTo>
                    <a:lnTo>
                      <a:pt x="48" y="48"/>
                    </a:lnTo>
                    <a:lnTo>
                      <a:pt x="48" y="192"/>
                    </a:lnTo>
                    <a:lnTo>
                      <a:pt x="0" y="48"/>
                    </a:lnTo>
                    <a:lnTo>
                      <a:pt x="0" y="288"/>
                    </a:lnTo>
                    <a:close/>
                  </a:path>
                </a:pathLst>
              </a:custGeom>
              <a:gradFill rotWithShape="1">
                <a:gsLst>
                  <a:gs pos="0">
                    <a:srgbClr val="00FF00"/>
                  </a:gs>
                  <a:gs pos="100000">
                    <a:srgbClr val="00FF00">
                      <a:gamma/>
                      <a:shade val="41176"/>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grpSp>
            <p:nvGrpSpPr>
              <p:cNvPr id="64532" name="Group 20"/>
              <p:cNvGrpSpPr>
                <a:grpSpLocks/>
              </p:cNvGrpSpPr>
              <p:nvPr/>
            </p:nvGrpSpPr>
            <p:grpSpPr bwMode="auto">
              <a:xfrm>
                <a:off x="4560" y="2928"/>
                <a:ext cx="1096" cy="1185"/>
                <a:chOff x="1584" y="2160"/>
                <a:chExt cx="1096" cy="1185"/>
              </a:xfrm>
            </p:grpSpPr>
            <p:sp>
              <p:nvSpPr>
                <p:cNvPr id="64522" name="Text Box 10"/>
                <p:cNvSpPr txBox="1">
                  <a:spLocks noChangeArrowheads="1"/>
                </p:cNvSpPr>
                <p:nvPr/>
              </p:nvSpPr>
              <p:spPr bwMode="auto">
                <a:xfrm>
                  <a:off x="1924" y="2590"/>
                  <a:ext cx="424" cy="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000" b="1"/>
                    <a:t>N</a:t>
                  </a:r>
                </a:p>
              </p:txBody>
            </p:sp>
            <p:sp>
              <p:nvSpPr>
                <p:cNvPr id="64523" name="Text Box 11"/>
                <p:cNvSpPr txBox="1">
                  <a:spLocks noChangeArrowheads="1"/>
                </p:cNvSpPr>
                <p:nvPr/>
              </p:nvSpPr>
              <p:spPr bwMode="auto">
                <a:xfrm>
                  <a:off x="1915" y="2160"/>
                  <a:ext cx="424" cy="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000" b="1"/>
                    <a:t>O</a:t>
                  </a:r>
                </a:p>
              </p:txBody>
            </p:sp>
            <p:sp>
              <p:nvSpPr>
                <p:cNvPr id="64524" name="Line 12"/>
                <p:cNvSpPr>
                  <a:spLocks noChangeShapeType="1"/>
                </p:cNvSpPr>
                <p:nvPr/>
              </p:nvSpPr>
              <p:spPr bwMode="auto">
                <a:xfrm>
                  <a:off x="2112" y="2544"/>
                  <a:ext cx="0" cy="14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25" name="Text Box 13"/>
                <p:cNvSpPr txBox="1">
                  <a:spLocks noChangeArrowheads="1"/>
                </p:cNvSpPr>
                <p:nvPr/>
              </p:nvSpPr>
              <p:spPr bwMode="auto">
                <a:xfrm>
                  <a:off x="1584" y="2880"/>
                  <a:ext cx="424" cy="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000" b="1"/>
                    <a:t>O</a:t>
                  </a:r>
                </a:p>
              </p:txBody>
            </p:sp>
            <p:sp>
              <p:nvSpPr>
                <p:cNvPr id="64526" name="Line 14"/>
                <p:cNvSpPr>
                  <a:spLocks noChangeShapeType="1"/>
                </p:cNvSpPr>
                <p:nvPr/>
              </p:nvSpPr>
              <p:spPr bwMode="auto">
                <a:xfrm>
                  <a:off x="2208" y="2928"/>
                  <a:ext cx="96" cy="9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27" name="Text Box 15"/>
                <p:cNvSpPr txBox="1">
                  <a:spLocks noChangeArrowheads="1"/>
                </p:cNvSpPr>
                <p:nvPr/>
              </p:nvSpPr>
              <p:spPr bwMode="auto">
                <a:xfrm>
                  <a:off x="2256" y="2880"/>
                  <a:ext cx="424" cy="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000" b="1"/>
                    <a:t>O</a:t>
                  </a:r>
                </a:p>
              </p:txBody>
            </p:sp>
            <p:sp>
              <p:nvSpPr>
                <p:cNvPr id="64528" name="Line 16"/>
                <p:cNvSpPr>
                  <a:spLocks noChangeShapeType="1"/>
                </p:cNvSpPr>
                <p:nvPr/>
              </p:nvSpPr>
              <p:spPr bwMode="auto">
                <a:xfrm flipH="1">
                  <a:off x="1824" y="2880"/>
                  <a:ext cx="96" cy="9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29" name="Line 17"/>
                <p:cNvSpPr>
                  <a:spLocks noChangeShapeType="1"/>
                </p:cNvSpPr>
                <p:nvPr/>
              </p:nvSpPr>
              <p:spPr bwMode="auto">
                <a:xfrm>
                  <a:off x="2064" y="2544"/>
                  <a:ext cx="0" cy="144"/>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30" name="Line 18"/>
                <p:cNvSpPr>
                  <a:spLocks noChangeShapeType="1"/>
                </p:cNvSpPr>
                <p:nvPr/>
              </p:nvSpPr>
              <p:spPr bwMode="auto">
                <a:xfrm>
                  <a:off x="2256" y="2880"/>
                  <a:ext cx="96" cy="96"/>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31" name="Line 19"/>
                <p:cNvSpPr>
                  <a:spLocks noChangeShapeType="1"/>
                </p:cNvSpPr>
                <p:nvPr/>
              </p:nvSpPr>
              <p:spPr bwMode="auto">
                <a:xfrm flipH="1">
                  <a:off x="1872" y="2928"/>
                  <a:ext cx="96" cy="96"/>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grpSp>
          <p:sp>
            <p:nvSpPr>
              <p:cNvPr id="64533" name="Text Box 21"/>
              <p:cNvSpPr txBox="1">
                <a:spLocks noChangeArrowheads="1"/>
              </p:cNvSpPr>
              <p:nvPr/>
            </p:nvSpPr>
            <p:spPr bwMode="auto">
              <a:xfrm>
                <a:off x="3696" y="2976"/>
                <a:ext cx="1162"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350"/>
                  <a:t>NO</a:t>
                </a:r>
                <a:r>
                  <a:rPr lang="en-US" sz="1350" baseline="-25000"/>
                  <a:t>3</a:t>
                </a:r>
                <a:r>
                  <a:rPr lang="en-US" sz="1350" baseline="30000"/>
                  <a:t>-</a:t>
                </a:r>
                <a:r>
                  <a:rPr lang="en-US" sz="1350"/>
                  <a:t> Nitrate in soil and water</a:t>
                </a:r>
              </a:p>
            </p:txBody>
          </p:sp>
        </p:grpSp>
        <p:sp>
          <p:nvSpPr>
            <p:cNvPr id="64541" name="Freeform 29"/>
            <p:cNvSpPr>
              <a:spLocks/>
            </p:cNvSpPr>
            <p:nvPr/>
          </p:nvSpPr>
          <p:spPr bwMode="auto">
            <a:xfrm>
              <a:off x="1937" y="3600"/>
              <a:ext cx="1797" cy="299"/>
            </a:xfrm>
            <a:custGeom>
              <a:avLst/>
              <a:gdLst>
                <a:gd name="T0" fmla="*/ 1797 w 1797"/>
                <a:gd name="T1" fmla="*/ 192 h 299"/>
                <a:gd name="T2" fmla="*/ 1422 w 1797"/>
                <a:gd name="T3" fmla="*/ 274 h 299"/>
                <a:gd name="T4" fmla="*/ 940 w 1797"/>
                <a:gd name="T5" fmla="*/ 289 h 299"/>
                <a:gd name="T6" fmla="*/ 522 w 1797"/>
                <a:gd name="T7" fmla="*/ 217 h 299"/>
                <a:gd name="T8" fmla="*/ 226 w 1797"/>
                <a:gd name="T9" fmla="*/ 114 h 299"/>
                <a:gd name="T10" fmla="*/ 0 w 1797"/>
                <a:gd name="T11" fmla="*/ 0 h 299"/>
              </a:gdLst>
              <a:ahLst/>
              <a:cxnLst>
                <a:cxn ang="0">
                  <a:pos x="T0" y="T1"/>
                </a:cxn>
                <a:cxn ang="0">
                  <a:pos x="T2" y="T3"/>
                </a:cxn>
                <a:cxn ang="0">
                  <a:pos x="T4" y="T5"/>
                </a:cxn>
                <a:cxn ang="0">
                  <a:pos x="T6" y="T7"/>
                </a:cxn>
                <a:cxn ang="0">
                  <a:pos x="T8" y="T9"/>
                </a:cxn>
                <a:cxn ang="0">
                  <a:pos x="T10" y="T11"/>
                </a:cxn>
              </a:cxnLst>
              <a:rect l="0" t="0" r="r" b="b"/>
              <a:pathLst>
                <a:path w="1797" h="299">
                  <a:moveTo>
                    <a:pt x="1797" y="192"/>
                  </a:moveTo>
                  <a:cubicBezTo>
                    <a:pt x="1735" y="206"/>
                    <a:pt x="1565" y="258"/>
                    <a:pt x="1422" y="274"/>
                  </a:cubicBezTo>
                  <a:cubicBezTo>
                    <a:pt x="1279" y="290"/>
                    <a:pt x="1090" y="299"/>
                    <a:pt x="940" y="289"/>
                  </a:cubicBezTo>
                  <a:cubicBezTo>
                    <a:pt x="790" y="279"/>
                    <a:pt x="641" y="246"/>
                    <a:pt x="522" y="217"/>
                  </a:cubicBezTo>
                  <a:cubicBezTo>
                    <a:pt x="403" y="188"/>
                    <a:pt x="313" y="150"/>
                    <a:pt x="226" y="114"/>
                  </a:cubicBezTo>
                  <a:cubicBezTo>
                    <a:pt x="139" y="78"/>
                    <a:pt x="47" y="24"/>
                    <a:pt x="0" y="0"/>
                  </a:cubicBezTo>
                </a:path>
              </a:pathLst>
            </a:custGeom>
            <a:noFill/>
            <a:ln w="76200" cmpd="sng">
              <a:solidFill>
                <a:srgbClr val="3399FF"/>
              </a:solidFill>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49" name="Text Box 37"/>
            <p:cNvSpPr txBox="1">
              <a:spLocks noChangeArrowheads="1"/>
            </p:cNvSpPr>
            <p:nvPr/>
          </p:nvSpPr>
          <p:spPr bwMode="auto">
            <a:xfrm>
              <a:off x="2304" y="3456"/>
              <a:ext cx="945"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a:solidFill>
                    <a:srgbClr val="3399FF"/>
                  </a:solidFill>
                </a:rPr>
                <a:t>Nitrification</a:t>
              </a:r>
            </a:p>
          </p:txBody>
        </p:sp>
      </p:grpSp>
      <p:grpSp>
        <p:nvGrpSpPr>
          <p:cNvPr id="64555" name="Group 43"/>
          <p:cNvGrpSpPr>
            <a:grpSpLocks/>
          </p:cNvGrpSpPr>
          <p:nvPr/>
        </p:nvGrpSpPr>
        <p:grpSpPr bwMode="auto">
          <a:xfrm>
            <a:off x="3449241" y="4449365"/>
            <a:ext cx="2139553" cy="594122"/>
            <a:chOff x="1937" y="3737"/>
            <a:chExt cx="1797" cy="499"/>
          </a:xfrm>
        </p:grpSpPr>
        <p:sp>
          <p:nvSpPr>
            <p:cNvPr id="64543" name="Freeform 31"/>
            <p:cNvSpPr>
              <a:spLocks/>
            </p:cNvSpPr>
            <p:nvPr/>
          </p:nvSpPr>
          <p:spPr bwMode="auto">
            <a:xfrm>
              <a:off x="1937" y="3737"/>
              <a:ext cx="1797" cy="299"/>
            </a:xfrm>
            <a:custGeom>
              <a:avLst/>
              <a:gdLst>
                <a:gd name="T0" fmla="*/ 1797 w 1797"/>
                <a:gd name="T1" fmla="*/ 192 h 299"/>
                <a:gd name="T2" fmla="*/ 1422 w 1797"/>
                <a:gd name="T3" fmla="*/ 274 h 299"/>
                <a:gd name="T4" fmla="*/ 940 w 1797"/>
                <a:gd name="T5" fmla="*/ 289 h 299"/>
                <a:gd name="T6" fmla="*/ 522 w 1797"/>
                <a:gd name="T7" fmla="*/ 217 h 299"/>
                <a:gd name="T8" fmla="*/ 226 w 1797"/>
                <a:gd name="T9" fmla="*/ 114 h 299"/>
                <a:gd name="T10" fmla="*/ 0 w 1797"/>
                <a:gd name="T11" fmla="*/ 0 h 299"/>
              </a:gdLst>
              <a:ahLst/>
              <a:cxnLst>
                <a:cxn ang="0">
                  <a:pos x="T0" y="T1"/>
                </a:cxn>
                <a:cxn ang="0">
                  <a:pos x="T2" y="T3"/>
                </a:cxn>
                <a:cxn ang="0">
                  <a:pos x="T4" y="T5"/>
                </a:cxn>
                <a:cxn ang="0">
                  <a:pos x="T6" y="T7"/>
                </a:cxn>
                <a:cxn ang="0">
                  <a:pos x="T8" y="T9"/>
                </a:cxn>
                <a:cxn ang="0">
                  <a:pos x="T10" y="T11"/>
                </a:cxn>
              </a:cxnLst>
              <a:rect l="0" t="0" r="r" b="b"/>
              <a:pathLst>
                <a:path w="1797" h="299">
                  <a:moveTo>
                    <a:pt x="1797" y="192"/>
                  </a:moveTo>
                  <a:cubicBezTo>
                    <a:pt x="1735" y="206"/>
                    <a:pt x="1565" y="258"/>
                    <a:pt x="1422" y="274"/>
                  </a:cubicBezTo>
                  <a:cubicBezTo>
                    <a:pt x="1279" y="290"/>
                    <a:pt x="1090" y="299"/>
                    <a:pt x="940" y="289"/>
                  </a:cubicBezTo>
                  <a:cubicBezTo>
                    <a:pt x="790" y="279"/>
                    <a:pt x="641" y="246"/>
                    <a:pt x="522" y="217"/>
                  </a:cubicBezTo>
                  <a:cubicBezTo>
                    <a:pt x="403" y="188"/>
                    <a:pt x="313" y="150"/>
                    <a:pt x="226" y="114"/>
                  </a:cubicBezTo>
                  <a:cubicBezTo>
                    <a:pt x="139" y="78"/>
                    <a:pt x="47" y="24"/>
                    <a:pt x="0" y="0"/>
                  </a:cubicBezTo>
                </a:path>
              </a:pathLst>
            </a:custGeom>
            <a:noFill/>
            <a:ln w="76200" cmpd="sng">
              <a:solidFill>
                <a:schemeClr val="hlink"/>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350"/>
            </a:p>
          </p:txBody>
        </p:sp>
        <p:sp>
          <p:nvSpPr>
            <p:cNvPr id="64551" name="Text Box 39"/>
            <p:cNvSpPr txBox="1">
              <a:spLocks noChangeArrowheads="1"/>
            </p:cNvSpPr>
            <p:nvPr/>
          </p:nvSpPr>
          <p:spPr bwMode="auto">
            <a:xfrm>
              <a:off x="2160" y="3984"/>
              <a:ext cx="971"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350">
                  <a:solidFill>
                    <a:schemeClr val="hlink"/>
                  </a:solidFill>
                </a:rPr>
                <a:t>Assimilation</a:t>
              </a:r>
            </a:p>
          </p:txBody>
        </p:sp>
      </p:grpSp>
    </p:spTree>
    <p:extLst>
      <p:ext uri="{BB962C8B-B14F-4D97-AF65-F5344CB8AC3E}">
        <p14:creationId xmlns:p14="http://schemas.microsoft.com/office/powerpoint/2010/main" val="4082670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p:cTn id="7" dur="1000" fill="hold"/>
                                        <p:tgtEl>
                                          <p:spTgt spid="64519"/>
                                        </p:tgtEl>
                                        <p:attrNameLst>
                                          <p:attrName>ppt_w</p:attrName>
                                        </p:attrNameLst>
                                      </p:cBhvr>
                                      <p:tavLst>
                                        <p:tav tm="0">
                                          <p:val>
                                            <p:fltVal val="0"/>
                                          </p:val>
                                        </p:tav>
                                        <p:tav tm="100000">
                                          <p:val>
                                            <p:strVal val="#ppt_w"/>
                                          </p:val>
                                        </p:tav>
                                      </p:tavLst>
                                    </p:anim>
                                    <p:anim calcmode="lin" valueType="num">
                                      <p:cBhvr>
                                        <p:cTn id="8" dur="1000" fill="hold"/>
                                        <p:tgtEl>
                                          <p:spTgt spid="6451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64552"/>
                                        </p:tgtEl>
                                        <p:attrNameLst>
                                          <p:attrName>style.visibility</p:attrName>
                                        </p:attrNameLst>
                                      </p:cBhvr>
                                      <p:to>
                                        <p:strVal val="visible"/>
                                      </p:to>
                                    </p:set>
                                    <p:animEffect transition="in" filter="wipe(up)">
                                      <p:cBhvr>
                                        <p:cTn id="13" dur="1000"/>
                                        <p:tgtEl>
                                          <p:spTgt spid="645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4553"/>
                                        </p:tgtEl>
                                        <p:attrNameLst>
                                          <p:attrName>style.visibility</p:attrName>
                                        </p:attrNameLst>
                                      </p:cBhvr>
                                      <p:to>
                                        <p:strVal val="visible"/>
                                      </p:to>
                                    </p:set>
                                    <p:animEffect transition="in" filter="wipe(left)">
                                      <p:cBhvr>
                                        <p:cTn id="18" dur="1000"/>
                                        <p:tgtEl>
                                          <p:spTgt spid="645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64554"/>
                                        </p:tgtEl>
                                        <p:attrNameLst>
                                          <p:attrName>style.visibility</p:attrName>
                                        </p:attrNameLst>
                                      </p:cBhvr>
                                      <p:to>
                                        <p:strVal val="visible"/>
                                      </p:to>
                                    </p:set>
                                    <p:animEffect transition="in" filter="wipe(down)">
                                      <p:cBhvr>
                                        <p:cTn id="23" dur="1000"/>
                                        <p:tgtEl>
                                          <p:spTgt spid="645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64555"/>
                                        </p:tgtEl>
                                        <p:attrNameLst>
                                          <p:attrName>style.visibility</p:attrName>
                                        </p:attrNameLst>
                                      </p:cBhvr>
                                      <p:to>
                                        <p:strVal val="visible"/>
                                      </p:to>
                                    </p:set>
                                    <p:animEffect transition="in" filter="wipe(right)">
                                      <p:cBhvr>
                                        <p:cTn id="28" dur="1000"/>
                                        <p:tgtEl>
                                          <p:spTgt spid="645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64556"/>
                                        </p:tgtEl>
                                        <p:attrNameLst>
                                          <p:attrName>style.visibility</p:attrName>
                                        </p:attrNameLst>
                                      </p:cBhvr>
                                      <p:to>
                                        <p:strVal val="visible"/>
                                      </p:to>
                                    </p:set>
                                    <p:animEffect transition="in" filter="wipe(up)">
                                      <p:cBhvr>
                                        <p:cTn id="33" dur="1000"/>
                                        <p:tgtEl>
                                          <p:spTgt spid="64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1299850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624" y="791746"/>
            <a:ext cx="5783613" cy="3093154"/>
          </a:xfrm>
          <a:prstGeom prst="rect">
            <a:avLst/>
          </a:prstGeom>
        </p:spPr>
        <p:txBody>
          <a:bodyPr wrap="square">
            <a:spAutoFit/>
          </a:bodyPr>
          <a:lstStyle/>
          <a:p>
            <a:r>
              <a:rPr lang="en-US" sz="4050" dirty="0"/>
              <a:t>Man is the result of a purposeless and natural process that did not have him in mind.</a:t>
            </a:r>
          </a:p>
          <a:p>
            <a:pPr algn="r"/>
            <a:r>
              <a:rPr lang="en-US" sz="3300" dirty="0"/>
              <a:t>George Gaylord Simpson</a:t>
            </a:r>
          </a:p>
        </p:txBody>
      </p:sp>
    </p:spTree>
    <p:extLst>
      <p:ext uri="{BB962C8B-B14F-4D97-AF65-F5344CB8AC3E}">
        <p14:creationId xmlns:p14="http://schemas.microsoft.com/office/powerpoint/2010/main" val="386939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024"/>
            <a:ext cx="2870200" cy="5262979"/>
          </a:xfrm>
          <a:prstGeom prst="rect">
            <a:avLst/>
          </a:prstGeom>
          <a:effectLst/>
        </p:spPr>
        <p:txBody>
          <a:bodyPr wrap="square">
            <a:spAutoFit/>
          </a:bodyPr>
          <a:lstStyle/>
          <a:p>
            <a:r>
              <a:rPr lang="en-US" sz="2400" dirty="0">
                <a:solidFill>
                  <a:schemeClr val="bg2">
                    <a:lumMod val="50000"/>
                  </a:schemeClr>
                </a:solidFill>
              </a:rPr>
              <a:t>“At some future period, not very distant as measured by centuries, the </a:t>
            </a:r>
            <a:r>
              <a:rPr lang="en-US" sz="2400" dirty="0" err="1">
                <a:solidFill>
                  <a:schemeClr val="bg2">
                    <a:lumMod val="50000"/>
                  </a:schemeClr>
                </a:solidFill>
              </a:rPr>
              <a:t>civilised</a:t>
            </a:r>
            <a:r>
              <a:rPr lang="en-US" sz="2400" dirty="0">
                <a:solidFill>
                  <a:schemeClr val="bg2">
                    <a:lumMod val="50000"/>
                  </a:schemeClr>
                </a:solidFill>
              </a:rPr>
              <a:t> races of man will almost certainly exterminate, and replace, the savage races throughout the world.”</a:t>
            </a:r>
          </a:p>
          <a:p>
            <a:pPr algn="r"/>
            <a:r>
              <a:rPr lang="en-US" sz="2400" dirty="0">
                <a:solidFill>
                  <a:schemeClr val="bg2">
                    <a:lumMod val="50000"/>
                  </a:schemeClr>
                </a:solidFill>
              </a:rPr>
              <a:t>Charles Darwin, 1882</a:t>
            </a:r>
          </a:p>
        </p:txBody>
      </p:sp>
      <p:sp>
        <p:nvSpPr>
          <p:cNvPr id="3" name="Rectangle 2"/>
          <p:cNvSpPr/>
          <p:nvPr/>
        </p:nvSpPr>
        <p:spPr>
          <a:xfrm>
            <a:off x="2870199" y="12704"/>
            <a:ext cx="6138333" cy="5078313"/>
          </a:xfrm>
          <a:prstGeom prst="rect">
            <a:avLst/>
          </a:prstGeom>
        </p:spPr>
        <p:txBody>
          <a:bodyPr wrap="square">
            <a:spAutoFit/>
          </a:bodyPr>
          <a:lstStyle/>
          <a:p>
            <a:r>
              <a:rPr lang="en-US" sz="3600" dirty="0">
                <a:solidFill>
                  <a:srgbClr val="333333"/>
                </a:solidFill>
              </a:rPr>
              <a:t>“</a:t>
            </a:r>
            <a:r>
              <a:rPr lang="en-US" sz="3600" dirty="0" err="1">
                <a:solidFill>
                  <a:srgbClr val="333333"/>
                </a:solidFill>
              </a:rPr>
              <a:t>Dans</a:t>
            </a:r>
            <a:r>
              <a:rPr lang="en-US" sz="3600" dirty="0">
                <a:solidFill>
                  <a:srgbClr val="333333"/>
                </a:solidFill>
              </a:rPr>
              <a:t> un </a:t>
            </a:r>
            <a:r>
              <a:rPr lang="en-US" sz="3600" dirty="0" err="1">
                <a:solidFill>
                  <a:srgbClr val="333333"/>
                </a:solidFill>
              </a:rPr>
              <a:t>avenir</a:t>
            </a:r>
            <a:r>
              <a:rPr lang="en-US" sz="3600" dirty="0">
                <a:solidFill>
                  <a:srgbClr val="333333"/>
                </a:solidFill>
              </a:rPr>
              <a:t>, pas </a:t>
            </a:r>
            <a:r>
              <a:rPr lang="en-US" sz="3600" dirty="0" err="1">
                <a:solidFill>
                  <a:srgbClr val="333333"/>
                </a:solidFill>
              </a:rPr>
              <a:t>très</a:t>
            </a:r>
            <a:r>
              <a:rPr lang="en-US" sz="3600" dirty="0">
                <a:solidFill>
                  <a:srgbClr val="333333"/>
                </a:solidFill>
              </a:rPr>
              <a:t> </a:t>
            </a:r>
            <a:r>
              <a:rPr lang="en-US" sz="3600" dirty="0" err="1">
                <a:solidFill>
                  <a:srgbClr val="333333"/>
                </a:solidFill>
              </a:rPr>
              <a:t>lointain</a:t>
            </a:r>
            <a:r>
              <a:rPr lang="en-US" sz="3600" dirty="0">
                <a:solidFill>
                  <a:srgbClr val="333333"/>
                </a:solidFill>
              </a:rPr>
              <a:t> </a:t>
            </a:r>
            <a:r>
              <a:rPr lang="en-US" sz="3600" dirty="0" err="1">
                <a:solidFill>
                  <a:srgbClr val="333333"/>
                </a:solidFill>
              </a:rPr>
              <a:t>mesuré</a:t>
            </a:r>
            <a:r>
              <a:rPr lang="en-US" sz="3600" dirty="0">
                <a:solidFill>
                  <a:srgbClr val="333333"/>
                </a:solidFill>
              </a:rPr>
              <a:t> en siècles, les races </a:t>
            </a:r>
            <a:r>
              <a:rPr lang="en-US" sz="3600" dirty="0" err="1">
                <a:solidFill>
                  <a:srgbClr val="333333"/>
                </a:solidFill>
              </a:rPr>
              <a:t>civilisées</a:t>
            </a:r>
            <a:r>
              <a:rPr lang="en-US" sz="3600" dirty="0">
                <a:solidFill>
                  <a:srgbClr val="333333"/>
                </a:solidFill>
              </a:rPr>
              <a:t> de </a:t>
            </a:r>
            <a:r>
              <a:rPr lang="en-US" sz="3600" dirty="0" err="1">
                <a:solidFill>
                  <a:srgbClr val="333333"/>
                </a:solidFill>
              </a:rPr>
              <a:t>l’humanité</a:t>
            </a:r>
            <a:r>
              <a:rPr lang="en-US" sz="3600" dirty="0">
                <a:solidFill>
                  <a:srgbClr val="333333"/>
                </a:solidFill>
              </a:rPr>
              <a:t> </a:t>
            </a:r>
            <a:r>
              <a:rPr lang="en-US" sz="3600" dirty="0" err="1">
                <a:solidFill>
                  <a:srgbClr val="333333"/>
                </a:solidFill>
              </a:rPr>
              <a:t>presque</a:t>
            </a:r>
            <a:r>
              <a:rPr lang="en-US" sz="3600" dirty="0">
                <a:solidFill>
                  <a:srgbClr val="333333"/>
                </a:solidFill>
              </a:rPr>
              <a:t> </a:t>
            </a:r>
            <a:r>
              <a:rPr lang="en-US" sz="3600" dirty="0" err="1">
                <a:solidFill>
                  <a:srgbClr val="333333"/>
                </a:solidFill>
              </a:rPr>
              <a:t>certainement</a:t>
            </a:r>
            <a:r>
              <a:rPr lang="en-US" sz="3600" dirty="0">
                <a:solidFill>
                  <a:srgbClr val="333333"/>
                </a:solidFill>
              </a:rPr>
              <a:t> </a:t>
            </a:r>
            <a:r>
              <a:rPr lang="en-US" sz="3600" dirty="0" err="1">
                <a:solidFill>
                  <a:srgbClr val="333333"/>
                </a:solidFill>
              </a:rPr>
              <a:t>extermineront</a:t>
            </a:r>
            <a:r>
              <a:rPr lang="en-US" sz="3600" dirty="0">
                <a:solidFill>
                  <a:srgbClr val="333333"/>
                </a:solidFill>
              </a:rPr>
              <a:t> and </a:t>
            </a:r>
            <a:r>
              <a:rPr lang="en-US" sz="3600" dirty="0" err="1">
                <a:solidFill>
                  <a:srgbClr val="333333"/>
                </a:solidFill>
              </a:rPr>
              <a:t>remplaceront</a:t>
            </a:r>
            <a:r>
              <a:rPr lang="en-US" sz="3600" dirty="0">
                <a:solidFill>
                  <a:srgbClr val="333333"/>
                </a:solidFill>
              </a:rPr>
              <a:t> les races </a:t>
            </a:r>
            <a:r>
              <a:rPr lang="en-US" sz="3600" dirty="0" err="1">
                <a:solidFill>
                  <a:srgbClr val="333333"/>
                </a:solidFill>
              </a:rPr>
              <a:t>sauvages</a:t>
            </a:r>
            <a:r>
              <a:rPr lang="en-US" sz="3600" dirty="0">
                <a:solidFill>
                  <a:srgbClr val="333333"/>
                </a:solidFill>
              </a:rPr>
              <a:t> </a:t>
            </a:r>
            <a:r>
              <a:rPr lang="en-US" sz="3600" dirty="0" err="1">
                <a:solidFill>
                  <a:srgbClr val="333333"/>
                </a:solidFill>
              </a:rPr>
              <a:t>à</a:t>
            </a:r>
            <a:r>
              <a:rPr lang="en-US" sz="3600" dirty="0">
                <a:solidFill>
                  <a:srgbClr val="333333"/>
                </a:solidFill>
              </a:rPr>
              <a:t> travers le monde.”</a:t>
            </a:r>
          </a:p>
          <a:p>
            <a:pPr algn="r"/>
            <a:r>
              <a:rPr lang="en-US" sz="3600" dirty="0">
                <a:solidFill>
                  <a:srgbClr val="333333"/>
                </a:solidFill>
              </a:rPr>
              <a:t>Charles Darwin, 1882</a:t>
            </a:r>
          </a:p>
        </p:txBody>
      </p:sp>
    </p:spTree>
    <p:extLst>
      <p:ext uri="{BB962C8B-B14F-4D97-AF65-F5344CB8AC3E}">
        <p14:creationId xmlns:p14="http://schemas.microsoft.com/office/powerpoint/2010/main" val="319836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115733" cy="5201424"/>
          </a:xfrm>
          <a:prstGeom prst="rect">
            <a:avLst/>
          </a:prstGeom>
          <a:effectLst/>
        </p:spPr>
        <p:txBody>
          <a:bodyPr wrap="square">
            <a:spAutoFit/>
          </a:bodyPr>
          <a:lstStyle/>
          <a:p>
            <a:r>
              <a:rPr lang="en-US" sz="2800" dirty="0">
                <a:solidFill>
                  <a:schemeClr val="bg2">
                    <a:lumMod val="50000"/>
                  </a:schemeClr>
                </a:solidFill>
              </a:rPr>
              <a:t>“[A]n evolutionary perspective denies that humans are different in kind from other animals; and one cannot reasonably make distinctions in morals where none exist in fact.”</a:t>
            </a:r>
          </a:p>
          <a:p>
            <a:pPr algn="r"/>
            <a:r>
              <a:rPr lang="en-US" sz="2400" dirty="0">
                <a:solidFill>
                  <a:schemeClr val="bg2">
                    <a:lumMod val="50000"/>
                  </a:schemeClr>
                </a:solidFill>
              </a:rPr>
              <a:t>James </a:t>
            </a:r>
            <a:r>
              <a:rPr lang="en-US" sz="2400" dirty="0" err="1">
                <a:solidFill>
                  <a:schemeClr val="bg2">
                    <a:lumMod val="50000"/>
                  </a:schemeClr>
                </a:solidFill>
              </a:rPr>
              <a:t>Rachels</a:t>
            </a:r>
            <a:r>
              <a:rPr lang="en-US" sz="2400" dirty="0">
                <a:solidFill>
                  <a:schemeClr val="bg2">
                    <a:lumMod val="50000"/>
                  </a:schemeClr>
                </a:solidFill>
              </a:rPr>
              <a:t>, 1990</a:t>
            </a:r>
          </a:p>
        </p:txBody>
      </p:sp>
      <p:sp>
        <p:nvSpPr>
          <p:cNvPr id="4" name="Rectangle 3"/>
          <p:cNvSpPr/>
          <p:nvPr/>
        </p:nvSpPr>
        <p:spPr>
          <a:xfrm>
            <a:off x="3028245" y="3"/>
            <a:ext cx="6002866" cy="5078313"/>
          </a:xfrm>
          <a:prstGeom prst="rect">
            <a:avLst/>
          </a:prstGeom>
        </p:spPr>
        <p:txBody>
          <a:bodyPr wrap="square">
            <a:spAutoFit/>
          </a:bodyPr>
          <a:lstStyle/>
          <a:p>
            <a:r>
              <a:rPr lang="en-US" sz="3600" dirty="0">
                <a:solidFill>
                  <a:srgbClr val="333333"/>
                </a:solidFill>
              </a:rPr>
              <a:t>“</a:t>
            </a:r>
            <a:r>
              <a:rPr lang="en-US" sz="3600" dirty="0" err="1">
                <a:solidFill>
                  <a:srgbClr val="333333"/>
                </a:solidFill>
              </a:rPr>
              <a:t>Une</a:t>
            </a:r>
            <a:r>
              <a:rPr lang="en-US" sz="3600" dirty="0">
                <a:solidFill>
                  <a:srgbClr val="333333"/>
                </a:solidFill>
              </a:rPr>
              <a:t> perspective </a:t>
            </a:r>
            <a:r>
              <a:rPr lang="en-US" sz="3600" dirty="0" err="1">
                <a:solidFill>
                  <a:srgbClr val="333333"/>
                </a:solidFill>
              </a:rPr>
              <a:t>évolutionniste</a:t>
            </a:r>
            <a:r>
              <a:rPr lang="en-US" sz="3600" dirty="0">
                <a:solidFill>
                  <a:srgbClr val="333333"/>
                </a:solidFill>
              </a:rPr>
              <a:t> </a:t>
            </a:r>
            <a:r>
              <a:rPr lang="en-US" sz="3600" dirty="0" err="1">
                <a:solidFill>
                  <a:srgbClr val="333333"/>
                </a:solidFill>
              </a:rPr>
              <a:t>nie</a:t>
            </a:r>
            <a:r>
              <a:rPr lang="en-US" sz="3600" dirty="0">
                <a:solidFill>
                  <a:srgbClr val="333333"/>
                </a:solidFill>
              </a:rPr>
              <a:t> </a:t>
            </a:r>
            <a:r>
              <a:rPr lang="en-US" sz="3600" dirty="0" err="1">
                <a:solidFill>
                  <a:srgbClr val="333333"/>
                </a:solidFill>
              </a:rPr>
              <a:t>que</a:t>
            </a:r>
            <a:r>
              <a:rPr lang="en-US" sz="3600" dirty="0">
                <a:solidFill>
                  <a:srgbClr val="333333"/>
                </a:solidFill>
              </a:rPr>
              <a:t> les </a:t>
            </a:r>
            <a:r>
              <a:rPr lang="en-US" sz="3600" dirty="0" err="1">
                <a:solidFill>
                  <a:srgbClr val="333333"/>
                </a:solidFill>
              </a:rPr>
              <a:t>humains</a:t>
            </a:r>
            <a:r>
              <a:rPr lang="en-US" sz="3600" dirty="0">
                <a:solidFill>
                  <a:srgbClr val="333333"/>
                </a:solidFill>
              </a:rPr>
              <a:t> constituent un genre </a:t>
            </a:r>
            <a:r>
              <a:rPr lang="en-US" sz="3600" dirty="0" err="1">
                <a:solidFill>
                  <a:srgbClr val="333333"/>
                </a:solidFill>
              </a:rPr>
              <a:t>différent</a:t>
            </a:r>
            <a:r>
              <a:rPr lang="en-US" sz="3600" dirty="0">
                <a:solidFill>
                  <a:srgbClr val="333333"/>
                </a:solidFill>
              </a:rPr>
              <a:t> des </a:t>
            </a:r>
            <a:r>
              <a:rPr lang="en-US" sz="3600" dirty="0" err="1">
                <a:solidFill>
                  <a:srgbClr val="333333"/>
                </a:solidFill>
              </a:rPr>
              <a:t>autres</a:t>
            </a:r>
            <a:r>
              <a:rPr lang="en-US" sz="3600" dirty="0">
                <a:solidFill>
                  <a:srgbClr val="333333"/>
                </a:solidFill>
              </a:rPr>
              <a:t> </a:t>
            </a:r>
            <a:r>
              <a:rPr lang="en-US" sz="3600" dirty="0" err="1">
                <a:solidFill>
                  <a:srgbClr val="333333"/>
                </a:solidFill>
              </a:rPr>
              <a:t>animaux</a:t>
            </a:r>
            <a:r>
              <a:rPr lang="en-US" sz="3600" dirty="0">
                <a:solidFill>
                  <a:srgbClr val="333333"/>
                </a:solidFill>
              </a:rPr>
              <a:t>. Et </a:t>
            </a:r>
            <a:r>
              <a:rPr lang="en-US" sz="3600" dirty="0" err="1">
                <a:solidFill>
                  <a:srgbClr val="333333"/>
                </a:solidFill>
              </a:rPr>
              <a:t>l’on</a:t>
            </a:r>
            <a:r>
              <a:rPr lang="en-US" sz="3600" dirty="0">
                <a:solidFill>
                  <a:srgbClr val="333333"/>
                </a:solidFill>
              </a:rPr>
              <a:t> ne </a:t>
            </a:r>
            <a:r>
              <a:rPr lang="en-US" sz="3600" dirty="0" err="1">
                <a:solidFill>
                  <a:srgbClr val="333333"/>
                </a:solidFill>
              </a:rPr>
              <a:t>peut</a:t>
            </a:r>
            <a:r>
              <a:rPr lang="en-US" sz="3600" dirty="0">
                <a:solidFill>
                  <a:srgbClr val="333333"/>
                </a:solidFill>
              </a:rPr>
              <a:t> pas de </a:t>
            </a:r>
            <a:r>
              <a:rPr lang="en-US" sz="3600" dirty="0" err="1">
                <a:solidFill>
                  <a:srgbClr val="333333"/>
                </a:solidFill>
              </a:rPr>
              <a:t>façon</a:t>
            </a:r>
            <a:r>
              <a:rPr lang="en-US" sz="3600" dirty="0">
                <a:solidFill>
                  <a:srgbClr val="333333"/>
                </a:solidFill>
              </a:rPr>
              <a:t> </a:t>
            </a:r>
            <a:r>
              <a:rPr lang="en-US" sz="3600" dirty="0" err="1">
                <a:solidFill>
                  <a:srgbClr val="333333"/>
                </a:solidFill>
              </a:rPr>
              <a:t>raisonnable</a:t>
            </a:r>
            <a:r>
              <a:rPr lang="en-US" sz="3600" dirty="0">
                <a:solidFill>
                  <a:srgbClr val="333333"/>
                </a:solidFill>
              </a:rPr>
              <a:t> faire des distinctions </a:t>
            </a:r>
            <a:r>
              <a:rPr lang="en-US" sz="3600" dirty="0" err="1">
                <a:solidFill>
                  <a:srgbClr val="333333"/>
                </a:solidFill>
              </a:rPr>
              <a:t>morales</a:t>
            </a:r>
            <a:r>
              <a:rPr lang="en-US" sz="3600" dirty="0">
                <a:solidFill>
                  <a:srgbClr val="333333"/>
                </a:solidFill>
              </a:rPr>
              <a:t> </a:t>
            </a:r>
            <a:r>
              <a:rPr lang="en-US" sz="3600" dirty="0" err="1">
                <a:solidFill>
                  <a:srgbClr val="333333"/>
                </a:solidFill>
              </a:rPr>
              <a:t>là</a:t>
            </a:r>
            <a:r>
              <a:rPr lang="en-US" sz="3600" dirty="0">
                <a:solidFill>
                  <a:srgbClr val="333333"/>
                </a:solidFill>
              </a:rPr>
              <a:t> </a:t>
            </a:r>
            <a:r>
              <a:rPr lang="en-US" sz="3600" dirty="0" err="1">
                <a:solidFill>
                  <a:srgbClr val="333333"/>
                </a:solidFill>
              </a:rPr>
              <a:t>où</a:t>
            </a:r>
            <a:r>
              <a:rPr lang="en-US" sz="3600" dirty="0">
                <a:solidFill>
                  <a:srgbClr val="333333"/>
                </a:solidFill>
              </a:rPr>
              <a:t> en fait </a:t>
            </a:r>
            <a:r>
              <a:rPr lang="en-US" sz="3600" dirty="0" err="1">
                <a:solidFill>
                  <a:srgbClr val="333333"/>
                </a:solidFill>
              </a:rPr>
              <a:t>il</a:t>
            </a:r>
            <a:r>
              <a:rPr lang="en-US" sz="3600" dirty="0">
                <a:solidFill>
                  <a:srgbClr val="333333"/>
                </a:solidFill>
              </a:rPr>
              <a:t> </a:t>
            </a:r>
            <a:r>
              <a:rPr lang="en-US" sz="3600" dirty="0" err="1">
                <a:solidFill>
                  <a:srgbClr val="333333"/>
                </a:solidFill>
              </a:rPr>
              <a:t>n’en</a:t>
            </a:r>
            <a:r>
              <a:rPr lang="en-US" sz="3600" dirty="0">
                <a:solidFill>
                  <a:srgbClr val="333333"/>
                </a:solidFill>
              </a:rPr>
              <a:t> </a:t>
            </a:r>
            <a:r>
              <a:rPr lang="en-US" sz="3600" dirty="0" err="1">
                <a:solidFill>
                  <a:srgbClr val="333333"/>
                </a:solidFill>
              </a:rPr>
              <a:t>existe</a:t>
            </a:r>
            <a:r>
              <a:rPr lang="en-US" sz="3600" dirty="0">
                <a:solidFill>
                  <a:srgbClr val="333333"/>
                </a:solidFill>
              </a:rPr>
              <a:t> pas.”</a:t>
            </a:r>
          </a:p>
          <a:p>
            <a:pPr algn="r"/>
            <a:r>
              <a:rPr lang="en-US" sz="3600" dirty="0">
                <a:solidFill>
                  <a:srgbClr val="333333"/>
                </a:solidFill>
              </a:rPr>
              <a:t>James </a:t>
            </a:r>
            <a:r>
              <a:rPr lang="en-US" sz="3600" dirty="0" err="1">
                <a:solidFill>
                  <a:srgbClr val="333333"/>
                </a:solidFill>
              </a:rPr>
              <a:t>Rachels</a:t>
            </a:r>
            <a:r>
              <a:rPr lang="en-US" sz="3600" dirty="0">
                <a:solidFill>
                  <a:srgbClr val="333333"/>
                </a:solidFill>
              </a:rPr>
              <a:t>, 1990</a:t>
            </a:r>
          </a:p>
        </p:txBody>
      </p:sp>
    </p:spTree>
    <p:extLst>
      <p:ext uri="{BB962C8B-B14F-4D97-AF65-F5344CB8AC3E}">
        <p14:creationId xmlns:p14="http://schemas.microsoft.com/office/powerpoint/2010/main" val="201098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339148" cy="5078313"/>
          </a:xfrm>
          <a:prstGeom prst="rect">
            <a:avLst/>
          </a:prstGeom>
          <a:effectLst/>
        </p:spPr>
        <p:txBody>
          <a:bodyPr wrap="square">
            <a:spAutoFit/>
          </a:bodyPr>
          <a:lstStyle/>
          <a:p>
            <a:r>
              <a:rPr lang="en-US" sz="3600" dirty="0">
                <a:solidFill>
                  <a:schemeClr val="bg2">
                    <a:lumMod val="50000"/>
                  </a:schemeClr>
                </a:solidFill>
              </a:rPr>
              <a:t>So God created mankind in his own image, in the image of God he created them; male and female he created them.</a:t>
            </a:r>
          </a:p>
          <a:p>
            <a:pPr algn="r"/>
            <a:r>
              <a:rPr lang="en-US" sz="3600" dirty="0">
                <a:solidFill>
                  <a:schemeClr val="bg2">
                    <a:lumMod val="50000"/>
                  </a:schemeClr>
                </a:solidFill>
              </a:rPr>
              <a:t>Genesis 1:27</a:t>
            </a:r>
          </a:p>
        </p:txBody>
      </p:sp>
      <p:sp>
        <p:nvSpPr>
          <p:cNvPr id="3" name="Rectangle 2"/>
          <p:cNvSpPr/>
          <p:nvPr/>
        </p:nvSpPr>
        <p:spPr>
          <a:xfrm>
            <a:off x="3339147" y="17918"/>
            <a:ext cx="5669385" cy="5032147"/>
          </a:xfrm>
          <a:prstGeom prst="rect">
            <a:avLst/>
          </a:prstGeom>
        </p:spPr>
        <p:txBody>
          <a:bodyPr wrap="square">
            <a:spAutoFit/>
          </a:bodyPr>
          <a:lstStyle/>
          <a:p>
            <a:r>
              <a:rPr lang="en-US" sz="4800" dirty="0" err="1"/>
              <a:t>Dieu</a:t>
            </a:r>
            <a:r>
              <a:rPr lang="en-US" sz="4800" dirty="0"/>
              <a:t> </a:t>
            </a:r>
            <a:r>
              <a:rPr lang="en-US" sz="4800" dirty="0" err="1"/>
              <a:t>créa</a:t>
            </a:r>
            <a:r>
              <a:rPr lang="en-US" sz="4800" dirty="0"/>
              <a:t> </a:t>
            </a:r>
            <a:r>
              <a:rPr lang="en-US" sz="4800" dirty="0" err="1"/>
              <a:t>l'homme</a:t>
            </a:r>
            <a:r>
              <a:rPr lang="en-US" sz="4800" dirty="0"/>
              <a:t> </a:t>
            </a:r>
            <a:r>
              <a:rPr lang="en-US" sz="4800" dirty="0" err="1"/>
              <a:t>à</a:t>
            </a:r>
            <a:r>
              <a:rPr lang="en-US" sz="4800" dirty="0"/>
              <a:t> son image, </a:t>
            </a:r>
            <a:r>
              <a:rPr lang="en-US" sz="4800" dirty="0" err="1"/>
              <a:t>il</a:t>
            </a:r>
            <a:r>
              <a:rPr lang="en-US" sz="4800" dirty="0"/>
              <a:t> le </a:t>
            </a:r>
            <a:r>
              <a:rPr lang="en-US" sz="4800" dirty="0" err="1"/>
              <a:t>créa</a:t>
            </a:r>
            <a:r>
              <a:rPr lang="en-US" sz="4800" dirty="0"/>
              <a:t> </a:t>
            </a:r>
            <a:r>
              <a:rPr lang="en-US" sz="4800" dirty="0" err="1"/>
              <a:t>à</a:t>
            </a:r>
            <a:r>
              <a:rPr lang="en-US" sz="4800" dirty="0"/>
              <a:t> </a:t>
            </a:r>
            <a:r>
              <a:rPr lang="en-US" sz="4800" dirty="0" err="1"/>
              <a:t>l'image</a:t>
            </a:r>
            <a:r>
              <a:rPr lang="en-US" sz="4800" dirty="0"/>
              <a:t> de </a:t>
            </a:r>
            <a:r>
              <a:rPr lang="en-US" sz="4800" dirty="0" err="1"/>
              <a:t>Dieu</a:t>
            </a:r>
            <a:r>
              <a:rPr lang="en-US" sz="4800" dirty="0"/>
              <a:t>. *Il </a:t>
            </a:r>
            <a:r>
              <a:rPr lang="en-US" sz="4800" dirty="0" err="1"/>
              <a:t>créa</a:t>
            </a:r>
            <a:r>
              <a:rPr lang="en-US" sz="4800" dirty="0"/>
              <a:t> </a:t>
            </a:r>
            <a:r>
              <a:rPr lang="en-US" sz="4800" dirty="0" err="1"/>
              <a:t>l'homme</a:t>
            </a:r>
            <a:r>
              <a:rPr lang="en-US" sz="4800" dirty="0"/>
              <a:t> et la femme. </a:t>
            </a:r>
          </a:p>
          <a:p>
            <a:pPr algn="r"/>
            <a:r>
              <a:rPr lang="en-US" sz="3600" dirty="0" err="1"/>
              <a:t>Genèse</a:t>
            </a:r>
            <a:r>
              <a:rPr lang="en-US" sz="3600" dirty="0"/>
              <a:t> 1:27 </a:t>
            </a:r>
          </a:p>
        </p:txBody>
      </p:sp>
    </p:spTree>
    <p:extLst>
      <p:ext uri="{BB962C8B-B14F-4D97-AF65-F5344CB8AC3E}">
        <p14:creationId xmlns:p14="http://schemas.microsoft.com/office/powerpoint/2010/main" val="293976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3495114" cy="4955203"/>
          </a:xfrm>
          <a:prstGeom prst="rect">
            <a:avLst/>
          </a:prstGeom>
          <a:effectLst/>
        </p:spPr>
        <p:txBody>
          <a:bodyPr wrap="square">
            <a:spAutoFit/>
          </a:bodyPr>
          <a:lstStyle/>
          <a:p>
            <a:r>
              <a:rPr lang="en-US" sz="3600" dirty="0">
                <a:solidFill>
                  <a:schemeClr val="bg2">
                    <a:lumMod val="50000"/>
                  </a:schemeClr>
                </a:solidFill>
              </a:rPr>
              <a:t>There is neither Jew nor Gentile, neither slave nor free, nor is there male and female, for you are all one in Christ Jesus. </a:t>
            </a:r>
          </a:p>
          <a:p>
            <a:pPr algn="r"/>
            <a:r>
              <a:rPr lang="en-US" sz="2400" dirty="0">
                <a:solidFill>
                  <a:schemeClr val="bg2">
                    <a:lumMod val="50000"/>
                  </a:schemeClr>
                </a:solidFill>
              </a:rPr>
              <a:t>Galatians 3:28 NIV</a:t>
            </a:r>
          </a:p>
        </p:txBody>
      </p:sp>
      <p:sp>
        <p:nvSpPr>
          <p:cNvPr id="3" name="Rectangle 2"/>
          <p:cNvSpPr/>
          <p:nvPr/>
        </p:nvSpPr>
        <p:spPr>
          <a:xfrm>
            <a:off x="3774668" y="0"/>
            <a:ext cx="5369332" cy="5386090"/>
          </a:xfrm>
          <a:prstGeom prst="rect">
            <a:avLst/>
          </a:prstGeom>
        </p:spPr>
        <p:txBody>
          <a:bodyPr wrap="square">
            <a:spAutoFit/>
          </a:bodyPr>
          <a:lstStyle/>
          <a:p>
            <a:r>
              <a:rPr lang="en-US" sz="4400" b="1" dirty="0"/>
              <a:t> </a:t>
            </a:r>
            <a:r>
              <a:rPr lang="en-US" sz="4400" dirty="0"/>
              <a:t>Il </a:t>
            </a:r>
            <a:r>
              <a:rPr lang="en-US" sz="4400" dirty="0" err="1"/>
              <a:t>n'y</a:t>
            </a:r>
            <a:r>
              <a:rPr lang="en-US" sz="4400" dirty="0"/>
              <a:t> a plus </a:t>
            </a:r>
            <a:r>
              <a:rPr lang="en-US" sz="4400" dirty="0" err="1"/>
              <a:t>ni</a:t>
            </a:r>
            <a:r>
              <a:rPr lang="en-US" sz="4400" dirty="0"/>
              <a:t> </a:t>
            </a:r>
            <a:r>
              <a:rPr lang="en-US" sz="4400" dirty="0" err="1"/>
              <a:t>Juif</a:t>
            </a:r>
            <a:r>
              <a:rPr lang="en-US" sz="4400" dirty="0"/>
              <a:t> </a:t>
            </a:r>
            <a:r>
              <a:rPr lang="en-US" sz="4400" dirty="0" err="1"/>
              <a:t>ni</a:t>
            </a:r>
            <a:r>
              <a:rPr lang="en-US" sz="4400" dirty="0"/>
              <a:t> non-</a:t>
            </a:r>
            <a:r>
              <a:rPr lang="en-US" sz="4400" dirty="0" err="1"/>
              <a:t>Juif</a:t>
            </a:r>
            <a:r>
              <a:rPr lang="en-US" sz="4400" dirty="0"/>
              <a:t>, </a:t>
            </a:r>
            <a:r>
              <a:rPr lang="en-US" sz="4400" dirty="0" err="1"/>
              <a:t>il</a:t>
            </a:r>
            <a:r>
              <a:rPr lang="en-US" sz="4400" dirty="0"/>
              <a:t> </a:t>
            </a:r>
            <a:r>
              <a:rPr lang="en-US" sz="4400" dirty="0" err="1"/>
              <a:t>n'y</a:t>
            </a:r>
            <a:r>
              <a:rPr lang="en-US" sz="4400" dirty="0"/>
              <a:t> a plus </a:t>
            </a:r>
            <a:r>
              <a:rPr lang="en-US" sz="4400" dirty="0" err="1"/>
              <a:t>ni</a:t>
            </a:r>
            <a:r>
              <a:rPr lang="en-US" sz="4400" dirty="0"/>
              <a:t> </a:t>
            </a:r>
            <a:r>
              <a:rPr lang="en-US" sz="4400" dirty="0" err="1"/>
              <a:t>esclave</a:t>
            </a:r>
            <a:r>
              <a:rPr lang="en-US" sz="4400" dirty="0"/>
              <a:t> </a:t>
            </a:r>
            <a:r>
              <a:rPr lang="en-US" sz="4400" dirty="0" err="1"/>
              <a:t>ni</a:t>
            </a:r>
            <a:r>
              <a:rPr lang="en-US" sz="4400" dirty="0"/>
              <a:t> </a:t>
            </a:r>
            <a:r>
              <a:rPr lang="en-US" sz="4400" dirty="0" err="1"/>
              <a:t>libre</a:t>
            </a:r>
            <a:r>
              <a:rPr lang="en-US" sz="4400" dirty="0"/>
              <a:t>, </a:t>
            </a:r>
            <a:r>
              <a:rPr lang="en-US" sz="4400" dirty="0" err="1"/>
              <a:t>il</a:t>
            </a:r>
            <a:r>
              <a:rPr lang="en-US" sz="4400" dirty="0"/>
              <a:t> </a:t>
            </a:r>
            <a:r>
              <a:rPr lang="en-US" sz="4400" dirty="0" err="1"/>
              <a:t>n'y</a:t>
            </a:r>
            <a:r>
              <a:rPr lang="en-US" sz="4400" dirty="0"/>
              <a:t> a plus </a:t>
            </a:r>
            <a:r>
              <a:rPr lang="en-US" sz="4400" dirty="0" err="1"/>
              <a:t>ni</a:t>
            </a:r>
            <a:r>
              <a:rPr lang="en-US" sz="4400" dirty="0"/>
              <a:t> </a:t>
            </a:r>
            <a:r>
              <a:rPr lang="en-US" sz="4400" dirty="0" err="1"/>
              <a:t>homme</a:t>
            </a:r>
            <a:r>
              <a:rPr lang="en-US" sz="4400" dirty="0"/>
              <a:t> </a:t>
            </a:r>
            <a:r>
              <a:rPr lang="en-US" sz="4400" dirty="0" err="1"/>
              <a:t>ni</a:t>
            </a:r>
            <a:r>
              <a:rPr lang="en-US" sz="4400" dirty="0"/>
              <a:t> femme, car </a:t>
            </a:r>
            <a:r>
              <a:rPr lang="en-US" sz="4400" dirty="0" err="1"/>
              <a:t>vous</a:t>
            </a:r>
            <a:r>
              <a:rPr lang="en-US" sz="4400" dirty="0"/>
              <a:t> </a:t>
            </a:r>
            <a:r>
              <a:rPr lang="en-US" sz="4400" dirty="0" err="1"/>
              <a:t>êtes</a:t>
            </a:r>
            <a:r>
              <a:rPr lang="en-US" sz="4400" dirty="0"/>
              <a:t> </a:t>
            </a:r>
            <a:r>
              <a:rPr lang="en-US" sz="4400" dirty="0" err="1"/>
              <a:t>tous</a:t>
            </a:r>
            <a:r>
              <a:rPr lang="en-US" sz="4400" dirty="0"/>
              <a:t> un en </a:t>
            </a:r>
            <a:r>
              <a:rPr lang="en-US" sz="4400" dirty="0" err="1"/>
              <a:t>Jésus</a:t>
            </a:r>
            <a:r>
              <a:rPr lang="en-US" sz="4400" dirty="0"/>
              <a:t>-Christ.</a:t>
            </a:r>
          </a:p>
          <a:p>
            <a:r>
              <a:rPr lang="en-US" sz="3600" dirty="0"/>
              <a:t>					</a:t>
            </a:r>
            <a:r>
              <a:rPr lang="en-US" sz="3600" dirty="0" err="1"/>
              <a:t>Galates</a:t>
            </a:r>
            <a:r>
              <a:rPr lang="en-US" sz="3600" dirty="0"/>
              <a:t> 1:27</a:t>
            </a:r>
            <a:endParaRPr lang="en-US" sz="4400" dirty="0"/>
          </a:p>
        </p:txBody>
      </p:sp>
    </p:spTree>
    <p:extLst>
      <p:ext uri="{BB962C8B-B14F-4D97-AF65-F5344CB8AC3E}">
        <p14:creationId xmlns:p14="http://schemas.microsoft.com/office/powerpoint/2010/main" val="12323758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6130</TotalTime>
  <Words>4166</Words>
  <Application>Microsoft Macintosh PowerPoint</Application>
  <PresentationFormat>On-screen Show (16:9)</PresentationFormat>
  <Paragraphs>295</Paragraphs>
  <Slides>56</Slides>
  <Notes>19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ＭＳ Ｐゴシック</vt:lpstr>
      <vt:lpstr>ヒラギノ明朝 ProN W3</vt:lpstr>
      <vt:lpstr>Book Antiqua</vt:lpstr>
      <vt:lpstr>Calibri</vt:lpstr>
      <vt:lpstr>Symbol</vt:lpstr>
      <vt:lpstr>Times New Roman</vt:lpstr>
      <vt:lpstr>Wingdings</vt:lpstr>
      <vt:lpstr>Hardcover</vt:lpstr>
      <vt:lpstr>Croire en la Création Change Tout Believing in the Creation Changes Everything</vt:lpstr>
      <vt:lpstr>PowerPoint Presentation</vt:lpstr>
      <vt:lpstr>PowerPoint Presentation</vt:lpstr>
      <vt:lpstr>PowerPoint Presentation</vt:lpstr>
      <vt:lpstr>Croire en la création change la perception que nous avons de nous-mêmes Believing in the creation changes how we view ourselves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Croire en la création change la perception que nous avons des autres Believing in the creation changes how we view others</vt:lpstr>
      <vt:lpstr>PowerPoint Presentation</vt:lpstr>
      <vt:lpstr>PowerPoint Presentation</vt:lpstr>
      <vt:lpstr>PowerPoint Presentation</vt:lpstr>
      <vt:lpstr>Croire en la création change la perception que nous avons du reste de la création Believing in the creation changes how we view the rest of creation</vt:lpstr>
      <vt:lpstr>PowerPoint Presentation</vt:lpstr>
      <vt:lpstr>La création biblique</vt:lpstr>
      <vt:lpstr>Croire en la création change tout</vt:lpstr>
      <vt:lpstr>Fin</vt:lpstr>
      <vt:lpstr>PowerPoint Presentation</vt:lpstr>
      <vt:lpstr>PowerPoint Presentation</vt:lpstr>
      <vt:lpstr>PowerPoint Presentation</vt:lpstr>
      <vt:lpstr>Croire en la création change notre perception de l’histoire</vt:lpstr>
      <vt:lpstr>PowerPoint Presentation</vt:lpstr>
      <vt:lpstr>PowerPoint Presentation</vt:lpstr>
      <vt:lpstr>PowerPoint Presentation</vt:lpstr>
      <vt:lpstr>PowerPoint Presentation</vt:lpstr>
      <vt:lpstr>Création, Péché, Mort, Nouvelle Création</vt:lpstr>
      <vt:lpstr>Croire en la création change notre perception de la beauté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Theistic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Mycorrhizae</vt:lpstr>
      <vt:lpstr>Cycle de l’Azote</vt:lpstr>
      <vt:lpstr>Cycle de l’Azote simplifié</vt:lpstr>
      <vt:lpstr>PowerPoint Presentation</vt:lpstr>
      <vt:lpstr>PowerPoint Presentation</vt:lpstr>
    </vt:vector>
  </TitlesOfParts>
  <Company>LLU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Believing in the Creation Changes Everything</dc:title>
  <dc:creator>Tim Standish</dc:creator>
  <cp:lastModifiedBy>Timothy Standish</cp:lastModifiedBy>
  <cp:revision>128</cp:revision>
  <dcterms:created xsi:type="dcterms:W3CDTF">2012-10-16T16:37:37Z</dcterms:created>
  <dcterms:modified xsi:type="dcterms:W3CDTF">2018-12-16T15:02:25Z</dcterms:modified>
</cp:coreProperties>
</file>