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notesMasterIdLst>
    <p:notesMasterId r:id="rId47"/>
  </p:notesMasterIdLst>
  <p:sldIdLst>
    <p:sldId id="383" r:id="rId2"/>
    <p:sldId id="448" r:id="rId3"/>
    <p:sldId id="376" r:id="rId4"/>
    <p:sldId id="256" r:id="rId5"/>
    <p:sldId id="354" r:id="rId6"/>
    <p:sldId id="365" r:id="rId7"/>
    <p:sldId id="364" r:id="rId8"/>
    <p:sldId id="449" r:id="rId9"/>
    <p:sldId id="359" r:id="rId10"/>
    <p:sldId id="450" r:id="rId11"/>
    <p:sldId id="362" r:id="rId12"/>
    <p:sldId id="356" r:id="rId13"/>
    <p:sldId id="451" r:id="rId14"/>
    <p:sldId id="299" r:id="rId15"/>
    <p:sldId id="301" r:id="rId16"/>
    <p:sldId id="308" r:id="rId17"/>
    <p:sldId id="355" r:id="rId18"/>
    <p:sldId id="266" r:id="rId19"/>
    <p:sldId id="366" r:id="rId20"/>
    <p:sldId id="320" r:id="rId21"/>
    <p:sldId id="284" r:id="rId22"/>
    <p:sldId id="372" r:id="rId23"/>
    <p:sldId id="373" r:id="rId24"/>
    <p:sldId id="346" r:id="rId25"/>
    <p:sldId id="369" r:id="rId26"/>
    <p:sldId id="298" r:id="rId27"/>
    <p:sldId id="377" r:id="rId28"/>
    <p:sldId id="375" r:id="rId29"/>
    <p:sldId id="368" r:id="rId30"/>
    <p:sldId id="300" r:id="rId31"/>
    <p:sldId id="306" r:id="rId32"/>
    <p:sldId id="305" r:id="rId33"/>
    <p:sldId id="340" r:id="rId34"/>
    <p:sldId id="312" r:id="rId35"/>
    <p:sldId id="314" r:id="rId36"/>
    <p:sldId id="315" r:id="rId37"/>
    <p:sldId id="329" r:id="rId38"/>
    <p:sldId id="257" r:id="rId39"/>
    <p:sldId id="307" r:id="rId40"/>
    <p:sldId id="304" r:id="rId41"/>
    <p:sldId id="309" r:id="rId42"/>
    <p:sldId id="367" r:id="rId43"/>
    <p:sldId id="310" r:id="rId44"/>
    <p:sldId id="360" r:id="rId45"/>
    <p:sldId id="294"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61"/>
    <p:restoredTop sz="92982"/>
  </p:normalViewPr>
  <p:slideViewPr>
    <p:cSldViewPr snapToGrid="0" snapToObjects="1">
      <p:cViewPr varScale="1">
        <p:scale>
          <a:sx n="130" d="100"/>
          <a:sy n="130" d="100"/>
        </p:scale>
        <p:origin x="200" y="8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DC63D-8A7F-314C-94D6-71AAAB996E21}" type="datetimeFigureOut">
              <a:rPr lang="en-US" smtClean="0"/>
              <a:t>12/14/18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B3EAB-B1CE-564F-B2CE-1D6DA0023F1A}" type="slidenum">
              <a:rPr lang="en-US" smtClean="0"/>
              <a:t>‹#›</a:t>
            </a:fld>
            <a:endParaRPr lang="en-US"/>
          </a:p>
        </p:txBody>
      </p:sp>
    </p:spTree>
    <p:extLst>
      <p:ext uri="{BB962C8B-B14F-4D97-AF65-F5344CB8AC3E}">
        <p14:creationId xmlns:p14="http://schemas.microsoft.com/office/powerpoint/2010/main" val="3676766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rianmay.com/brian/brianssb/brianssboct06.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commons.wikimedia.org/w/index.php?title=User:Londonpixels&amp;action=edit&amp;redlink=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ewadvent.org/cathen/05752c.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newadvent.org/cathen/02408b.ht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pringerlink.com/content/1041-354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4</a:t>
            </a:fld>
            <a:endParaRPr lang="en-US"/>
          </a:p>
        </p:txBody>
      </p:sp>
    </p:spTree>
    <p:extLst>
      <p:ext uri="{BB962C8B-B14F-4D97-AF65-F5344CB8AC3E}">
        <p14:creationId xmlns:p14="http://schemas.microsoft.com/office/powerpoint/2010/main" val="98609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ffectLst/>
              </a:rPr>
              <a:t>James W. Walters, </a:t>
            </a:r>
            <a:r>
              <a:rPr lang="en-US" i="1" dirty="0">
                <a:effectLst/>
              </a:rPr>
              <a:t>What is a person?: An ethical exploration</a:t>
            </a:r>
            <a:r>
              <a:rPr lang="en-US" dirty="0">
                <a:effectLst/>
              </a:rPr>
              <a:t> (Urbana: University of Illinois Press, 1997) quoted page X in the Forward by Lawrence J. </a:t>
            </a:r>
            <a:r>
              <a:rPr lang="en-US" dirty="0" err="1">
                <a:effectLst/>
              </a:rPr>
              <a:t>Schneiderman</a:t>
            </a:r>
            <a:r>
              <a:rPr lang="en-US" dirty="0">
                <a:effectLst/>
              </a:rPr>
              <a:t>, the actual quote is on page 63.</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16</a:t>
            </a:fld>
            <a:endParaRPr lang="en-US"/>
          </a:p>
        </p:txBody>
      </p:sp>
    </p:spTree>
    <p:extLst>
      <p:ext uri="{BB962C8B-B14F-4D97-AF65-F5344CB8AC3E}">
        <p14:creationId xmlns:p14="http://schemas.microsoft.com/office/powerpoint/2010/main" val="334194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11:55</a:t>
            </a:r>
          </a:p>
          <a:p>
            <a:endParaRPr lang="en-US" dirty="0">
              <a:effectLst/>
            </a:endParaRPr>
          </a:p>
          <a:p>
            <a:r>
              <a:rPr lang="en-US" dirty="0">
                <a:effectLst/>
              </a:rPr>
              <a:t>Those who fall below some arbitrary level of consciousness do not qualify as persons and ethically only persons, not humans, have rights.</a:t>
            </a:r>
            <a:r>
              <a:rPr lang="en-US" b="1" dirty="0">
                <a:effectLst/>
              </a:rPr>
              <a:t> Where exactly the threshold of consciousness is for becoming a person with the right to life is not clear</a:t>
            </a:r>
            <a:r>
              <a:rPr lang="en-US" b="0" dirty="0">
                <a:effectLst/>
              </a:rPr>
              <a:t>.</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17</a:t>
            </a:fld>
            <a:endParaRPr lang="en-US"/>
          </a:p>
        </p:txBody>
      </p:sp>
    </p:spTree>
    <p:extLst>
      <p:ext uri="{BB962C8B-B14F-4D97-AF65-F5344CB8AC3E}">
        <p14:creationId xmlns:p14="http://schemas.microsoft.com/office/powerpoint/2010/main" val="285050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Darwin CR. 1958. </a:t>
            </a:r>
            <a:r>
              <a:rPr lang="en-US" sz="1200" b="0" kern="1200" dirty="0">
                <a:solidFill>
                  <a:schemeClr val="tx1"/>
                </a:solidFill>
                <a:effectLst/>
                <a:latin typeface="+mn-lt"/>
                <a:ea typeface="+mn-ea"/>
                <a:cs typeface="+mn-cs"/>
              </a:rPr>
              <a:t>The Autobiography of Charles Darwin 1809–1882 </a:t>
            </a:r>
            <a:r>
              <a:rPr lang="en-US" sz="1200" i="0" kern="1200" dirty="0">
                <a:solidFill>
                  <a:schemeClr val="tx1"/>
                </a:solidFill>
                <a:effectLst/>
                <a:latin typeface="+mn-lt"/>
                <a:ea typeface="+mn-ea"/>
                <a:cs typeface="+mn-cs"/>
              </a:rPr>
              <a:t>With original omissions restored Edited with appendix and notes by his grand-daughter</a:t>
            </a:r>
            <a:r>
              <a:rPr lang="en-US" sz="1200" i="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Nora Barlow. </a:t>
            </a:r>
            <a:r>
              <a:rPr lang="en-US" sz="1200" kern="1200" dirty="0">
                <a:solidFill>
                  <a:schemeClr val="tx1"/>
                </a:solidFill>
                <a:effectLst/>
                <a:latin typeface="+mn-lt"/>
                <a:ea typeface="+mn-ea"/>
                <a:cs typeface="+mn-cs"/>
              </a:rPr>
              <a:t>Collins, St James's Place, London.</a:t>
            </a:r>
            <a:r>
              <a:rPr lang="en-US" dirty="0">
                <a:effectLst/>
              </a:rPr>
              <a:t> </a:t>
            </a:r>
          </a:p>
          <a:p>
            <a:endParaRPr lang="en-US" dirty="0">
              <a:effectLst/>
            </a:endParaRPr>
          </a:p>
          <a:p>
            <a:r>
              <a:rPr lang="en-US" sz="1200" dirty="0"/>
              <a:t>I have said that in one respect my mind has changed during the last twenty or thirty years.  Up to the age of thirty, or beyond it, poetry of many kinds, such as the works of Milton, Gray, Byron, Wordsworth, Coleridge, and Shelley, gave me great pleasure, and even as a schoolboy I took intense delight in Shakespeare, especially in the historical plays.  I have also said that formerly pictures gave me considerable, and music very great delight.  But now for many years I cannot endure to read a line of poetry:  I have tried lately to read Shakespeare, and found it so intolerably dull that it nauseated me.  I have also almost lost my taste for pictures or music.  Music generally sets me thinking too energetically on what I have been at work on, instead of giving me pleasure.  I retain some taste for fine scenery, but it does not cause me the exquisite delight which it formerly did.  On the other hand, novels which are works of the imagination, though not of a very high order, have been for years a wonderful relief and pleasure to me, and I often bless all novelists.</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18</a:t>
            </a:fld>
            <a:endParaRPr lang="en-US"/>
          </a:p>
        </p:txBody>
      </p:sp>
    </p:spTree>
    <p:extLst>
      <p:ext uri="{BB962C8B-B14F-4D97-AF65-F5344CB8AC3E}">
        <p14:creationId xmlns:p14="http://schemas.microsoft.com/office/powerpoint/2010/main" val="161091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Attribution: </a:t>
            </a:r>
            <a:r>
              <a:rPr lang="en-US" sz="1200" kern="1200" dirty="0" err="1">
                <a:solidFill>
                  <a:schemeClr val="tx1"/>
                </a:solidFill>
                <a:latin typeface="+mn-lt"/>
                <a:ea typeface="+mn-ea"/>
                <a:cs typeface="+mn-cs"/>
              </a:rPr>
              <a:t>Oli</a:t>
            </a:r>
            <a:r>
              <a:rPr lang="en-US" sz="1200" kern="1200" dirty="0">
                <a:solidFill>
                  <a:schemeClr val="tx1"/>
                </a:solidFill>
                <a:latin typeface="+mn-lt"/>
                <a:ea typeface="+mn-ea"/>
                <a:cs typeface="+mn-cs"/>
              </a:rPr>
              <a:t> Gill</a:t>
            </a: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Image from: http://</a:t>
            </a:r>
            <a:r>
              <a:rPr lang="en-US" sz="1200" b="0" kern="1200" dirty="0" err="1">
                <a:solidFill>
                  <a:schemeClr val="tx1"/>
                </a:solidFill>
                <a:latin typeface="+mn-lt"/>
                <a:ea typeface="+mn-ea"/>
                <a:cs typeface="+mn-cs"/>
              </a:rPr>
              <a:t>en.wikipedia.org</a:t>
            </a:r>
            <a:r>
              <a:rPr lang="en-US" sz="1200" b="0" kern="1200" dirty="0">
                <a:solidFill>
                  <a:schemeClr val="tx1"/>
                </a:solidFill>
                <a:latin typeface="+mn-lt"/>
                <a:ea typeface="+mn-ea"/>
                <a:cs typeface="+mn-cs"/>
              </a:rPr>
              <a:t>/wiki/</a:t>
            </a:r>
            <a:r>
              <a:rPr lang="en-US" sz="1200" b="0" kern="1200" dirty="0" err="1">
                <a:solidFill>
                  <a:schemeClr val="tx1"/>
                </a:solidFill>
                <a:latin typeface="+mn-lt"/>
                <a:ea typeface="+mn-ea"/>
                <a:cs typeface="+mn-cs"/>
              </a:rPr>
              <a:t>Paul_McCartney#mediaviewer</a:t>
            </a:r>
            <a:r>
              <a:rPr lang="en-US" sz="1200" b="0" kern="1200" dirty="0">
                <a:solidFill>
                  <a:schemeClr val="tx1"/>
                </a:solidFill>
                <a:latin typeface="+mn-lt"/>
                <a:ea typeface="+mn-ea"/>
                <a:cs typeface="+mn-cs"/>
              </a:rPr>
              <a:t>/File:Paul_McCartney_black_and_white_2010.jpg</a:t>
            </a:r>
          </a:p>
          <a:p>
            <a:r>
              <a:rPr lang="en-US" sz="1200" b="0" kern="1200" dirty="0">
                <a:solidFill>
                  <a:schemeClr val="tx1"/>
                </a:solidFill>
                <a:latin typeface="+mn-lt"/>
                <a:ea typeface="+mn-ea"/>
                <a:cs typeface="+mn-cs"/>
              </a:rPr>
              <a:t>The song </a:t>
            </a:r>
            <a:r>
              <a:rPr lang="en-US" sz="1200" b="0" kern="1200" dirty="0" err="1">
                <a:solidFill>
                  <a:schemeClr val="tx1"/>
                </a:solidFill>
                <a:latin typeface="+mn-lt"/>
                <a:ea typeface="+mn-ea"/>
                <a:cs typeface="+mn-cs"/>
              </a:rPr>
              <a:t>Mamunia</a:t>
            </a:r>
            <a:r>
              <a:rPr lang="en-US" sz="1200" b="0" kern="1200" dirty="0">
                <a:solidFill>
                  <a:schemeClr val="tx1"/>
                </a:solidFill>
                <a:latin typeface="+mn-lt"/>
                <a:ea typeface="+mn-ea"/>
                <a:cs typeface="+mn-cs"/>
              </a:rPr>
              <a:t> appears on Paul</a:t>
            </a:r>
            <a:r>
              <a:rPr lang="en-US" sz="1200" b="0" kern="1200" baseline="0" dirty="0">
                <a:solidFill>
                  <a:schemeClr val="tx1"/>
                </a:solidFill>
                <a:latin typeface="+mn-lt"/>
                <a:ea typeface="+mn-ea"/>
                <a:cs typeface="+mn-cs"/>
              </a:rPr>
              <a:t> McCartney and Wings’ album Band on the Run released in 1973.</a:t>
            </a:r>
            <a:endParaRPr lang="en-US" sz="1200" b="0" kern="1200" dirty="0">
              <a:solidFill>
                <a:schemeClr val="tx1"/>
              </a:solidFill>
              <a:latin typeface="+mn-lt"/>
              <a:ea typeface="+mn-ea"/>
              <a:cs typeface="+mn-cs"/>
            </a:endParaRPr>
          </a:p>
          <a:p>
            <a:r>
              <a:rPr lang="en-US" sz="1200" b="0" kern="1200" dirty="0" err="1">
                <a:solidFill>
                  <a:schemeClr val="tx1"/>
                </a:solidFill>
                <a:latin typeface="+mn-lt"/>
                <a:ea typeface="+mn-ea"/>
                <a:cs typeface="+mn-cs"/>
              </a:rPr>
              <a:t>Mamunia</a:t>
            </a:r>
            <a:r>
              <a:rPr lang="en-US" sz="1200" b="0" kern="1200" dirty="0">
                <a:solidFill>
                  <a:schemeClr val="tx1"/>
                </a:solidFill>
                <a:latin typeface="+mn-lt"/>
                <a:ea typeface="+mn-ea"/>
                <a:cs typeface="+mn-cs"/>
              </a:rPr>
              <a:t> comes</a:t>
            </a:r>
            <a:r>
              <a:rPr lang="en-US" sz="1200" b="0" kern="1200" baseline="0" dirty="0">
                <a:solidFill>
                  <a:schemeClr val="tx1"/>
                </a:solidFill>
                <a:latin typeface="+mn-lt"/>
                <a:ea typeface="+mn-ea"/>
                <a:cs typeface="+mn-cs"/>
              </a:rPr>
              <a:t> from the Arabic </a:t>
            </a:r>
            <a:r>
              <a:rPr lang="en-US" sz="1200" b="0" kern="1200" baseline="0" dirty="0" err="1">
                <a:solidFill>
                  <a:schemeClr val="tx1"/>
                </a:solidFill>
                <a:latin typeface="+mn-lt"/>
                <a:ea typeface="+mn-ea"/>
                <a:cs typeface="+mn-cs"/>
              </a:rPr>
              <a:t>Mamounia</a:t>
            </a:r>
            <a:r>
              <a:rPr lang="en-US" sz="1200" b="0" kern="1200" baseline="0" dirty="0">
                <a:solidFill>
                  <a:schemeClr val="tx1"/>
                </a:solidFill>
                <a:latin typeface="+mn-lt"/>
                <a:ea typeface="+mn-ea"/>
                <a:cs typeface="+mn-cs"/>
              </a:rPr>
              <a:t> meaning “safe haven,” the name of a house McCartney saw in </a:t>
            </a:r>
            <a:r>
              <a:rPr lang="en-US" sz="1200" b="0" kern="1200" baseline="0" dirty="0" err="1">
                <a:solidFill>
                  <a:schemeClr val="tx1"/>
                </a:solidFill>
                <a:latin typeface="+mn-lt"/>
                <a:ea typeface="+mn-ea"/>
                <a:cs typeface="+mn-cs"/>
              </a:rPr>
              <a:t>Merekesh</a:t>
            </a:r>
            <a:r>
              <a:rPr lang="en-US" sz="1200" b="0" kern="1200" baseline="0" dirty="0">
                <a:solidFill>
                  <a:schemeClr val="tx1"/>
                </a:solidFill>
                <a:latin typeface="+mn-lt"/>
                <a:ea typeface="+mn-ea"/>
                <a:cs typeface="+mn-cs"/>
              </a:rPr>
              <a:t> when there. Ref: </a:t>
            </a:r>
            <a:r>
              <a:rPr lang="en-US" sz="1200" b="0" kern="1200" dirty="0">
                <a:solidFill>
                  <a:schemeClr val="tx1"/>
                </a:solidFill>
                <a:latin typeface="+mn-lt"/>
                <a:ea typeface="+mn-ea"/>
                <a:cs typeface="+mn-cs"/>
              </a:rPr>
              <a:t>Vincent Perez Benitez. 2010.</a:t>
            </a:r>
            <a:r>
              <a:rPr lang="en-US" sz="1200" b="0" kern="1200" baseline="0" dirty="0">
                <a:solidFill>
                  <a:schemeClr val="tx1"/>
                </a:solidFill>
                <a:latin typeface="+mn-lt"/>
                <a:ea typeface="+mn-ea"/>
                <a:cs typeface="+mn-cs"/>
              </a:rPr>
              <a:t> </a:t>
            </a:r>
            <a:r>
              <a:rPr lang="en-US" sz="1200" b="0" i="1" kern="1200" dirty="0">
                <a:solidFill>
                  <a:schemeClr val="tx1"/>
                </a:solidFill>
                <a:latin typeface="+mn-lt"/>
                <a:ea typeface="+mn-ea"/>
                <a:cs typeface="+mn-cs"/>
              </a:rPr>
              <a:t>The Words and Music of Paul McCartney: The Solo Years</a:t>
            </a:r>
            <a:r>
              <a:rPr lang="en-US" sz="1200" b="0" kern="1200" dirty="0">
                <a:solidFill>
                  <a:schemeClr val="tx1"/>
                </a:solidFill>
                <a:latin typeface="+mn-lt"/>
                <a:ea typeface="+mn-ea"/>
                <a:cs typeface="+mn-cs"/>
              </a:rPr>
              <a:t>. ABC-CLIO:</a:t>
            </a:r>
            <a:r>
              <a:rPr lang="en-US" sz="1200" b="0" kern="1200" baseline="0" dirty="0">
                <a:solidFill>
                  <a:schemeClr val="tx1"/>
                </a:solidFill>
                <a:latin typeface="+mn-lt"/>
                <a:ea typeface="+mn-ea"/>
                <a:cs typeface="+mn-cs"/>
              </a:rPr>
              <a:t> Santa Barbara.</a:t>
            </a:r>
            <a:r>
              <a:rPr lang="en-US" sz="1200" b="0" kern="1200" dirty="0">
                <a:solidFill>
                  <a:schemeClr val="tx1"/>
                </a:solidFill>
                <a:latin typeface="+mn-lt"/>
                <a:ea typeface="+mn-ea"/>
                <a:cs typeface="+mn-cs"/>
              </a:rPr>
              <a:t> P 56.</a:t>
            </a:r>
          </a:p>
        </p:txBody>
      </p:sp>
      <p:sp>
        <p:nvSpPr>
          <p:cNvPr id="4" name="Slide Number Placeholder 3"/>
          <p:cNvSpPr>
            <a:spLocks noGrp="1"/>
          </p:cNvSpPr>
          <p:nvPr>
            <p:ph type="sldNum" sz="quarter" idx="10"/>
          </p:nvPr>
        </p:nvSpPr>
        <p:spPr/>
        <p:txBody>
          <a:bodyPr/>
          <a:lstStyle/>
          <a:p>
            <a:fld id="{51FB3EAB-B1CE-564F-B2CE-1D6DA0023F1A}" type="slidenum">
              <a:rPr lang="en-US" smtClean="0"/>
              <a:t>19</a:t>
            </a:fld>
            <a:endParaRPr lang="en-US"/>
          </a:p>
        </p:txBody>
      </p:sp>
    </p:spTree>
    <p:extLst>
      <p:ext uri="{BB962C8B-B14F-4D97-AF65-F5344CB8AC3E}">
        <p14:creationId xmlns:p14="http://schemas.microsoft.com/office/powerpoint/2010/main" val="53845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May – an astronomy PhD dropout – played lead guitar in the rock group Queen.</a:t>
            </a:r>
            <a:r>
              <a:rPr lang="en-US" sz="1200" b="0" kern="1200" baseline="0" dirty="0">
                <a:solidFill>
                  <a:schemeClr val="tx1"/>
                </a:solidFill>
                <a:latin typeface="+mn-lt"/>
                <a:ea typeface="+mn-ea"/>
                <a:cs typeface="+mn-cs"/>
              </a:rPr>
              <a:t> May has now completed his PhD I think</a:t>
            </a:r>
            <a:endParaRPr lang="en-US" sz="1200" kern="1200" dirty="0">
              <a:solidFill>
                <a:schemeClr val="tx1"/>
              </a:solidFill>
              <a:latin typeface="+mn-lt"/>
              <a:ea typeface="+mn-ea"/>
              <a:cs typeface="+mn-cs"/>
            </a:endParaRPr>
          </a:p>
          <a:p>
            <a:endParaRPr lang="en-US" sz="1200" dirty="0"/>
          </a:p>
          <a:p>
            <a:r>
              <a:rPr lang="en-US" sz="1200" dirty="0"/>
              <a:t> </a:t>
            </a:r>
            <a:r>
              <a:rPr lang="en-US" sz="1200" u="sng" dirty="0">
                <a:hlinkClick r:id="rId3"/>
              </a:rPr>
              <a:t>http://www.brianmay.com/brian/brianssb/brianssboct06.html</a:t>
            </a:r>
            <a:r>
              <a:rPr lang="en-US" sz="1200" dirty="0"/>
              <a:t> [emphasis in original].</a:t>
            </a:r>
          </a:p>
          <a:p>
            <a:endParaRPr lang="en-US" sz="1200" dirty="0"/>
          </a:p>
          <a:p>
            <a:r>
              <a:rPr lang="en-US" sz="1200" dirty="0"/>
              <a:t>Image modified</a:t>
            </a:r>
            <a:r>
              <a:rPr lang="en-US" sz="1200" baseline="0" dirty="0"/>
              <a:t> from: http://</a:t>
            </a:r>
            <a:r>
              <a:rPr lang="en-US" sz="1200" baseline="0" dirty="0" err="1"/>
              <a:t>upload.wikimedia.org</a:t>
            </a:r>
            <a:r>
              <a:rPr lang="en-US" sz="1200" baseline="0" dirty="0"/>
              <a:t>/</a:t>
            </a:r>
            <a:r>
              <a:rPr lang="en-US" sz="1200" baseline="0" dirty="0" err="1"/>
              <a:t>wikipedia</a:t>
            </a:r>
            <a:r>
              <a:rPr lang="en-US" sz="1200" baseline="0" dirty="0"/>
              <a:t>/commons/0/0b/</a:t>
            </a:r>
            <a:r>
              <a:rPr lang="en-US" sz="1200" baseline="0" dirty="0" err="1"/>
              <a:t>Brianmaywestminster.jpg</a:t>
            </a:r>
            <a:r>
              <a:rPr lang="en-US" sz="1200" baseline="0" dirty="0"/>
              <a:t> </a:t>
            </a:r>
          </a:p>
          <a:p>
            <a:r>
              <a:rPr lang="en-US" dirty="0"/>
              <a:t>Picture credit: </a:t>
            </a:r>
            <a:r>
              <a:rPr lang="en-US" sz="1200" u="sng" kern="1200" dirty="0">
                <a:solidFill>
                  <a:schemeClr val="tx1"/>
                </a:solidFill>
                <a:latin typeface="+mn-lt"/>
                <a:ea typeface="+mn-ea"/>
                <a:cs typeface="+mn-cs"/>
                <a:hlinkClick r:id="rId4"/>
              </a:rPr>
              <a:t>Brian Minkoff-London Pixels</a:t>
            </a:r>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0E46D5EC-CE15-7143-8B82-AF4AAEC76E51}" type="slidenum">
              <a:rPr lang="en-US" smtClean="0"/>
              <a:pPr/>
              <a:t>20</a:t>
            </a:fld>
            <a:endParaRPr lang="en-US"/>
          </a:p>
        </p:txBody>
      </p:sp>
    </p:spTree>
    <p:extLst>
      <p:ext uri="{BB962C8B-B14F-4D97-AF65-F5344CB8AC3E}">
        <p14:creationId xmlns:p14="http://schemas.microsoft.com/office/powerpoint/2010/main" val="44283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Gilbert </a:t>
            </a:r>
            <a:r>
              <a:rPr lang="en-US" dirty="0" err="1"/>
              <a:t>Meilander</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26</a:t>
            </a:fld>
            <a:endParaRPr lang="en-US"/>
          </a:p>
        </p:txBody>
      </p:sp>
    </p:spTree>
    <p:extLst>
      <p:ext uri="{BB962C8B-B14F-4D97-AF65-F5344CB8AC3E}">
        <p14:creationId xmlns:p14="http://schemas.microsoft.com/office/powerpoint/2010/main" val="424242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emphasize that Singer advocates for euthanasia and infanticide based on his Darwinian views. In so doing, this grandson of Austrian Jews killed in the holocaust is not operating at the lunatic edge of ethical discussions about the nature of humans. He holds academic appointments at Princeton University as Ira W. </a:t>
            </a:r>
            <a:r>
              <a:rPr lang="en-US" sz="1200" kern="1200" dirty="0" err="1">
                <a:solidFill>
                  <a:schemeClr val="tx1"/>
                </a:solidFill>
                <a:effectLst/>
                <a:latin typeface="+mn-lt"/>
                <a:ea typeface="+mn-ea"/>
                <a:cs typeface="+mn-cs"/>
              </a:rPr>
              <a:t>DeCamp</a:t>
            </a:r>
            <a:r>
              <a:rPr lang="en-US" sz="1200" kern="1200" dirty="0">
                <a:solidFill>
                  <a:schemeClr val="tx1"/>
                </a:solidFill>
                <a:effectLst/>
                <a:latin typeface="+mn-lt"/>
                <a:ea typeface="+mn-ea"/>
                <a:cs typeface="+mn-cs"/>
              </a:rPr>
              <a:t> Professor of bioethics and the University of Melbourne as a professor of ethics. Further, Singer is widely considered to be among the most influential living bioethicists and parallel thinking is widely published in academic journals.</a:t>
            </a:r>
            <a:endParaRPr lang="en-US" i="1" dirty="0"/>
          </a:p>
          <a:p>
            <a:endParaRPr lang="en-US" dirty="0">
              <a:solidFill>
                <a:srgbClr val="333333"/>
              </a:solidFill>
            </a:endParaRPr>
          </a:p>
          <a:p>
            <a:r>
              <a:rPr lang="en-US" dirty="0">
                <a:solidFill>
                  <a:srgbClr val="333333"/>
                </a:solidFill>
              </a:rPr>
              <a:t>Peter Singer, </a:t>
            </a:r>
            <a:r>
              <a:rPr lang="en-US" i="1" dirty="0">
                <a:solidFill>
                  <a:srgbClr val="333333"/>
                </a:solidFill>
              </a:rPr>
              <a:t>Rethinking Life and Death: The Collapse of our Traditional Ethics</a:t>
            </a:r>
            <a:r>
              <a:rPr lang="en-US" dirty="0">
                <a:solidFill>
                  <a:srgbClr val="333333"/>
                </a:solidFill>
              </a:rPr>
              <a:t> (New York: St. Martin's Press, 1995)</a:t>
            </a:r>
            <a:r>
              <a:rPr lang="en-US" dirty="0"/>
              <a:t> 210.</a:t>
            </a:r>
          </a:p>
        </p:txBody>
      </p:sp>
      <p:sp>
        <p:nvSpPr>
          <p:cNvPr id="4" name="Slide Number Placeholder 3"/>
          <p:cNvSpPr>
            <a:spLocks noGrp="1"/>
          </p:cNvSpPr>
          <p:nvPr>
            <p:ph type="sldNum" sz="quarter" idx="10"/>
          </p:nvPr>
        </p:nvSpPr>
        <p:spPr/>
        <p:txBody>
          <a:bodyPr/>
          <a:lstStyle/>
          <a:p>
            <a:fld id="{CC1B0AC5-2C4E-364B-878E-3A332300ED98}" type="slidenum">
              <a:rPr lang="en-US" smtClean="0"/>
              <a:t>31</a:t>
            </a:fld>
            <a:endParaRPr lang="en-US"/>
          </a:p>
        </p:txBody>
      </p:sp>
    </p:spTree>
    <p:extLst>
      <p:ext uri="{BB962C8B-B14F-4D97-AF65-F5344CB8AC3E}">
        <p14:creationId xmlns:p14="http://schemas.microsoft.com/office/powerpoint/2010/main" val="365073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Peter Singer, </a:t>
            </a:r>
            <a:r>
              <a:rPr lang="en-US" i="1" dirty="0">
                <a:solidFill>
                  <a:srgbClr val="333333"/>
                </a:solidFill>
              </a:rPr>
              <a:t>Rethinking Life and Death: The Collapse of our Traditional Ethics</a:t>
            </a:r>
            <a:r>
              <a:rPr lang="en-US" dirty="0">
                <a:solidFill>
                  <a:srgbClr val="333333"/>
                </a:solidFill>
              </a:rPr>
              <a:t> (New York: St. Martin's Press, 1995) 130.</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32</a:t>
            </a:fld>
            <a:endParaRPr lang="en-US"/>
          </a:p>
        </p:txBody>
      </p:sp>
    </p:spTree>
    <p:extLst>
      <p:ext uri="{BB962C8B-B14F-4D97-AF65-F5344CB8AC3E}">
        <p14:creationId xmlns:p14="http://schemas.microsoft.com/office/powerpoint/2010/main" val="278489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endParaRPr>
          </a:p>
          <a:p>
            <a:r>
              <a:rPr lang="en-US" dirty="0"/>
              <a:t>God did not use matter to make the universe; He used His word, something that is not material, to create the matter.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35</a:t>
            </a:fld>
            <a:endParaRPr lang="en-US"/>
          </a:p>
        </p:txBody>
      </p:sp>
    </p:spTree>
    <p:extLst>
      <p:ext uri="{BB962C8B-B14F-4D97-AF65-F5344CB8AC3E}">
        <p14:creationId xmlns:p14="http://schemas.microsoft.com/office/powerpoint/2010/main" val="2841722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that in this quotation the author, Richard Dawkins, encourages his readers to ignore the evidence of their senses and its logical interpretation. Materialistic Darwinism is a belief system in which believers must view the world through the eyes of faith.</a:t>
            </a:r>
            <a:r>
              <a:rPr lang="en-US" dirty="0">
                <a:effectLst/>
              </a:rPr>
              <a:t> </a:t>
            </a:r>
            <a:r>
              <a:rPr lang="en-US" dirty="0"/>
              <a:t>Dawkins, C. Richard. “The Illusion of Design,” </a:t>
            </a:r>
            <a:r>
              <a:rPr lang="en-US" i="1" dirty="0"/>
              <a:t>Natural History</a:t>
            </a:r>
            <a:r>
              <a:rPr lang="en-US" dirty="0"/>
              <a:t> 114(9)(2005): 35-37.</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36</a:t>
            </a:fld>
            <a:endParaRPr lang="en-US"/>
          </a:p>
        </p:txBody>
      </p:sp>
    </p:spTree>
    <p:extLst>
      <p:ext uri="{BB962C8B-B14F-4D97-AF65-F5344CB8AC3E}">
        <p14:creationId xmlns:p14="http://schemas.microsoft.com/office/powerpoint/2010/main" val="95657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that Anselm is going off Augustine here, “</a:t>
            </a:r>
            <a:r>
              <a:rPr lang="en-US" sz="1200" b="0" i="0" kern="1200" dirty="0">
                <a:solidFill>
                  <a:schemeClr val="tx1"/>
                </a:solidFill>
                <a:effectLst/>
                <a:latin typeface="+mn-lt"/>
                <a:ea typeface="+mn-ea"/>
                <a:cs typeface="+mn-cs"/>
              </a:rPr>
              <a:t>For understanding is the reward of </a:t>
            </a:r>
            <a:r>
              <a:rPr lang="en-US" sz="1200" b="0" i="0" u="none" strike="noStrike" kern="1200" dirty="0">
                <a:solidFill>
                  <a:schemeClr val="tx1"/>
                </a:solidFill>
                <a:effectLst/>
                <a:latin typeface="+mn-lt"/>
                <a:ea typeface="+mn-ea"/>
                <a:cs typeface="+mn-cs"/>
                <a:hlinkClick r:id="rId3"/>
              </a:rPr>
              <a:t>faith</a:t>
            </a:r>
            <a:r>
              <a:rPr lang="en-US" sz="1200" b="0" i="0" kern="1200" dirty="0">
                <a:solidFill>
                  <a:schemeClr val="tx1"/>
                </a:solidFill>
                <a:effectLst/>
                <a:latin typeface="+mn-lt"/>
                <a:ea typeface="+mn-ea"/>
                <a:cs typeface="+mn-cs"/>
              </a:rPr>
              <a:t>. Therefore do not seek to understand in order to </a:t>
            </a:r>
            <a:r>
              <a:rPr lang="en-US" sz="1200" b="0" i="0" u="none" strike="noStrike" kern="1200" dirty="0">
                <a:solidFill>
                  <a:schemeClr val="tx1"/>
                </a:solidFill>
                <a:effectLst/>
                <a:latin typeface="+mn-lt"/>
                <a:ea typeface="+mn-ea"/>
                <a:cs typeface="+mn-cs"/>
                <a:hlinkClick r:id="rId4"/>
              </a:rPr>
              <a:t>believe</a:t>
            </a:r>
            <a:r>
              <a:rPr lang="en-US" sz="1200" b="0" i="0" kern="1200" dirty="0">
                <a:solidFill>
                  <a:schemeClr val="tx1"/>
                </a:solidFill>
                <a:effectLst/>
                <a:latin typeface="+mn-lt"/>
                <a:ea typeface="+mn-ea"/>
                <a:cs typeface="+mn-cs"/>
              </a:rPr>
              <a:t>, but </a:t>
            </a:r>
            <a:r>
              <a:rPr lang="en-US" sz="1200" b="0" i="0" u="none" strike="noStrike" kern="1200" dirty="0" err="1">
                <a:solidFill>
                  <a:schemeClr val="tx1"/>
                </a:solidFill>
                <a:effectLst/>
                <a:latin typeface="+mn-lt"/>
                <a:ea typeface="+mn-ea"/>
                <a:cs typeface="+mn-cs"/>
                <a:hlinkClick r:id="rId4"/>
              </a:rPr>
              <a:t>believe</a:t>
            </a:r>
            <a:r>
              <a:rPr lang="en-US" sz="1200" b="0" i="0" kern="1200" dirty="0" err="1">
                <a:solidFill>
                  <a:schemeClr val="tx1"/>
                </a:solidFill>
                <a:effectLst/>
                <a:latin typeface="+mn-lt"/>
                <a:ea typeface="+mn-ea"/>
                <a:cs typeface="+mn-cs"/>
              </a:rPr>
              <a:t>that</a:t>
            </a:r>
            <a:r>
              <a:rPr lang="en-US" sz="1200" b="0" i="0" kern="1200" dirty="0">
                <a:solidFill>
                  <a:schemeClr val="tx1"/>
                </a:solidFill>
                <a:effectLst/>
                <a:latin typeface="+mn-lt"/>
                <a:ea typeface="+mn-ea"/>
                <a:cs typeface="+mn-cs"/>
              </a:rPr>
              <a:t> you may understand; since, </a:t>
            </a:r>
            <a:r>
              <a:rPr lang="en-US" dirty="0"/>
              <a:t>except ye </a:t>
            </a:r>
            <a:r>
              <a:rPr lang="en-US" sz="1200" b="0" u="none" strike="noStrike" kern="1200" dirty="0">
                <a:solidFill>
                  <a:schemeClr val="tx1"/>
                </a:solidFill>
                <a:effectLst/>
                <a:latin typeface="+mn-lt"/>
                <a:ea typeface="+mn-ea"/>
                <a:cs typeface="+mn-cs"/>
                <a:hlinkClick r:id="rId4"/>
              </a:rPr>
              <a:t>believe</a:t>
            </a:r>
            <a:r>
              <a:rPr lang="en-US" dirty="0"/>
              <a:t>, you shall not understand [Isaiah 7:9].” Augustine. </a:t>
            </a:r>
            <a:r>
              <a:rPr lang="en-US" sz="1200" b="0" i="0" kern="1200" dirty="0">
                <a:solidFill>
                  <a:schemeClr val="tx1"/>
                </a:solidFill>
                <a:effectLst/>
                <a:latin typeface="+mn-lt"/>
                <a:ea typeface="+mn-ea"/>
                <a:cs typeface="+mn-cs"/>
              </a:rPr>
              <a:t>Tractates (Lectures) on the Gospel of John,</a:t>
            </a:r>
            <a:r>
              <a:rPr lang="en-US" dirty="0"/>
              <a:t> </a:t>
            </a:r>
            <a:r>
              <a:rPr lang="en-US" sz="1200" b="0" i="0" kern="1200" dirty="0">
                <a:solidFill>
                  <a:schemeClr val="tx1"/>
                </a:solidFill>
                <a:effectLst/>
                <a:latin typeface="+mn-lt"/>
                <a:ea typeface="+mn-ea"/>
                <a:cs typeface="+mn-cs"/>
              </a:rPr>
              <a:t>Tractate 29 (John 7:14-18) http://</a:t>
            </a:r>
            <a:r>
              <a:rPr lang="en-US" sz="1200" b="0" i="0" kern="1200" dirty="0" err="1">
                <a:solidFill>
                  <a:schemeClr val="tx1"/>
                </a:solidFill>
                <a:effectLst/>
                <a:latin typeface="+mn-lt"/>
                <a:ea typeface="+mn-ea"/>
                <a:cs typeface="+mn-cs"/>
              </a:rPr>
              <a:t>www.newadvent.org</a:t>
            </a:r>
            <a:r>
              <a:rPr lang="en-US" sz="1200" b="0" i="0" kern="1200" dirty="0">
                <a:solidFill>
                  <a:schemeClr val="tx1"/>
                </a:solidFill>
                <a:effectLst/>
                <a:latin typeface="+mn-lt"/>
                <a:ea typeface="+mn-ea"/>
                <a:cs typeface="+mn-cs"/>
              </a:rPr>
              <a:t>/fathers/1701029.htm . Note that the way Isaiah 7:9 as quoted is unusual and this doesn’t match any English translation I have found. The same word, </a:t>
            </a:r>
            <a:r>
              <a:rPr lang="en-US" sz="1200" b="1" i="0" kern="1200" dirty="0">
                <a:solidFill>
                  <a:schemeClr val="tx1"/>
                </a:solidFill>
                <a:effectLst/>
                <a:latin typeface="+mn-lt"/>
                <a:ea typeface="+mn-ea"/>
                <a:cs typeface="+mn-cs"/>
              </a:rPr>
              <a:t>Strong's H539 </a:t>
            </a:r>
            <a:r>
              <a:rPr lang="he-IL" sz="1200" b="1" i="0" kern="1200" dirty="0">
                <a:solidFill>
                  <a:schemeClr val="tx1"/>
                </a:solidFill>
                <a:effectLst/>
                <a:latin typeface="+mn-lt"/>
                <a:ea typeface="+mn-ea"/>
                <a:cs typeface="+mn-cs"/>
              </a:rPr>
              <a:t>אָמַן</a:t>
            </a:r>
            <a:r>
              <a:rPr lang="en-US" sz="1200" b="1"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ä·man</a:t>
            </a:r>
            <a:r>
              <a:rPr lang="en-US" sz="1200" b="0" i="0" kern="1200" dirty="0">
                <a:solidFill>
                  <a:schemeClr val="tx1"/>
                </a:solidFill>
                <a:effectLst/>
                <a:latin typeface="+mn-lt"/>
                <a:ea typeface="+mn-ea"/>
                <a:cs typeface="+mn-cs"/>
              </a:rPr>
              <a:t>’, is used for both ”believe” and “understand,” but is typically translated “established” as in: “If you will not believe,</a:t>
            </a:r>
            <a:br>
              <a:rPr lang="en-US" dirty="0"/>
            </a:br>
            <a:r>
              <a:rPr lang="en-US" sz="1200" b="0" i="0" kern="1200" dirty="0">
                <a:solidFill>
                  <a:schemeClr val="tx1"/>
                </a:solidFill>
                <a:effectLst/>
                <a:latin typeface="+mn-lt"/>
                <a:ea typeface="+mn-ea"/>
                <a:cs typeface="+mn-cs"/>
              </a:rPr>
              <a:t>Surely you shall not be established.” Isaiah 7:9 NKJV.</a:t>
            </a:r>
          </a:p>
          <a:p>
            <a:endParaRPr lang="en-US" dirty="0"/>
          </a:p>
        </p:txBody>
      </p:sp>
      <p:sp>
        <p:nvSpPr>
          <p:cNvPr id="4" name="Slide Number Placeholder 3"/>
          <p:cNvSpPr>
            <a:spLocks noGrp="1"/>
          </p:cNvSpPr>
          <p:nvPr>
            <p:ph type="sldNum" sz="quarter" idx="5"/>
          </p:nvPr>
        </p:nvSpPr>
        <p:spPr/>
        <p:txBody>
          <a:bodyPr/>
          <a:lstStyle/>
          <a:p>
            <a:fld id="{51FB3EAB-B1CE-564F-B2CE-1D6DA0023F1A}" type="slidenum">
              <a:rPr lang="en-US" smtClean="0"/>
              <a:t>5</a:t>
            </a:fld>
            <a:endParaRPr lang="en-US"/>
          </a:p>
        </p:txBody>
      </p:sp>
    </p:spTree>
    <p:extLst>
      <p:ext uri="{BB962C8B-B14F-4D97-AF65-F5344CB8AC3E}">
        <p14:creationId xmlns:p14="http://schemas.microsoft.com/office/powerpoint/2010/main" val="4157232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12:00</a:t>
            </a:r>
          </a:p>
          <a:p>
            <a:r>
              <a:rPr lang="en-US" dirty="0"/>
              <a:t> Alberto </a:t>
            </a:r>
            <a:r>
              <a:rPr lang="en-US" dirty="0" err="1"/>
              <a:t>Giubilini</a:t>
            </a:r>
            <a:r>
              <a:rPr lang="en-US" dirty="0"/>
              <a:t> Francesca Minerva, “After-birth abortion: why should the baby live?” </a:t>
            </a:r>
            <a:r>
              <a:rPr lang="en-US" i="1" dirty="0"/>
              <a:t>Journal of Medical Ethics</a:t>
            </a:r>
            <a:r>
              <a:rPr lang="en-US" dirty="0"/>
              <a:t> (2012)  doi:10.1136/medethics-2011-100411</a:t>
            </a:r>
          </a:p>
          <a:p>
            <a:r>
              <a:rPr lang="en-US" dirty="0"/>
              <a:t>For more examples see many publications of Singer’s collaborator Helga </a:t>
            </a:r>
            <a:r>
              <a:rPr lang="en-US" dirty="0" err="1"/>
              <a:t>Kuhse</a:t>
            </a:r>
            <a:r>
              <a:rPr lang="en-US" dirty="0"/>
              <a:t> including, Helga </a:t>
            </a:r>
            <a:r>
              <a:rPr lang="en-US" dirty="0" err="1"/>
              <a:t>Huhse</a:t>
            </a:r>
            <a:r>
              <a:rPr lang="en-US" dirty="0"/>
              <a:t>, “Death by non-feeding: Not in the baby's best interests,” </a:t>
            </a:r>
            <a:r>
              <a:rPr lang="en-US" i="1" dirty="0">
                <a:hlinkClick r:id="rId3"/>
              </a:rPr>
              <a:t>Journal Of Medical Humanities</a:t>
            </a:r>
            <a:r>
              <a:rPr lang="en-US" dirty="0"/>
              <a:t> 7(2):79-90. Michael </a:t>
            </a:r>
            <a:r>
              <a:rPr lang="en-US" dirty="0" err="1"/>
              <a:t>Tooley</a:t>
            </a:r>
            <a:r>
              <a:rPr lang="en-US" dirty="0"/>
              <a:t> has also advocated similar position: Michael </a:t>
            </a:r>
            <a:r>
              <a:rPr lang="en-US" dirty="0" err="1"/>
              <a:t>Tooley</a:t>
            </a:r>
            <a:r>
              <a:rPr lang="en-US" dirty="0"/>
              <a:t>, “Abortion and Infanticide,” </a:t>
            </a:r>
            <a:r>
              <a:rPr lang="en-US" i="1" dirty="0"/>
              <a:t>Philosophy &amp; Public Affairs</a:t>
            </a:r>
            <a:r>
              <a:rPr lang="en-US" dirty="0"/>
              <a:t> (Autumn, 1972) 2[1]:37-65.</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39</a:t>
            </a:fld>
            <a:endParaRPr lang="en-US"/>
          </a:p>
        </p:txBody>
      </p:sp>
    </p:spTree>
    <p:extLst>
      <p:ext uri="{BB962C8B-B14F-4D97-AF65-F5344CB8AC3E}">
        <p14:creationId xmlns:p14="http://schemas.microsoft.com/office/powerpoint/2010/main" val="50540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Peter Singer, “Sanctity of Life or Quality of Life,” </a:t>
            </a:r>
            <a:r>
              <a:rPr lang="en-US" i="1" dirty="0"/>
              <a:t>Pediatrics</a:t>
            </a:r>
            <a:r>
              <a:rPr lang="en-US" dirty="0"/>
              <a:t> (1983)</a:t>
            </a:r>
            <a:r>
              <a:rPr lang="en-US" i="1" dirty="0"/>
              <a:t> </a:t>
            </a:r>
            <a:r>
              <a:rPr lang="en-US" dirty="0"/>
              <a:t>72[1]:128-129.</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40</a:t>
            </a:fld>
            <a:endParaRPr lang="en-US"/>
          </a:p>
        </p:txBody>
      </p:sp>
    </p:spTree>
    <p:extLst>
      <p:ext uri="{BB962C8B-B14F-4D97-AF65-F5344CB8AC3E}">
        <p14:creationId xmlns:p14="http://schemas.microsoft.com/office/powerpoint/2010/main" val="80197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James </a:t>
            </a:r>
            <a:r>
              <a:rPr lang="en-US" dirty="0" err="1">
                <a:solidFill>
                  <a:srgbClr val="333333"/>
                </a:solidFill>
              </a:rPr>
              <a:t>Rachels</a:t>
            </a:r>
            <a:r>
              <a:rPr lang="en-US" dirty="0">
                <a:solidFill>
                  <a:srgbClr val="333333"/>
                </a:solidFill>
              </a:rPr>
              <a:t>, </a:t>
            </a:r>
            <a:r>
              <a:rPr lang="en-US" i="1" dirty="0">
                <a:solidFill>
                  <a:srgbClr val="333333"/>
                </a:solidFill>
              </a:rPr>
              <a:t>Created From Animals: The Moral Implications of Darwinism</a:t>
            </a:r>
            <a:r>
              <a:rPr lang="en-US" dirty="0">
                <a:solidFill>
                  <a:srgbClr val="333333"/>
                </a:solidFill>
              </a:rPr>
              <a:t> (Oxford: Oxford University Press,1990), 174.</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41</a:t>
            </a:fld>
            <a:endParaRPr lang="en-US"/>
          </a:p>
        </p:txBody>
      </p:sp>
    </p:spTree>
    <p:extLst>
      <p:ext uri="{BB962C8B-B14F-4D97-AF65-F5344CB8AC3E}">
        <p14:creationId xmlns:p14="http://schemas.microsoft.com/office/powerpoint/2010/main" val="355644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Reference: http://</a:t>
            </a:r>
            <a:r>
              <a:rPr lang="en-US" dirty="0" err="1"/>
              <a:t>www.bbc.com</a:t>
            </a:r>
            <a:r>
              <a:rPr lang="en-US" dirty="0"/>
              <a:t>/news/blogs-ouch-28879659</a:t>
            </a:r>
          </a:p>
          <a:p>
            <a:r>
              <a:rPr lang="en-US" dirty="0"/>
              <a:t>Images are at the the same source,</a:t>
            </a:r>
            <a:r>
              <a:rPr lang="en-US" baseline="0" dirty="0"/>
              <a:t> but these were screen shots from: http://</a:t>
            </a:r>
            <a:r>
              <a:rPr lang="en-US" baseline="0" dirty="0" err="1"/>
              <a:t>www.theblaze.com</a:t>
            </a:r>
            <a:r>
              <a:rPr lang="en-US" baseline="0" dirty="0"/>
              <a:t>/stories/2014/08/21/abort-it-and-try-again-atheist-richard-dawkins-ignites-firestorm-with-claim-that-its-immoral-to-knowingly-bring-a-baby-with-down-syndrome-into-the-world/#</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42</a:t>
            </a:fld>
            <a:endParaRPr lang="en-US"/>
          </a:p>
        </p:txBody>
      </p:sp>
    </p:spTree>
    <p:extLst>
      <p:ext uri="{BB962C8B-B14F-4D97-AF65-F5344CB8AC3E}">
        <p14:creationId xmlns:p14="http://schemas.microsoft.com/office/powerpoint/2010/main" val="713275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12:05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Note that Darwin’s theory of evolution was not published until 1859 in the </a:t>
            </a:r>
            <a:r>
              <a:rPr lang="en-US" i="1" dirty="0">
                <a:solidFill>
                  <a:srgbClr val="333333"/>
                </a:solidFill>
              </a:rPr>
              <a:t>Origin of Species</a:t>
            </a:r>
            <a:r>
              <a:rPr lang="en-US" dirty="0">
                <a:solidFill>
                  <a:srgbClr val="333333"/>
                </a:solidFill>
              </a:rPr>
              <a:t>. This quote is from page 196-197 in Darwin’s Notebook C on transmutation as transcribed and printed in: Charles R. Darwin, “</a:t>
            </a:r>
            <a:r>
              <a:rPr lang="en-US" i="1" dirty="0">
                <a:solidFill>
                  <a:srgbClr val="333333"/>
                </a:solidFill>
              </a:rPr>
              <a:t>Darwin's Notebooks on Transmutation of Species Part II</a:t>
            </a:r>
            <a:r>
              <a:rPr lang="en-US" dirty="0">
                <a:solidFill>
                  <a:srgbClr val="333333"/>
                </a:solidFill>
              </a:rPr>
              <a:t>,” Second Notebook (February To July 1838) (ed. Gavin de Beer; London: Bulletin of the British Museum (Natural History) Historical Series 2[3], 1960), 106.</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43</a:t>
            </a:fld>
            <a:endParaRPr lang="en-US"/>
          </a:p>
        </p:txBody>
      </p:sp>
    </p:spTree>
    <p:extLst>
      <p:ext uri="{BB962C8B-B14F-4D97-AF65-F5344CB8AC3E}">
        <p14:creationId xmlns:p14="http://schemas.microsoft.com/office/powerpoint/2010/main" val="4083554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solidFill>
                  <a:srgbClr val="333333"/>
                </a:solidFill>
                <a:cs typeface="+mn-cs"/>
              </a:rPr>
              <a:t>Darwin, CR. 1888. The Descent of Man, and Selection in Relation to Sex. 2</a:t>
            </a:r>
            <a:r>
              <a:rPr lang="en-US" baseline="30000" dirty="0">
                <a:solidFill>
                  <a:srgbClr val="333333"/>
                </a:solidFill>
                <a:cs typeface="+mn-cs"/>
              </a:rPr>
              <a:t>nd</a:t>
            </a:r>
            <a:r>
              <a:rPr lang="en-US" dirty="0">
                <a:solidFill>
                  <a:srgbClr val="333333"/>
                </a:solidFill>
                <a:cs typeface="+mn-cs"/>
              </a:rPr>
              <a:t> Edition Vol. 1, John Murray, London. </a:t>
            </a:r>
            <a:r>
              <a:rPr lang="en-US" dirty="0" err="1">
                <a:solidFill>
                  <a:srgbClr val="333333"/>
                </a:solidFill>
                <a:cs typeface="+mn-cs"/>
              </a:rPr>
              <a:t>pg</a:t>
            </a:r>
            <a:r>
              <a:rPr lang="en-US">
                <a:solidFill>
                  <a:srgbClr val="333333"/>
                </a:solidFill>
                <a:cs typeface="+mn-cs"/>
              </a:rPr>
              <a:t> 119.</a:t>
            </a:r>
            <a:endParaRPr lang="en-US" dirty="0">
              <a:cs typeface="+mn-cs"/>
            </a:endParaRPr>
          </a:p>
        </p:txBody>
      </p:sp>
      <p:sp>
        <p:nvSpPr>
          <p:cNvPr id="4" name="Slide Number Placeholder 3"/>
          <p:cNvSpPr>
            <a:spLocks noGrp="1"/>
          </p:cNvSpPr>
          <p:nvPr>
            <p:ph type="sldNum" sz="quarter" idx="5"/>
          </p:nvPr>
        </p:nvSpPr>
        <p:spPr/>
        <p:txBody>
          <a:bodyPr/>
          <a:lstStyle/>
          <a:p>
            <a:pPr>
              <a:defRPr/>
            </a:pPr>
            <a:fld id="{8BA83D39-A4E0-8D42-AF60-954555E2AED4}" type="slidenum">
              <a:rPr lang="en-US"/>
              <a:pPr>
                <a:defRPr/>
              </a:pPr>
              <a:t>44</a:t>
            </a:fld>
            <a:endParaRPr lang="en-US"/>
          </a:p>
        </p:txBody>
      </p:sp>
    </p:spTree>
    <p:extLst>
      <p:ext uri="{BB962C8B-B14F-4D97-AF65-F5344CB8AC3E}">
        <p14:creationId xmlns:p14="http://schemas.microsoft.com/office/powerpoint/2010/main" val="2096629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effectLst/>
              </a:rPr>
              <a:t>James W. Walters, "Proximate personhood as a standard for making difficult treatment decisions: imperiled newborns as a case study", </a:t>
            </a:r>
            <a:r>
              <a:rPr lang="en-US" sz="1200" i="1" dirty="0">
                <a:effectLst/>
              </a:rPr>
              <a:t>Bioethics</a:t>
            </a:r>
            <a:r>
              <a:rPr lang="en-US" sz="1200" dirty="0">
                <a:effectLst/>
              </a:rPr>
              <a:t> (1992) 6[1]:12-22.</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45</a:t>
            </a:fld>
            <a:endParaRPr lang="en-US"/>
          </a:p>
        </p:txBody>
      </p:sp>
    </p:spTree>
    <p:extLst>
      <p:ext uri="{BB962C8B-B14F-4D97-AF65-F5344CB8AC3E}">
        <p14:creationId xmlns:p14="http://schemas.microsoft.com/office/powerpoint/2010/main" val="221105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was </a:t>
            </a:r>
            <a:r>
              <a:rPr lang="en-US" sz="1200" b="0" kern="1200" dirty="0">
                <a:solidFill>
                  <a:schemeClr val="tx1"/>
                </a:solidFill>
                <a:latin typeface="+mn-lt"/>
                <a:ea typeface="+mn-ea"/>
                <a:cs typeface="+mn-cs"/>
              </a:rPr>
              <a:t>Frederick Engels’ Speech at the Grave of Karl Marx </a:t>
            </a:r>
            <a:r>
              <a:rPr lang="en-US" sz="1200" b="0" kern="1200" dirty="0" err="1">
                <a:solidFill>
                  <a:schemeClr val="tx1"/>
                </a:solidFill>
                <a:latin typeface="+mn-lt"/>
                <a:ea typeface="+mn-ea"/>
                <a:cs typeface="+mn-cs"/>
              </a:rPr>
              <a:t>Highgate</a:t>
            </a:r>
            <a:r>
              <a:rPr lang="en-US" sz="1200" b="0" kern="1200" dirty="0">
                <a:solidFill>
                  <a:schemeClr val="tx1"/>
                </a:solidFill>
                <a:latin typeface="+mn-lt"/>
                <a:ea typeface="+mn-ea"/>
                <a:cs typeface="+mn-cs"/>
              </a:rPr>
              <a:t> Cemetery, London. March 17, 1883.</a:t>
            </a:r>
          </a:p>
          <a:p>
            <a:r>
              <a:rPr lang="en-US" b="0" dirty="0"/>
              <a:t>http://</a:t>
            </a:r>
            <a:r>
              <a:rPr lang="en-US" b="0" dirty="0" err="1"/>
              <a:t>www.marxists.org</a:t>
            </a:r>
            <a:r>
              <a:rPr lang="en-US" b="0" dirty="0"/>
              <a:t>/archive/</a:t>
            </a:r>
            <a:r>
              <a:rPr lang="en-US" b="0" dirty="0" err="1"/>
              <a:t>marx</a:t>
            </a:r>
            <a:r>
              <a:rPr lang="en-US" b="0" dirty="0"/>
              <a:t>/works/1883/death/</a:t>
            </a:r>
            <a:r>
              <a:rPr lang="en-US" b="0"/>
              <a:t>burial.htm</a:t>
            </a:r>
            <a:endParaRPr lang="en-US" b="0" dirty="0"/>
          </a:p>
        </p:txBody>
      </p:sp>
      <p:sp>
        <p:nvSpPr>
          <p:cNvPr id="4" name="Slide Number Placeholder 3"/>
          <p:cNvSpPr>
            <a:spLocks noGrp="1"/>
          </p:cNvSpPr>
          <p:nvPr>
            <p:ph type="sldNum" sz="quarter" idx="10"/>
          </p:nvPr>
        </p:nvSpPr>
        <p:spPr/>
        <p:txBody>
          <a:bodyPr/>
          <a:lstStyle/>
          <a:p>
            <a:fld id="{51FB3EAB-B1CE-564F-B2CE-1D6DA0023F1A}" type="slidenum">
              <a:rPr lang="en-US" smtClean="0"/>
              <a:t>6</a:t>
            </a:fld>
            <a:endParaRPr lang="en-US"/>
          </a:p>
        </p:txBody>
      </p:sp>
    </p:spTree>
    <p:extLst>
      <p:ext uri="{BB962C8B-B14F-4D97-AF65-F5344CB8AC3E}">
        <p14:creationId xmlns:p14="http://schemas.microsoft.com/office/powerpoint/2010/main" val="25627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Karl Marx.</a:t>
            </a:r>
            <a:r>
              <a:rPr lang="en-US" baseline="0" dirty="0"/>
              <a:t> </a:t>
            </a:r>
            <a:r>
              <a:rPr lang="en-US" dirty="0"/>
              <a:t>1860. Letter to </a:t>
            </a:r>
            <a:r>
              <a:rPr lang="en-US" dirty="0" err="1"/>
              <a:t>Fredrich</a:t>
            </a:r>
            <a:r>
              <a:rPr lang="en-US" dirty="0"/>
              <a:t> </a:t>
            </a:r>
            <a:r>
              <a:rPr lang="en-US" dirty="0" err="1"/>
              <a:t>Engles</a:t>
            </a:r>
            <a:r>
              <a:rPr lang="en-US" dirty="0"/>
              <a:t> 19 December. Quoted</a:t>
            </a:r>
            <a:r>
              <a:rPr lang="en-US" baseline="0" dirty="0"/>
              <a:t> from: Marx and </a:t>
            </a:r>
            <a:r>
              <a:rPr lang="en-US" baseline="0" dirty="0" err="1"/>
              <a:t>Engles</a:t>
            </a:r>
            <a:r>
              <a:rPr lang="en-US" baseline="0" dirty="0"/>
              <a:t> Collected works Volume 41, Letters 1860-1864. </a:t>
            </a:r>
            <a:r>
              <a:rPr lang="en-US" dirty="0"/>
              <a:t>2010 Lawrence &amp; </a:t>
            </a:r>
            <a:r>
              <a:rPr lang="en-US" dirty="0" err="1"/>
              <a:t>Wishart</a:t>
            </a:r>
            <a:r>
              <a:rPr lang="en-US"/>
              <a:t> Electric Book.</a:t>
            </a:r>
            <a:r>
              <a:rPr lang="en-US" baseline="0"/>
              <a:t> </a:t>
            </a:r>
            <a:r>
              <a:rPr lang="en-US" baseline="0" dirty="0"/>
              <a:t>p 232.</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7</a:t>
            </a:fld>
            <a:endParaRPr lang="en-US"/>
          </a:p>
        </p:txBody>
      </p:sp>
    </p:spTree>
    <p:extLst>
      <p:ext uri="{BB962C8B-B14F-4D97-AF65-F5344CB8AC3E}">
        <p14:creationId xmlns:p14="http://schemas.microsoft.com/office/powerpoint/2010/main" val="419050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Karl Marx.</a:t>
            </a:r>
            <a:r>
              <a:rPr lang="en-US" baseline="0" dirty="0"/>
              <a:t> </a:t>
            </a:r>
            <a:r>
              <a:rPr lang="en-US" dirty="0"/>
              <a:t>1860. Letter to </a:t>
            </a:r>
            <a:r>
              <a:rPr lang="en-US" dirty="0" err="1"/>
              <a:t>Fredrich</a:t>
            </a:r>
            <a:r>
              <a:rPr lang="en-US" dirty="0"/>
              <a:t> </a:t>
            </a:r>
            <a:r>
              <a:rPr lang="en-US" dirty="0" err="1"/>
              <a:t>Engles</a:t>
            </a:r>
            <a:r>
              <a:rPr lang="en-US" dirty="0"/>
              <a:t> 19 December. Quoted</a:t>
            </a:r>
            <a:r>
              <a:rPr lang="en-US" baseline="0" dirty="0"/>
              <a:t> from: Marx and </a:t>
            </a:r>
            <a:r>
              <a:rPr lang="en-US" baseline="0" dirty="0" err="1"/>
              <a:t>Engles</a:t>
            </a:r>
            <a:r>
              <a:rPr lang="en-US" baseline="0" dirty="0"/>
              <a:t> Collected works Volume 41, Letters 1860-1864. </a:t>
            </a:r>
            <a:r>
              <a:rPr lang="en-US" dirty="0"/>
              <a:t>2010 Lawrence &amp; </a:t>
            </a:r>
            <a:r>
              <a:rPr lang="en-US" dirty="0" err="1"/>
              <a:t>Wishart</a:t>
            </a:r>
            <a:r>
              <a:rPr lang="en-US"/>
              <a:t> Electric Book.</a:t>
            </a:r>
            <a:r>
              <a:rPr lang="en-US" baseline="0"/>
              <a:t> </a:t>
            </a:r>
            <a:r>
              <a:rPr lang="en-US" baseline="0" dirty="0"/>
              <a:t>p 232.</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8</a:t>
            </a:fld>
            <a:endParaRPr lang="en-US"/>
          </a:p>
        </p:txBody>
      </p:sp>
    </p:spTree>
    <p:extLst>
      <p:ext uri="{BB962C8B-B14F-4D97-AF65-F5344CB8AC3E}">
        <p14:creationId xmlns:p14="http://schemas.microsoft.com/office/powerpoint/2010/main" val="370085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en-US" dirty="0">
                <a:latin typeface="+mn-lt"/>
                <a:ea typeface="+mn-ea"/>
                <a:cs typeface="+mn-cs"/>
              </a:rPr>
              <a:t>Darwin, C. R. 1859. </a:t>
            </a:r>
            <a:r>
              <a:rPr lang="en-US" i="1" dirty="0">
                <a:latin typeface="+mn-lt"/>
                <a:ea typeface="+mn-ea"/>
                <a:cs typeface="+mn-cs"/>
              </a:rPr>
              <a:t>On the Origin of Species by Means of Natural Selection, or the Preservation of </a:t>
            </a:r>
            <a:r>
              <a:rPr lang="en-US" i="1" dirty="0" err="1">
                <a:latin typeface="+mn-lt"/>
                <a:ea typeface="+mn-ea"/>
                <a:cs typeface="+mn-cs"/>
              </a:rPr>
              <a:t>Favoured</a:t>
            </a:r>
            <a:r>
              <a:rPr lang="en-US" i="1" dirty="0">
                <a:latin typeface="+mn-lt"/>
                <a:ea typeface="+mn-ea"/>
                <a:cs typeface="+mn-cs"/>
              </a:rPr>
              <a:t> Races in the Struggle for Life.</a:t>
            </a:r>
            <a:r>
              <a:rPr lang="en-US" dirty="0">
                <a:latin typeface="+mn-lt"/>
                <a:ea typeface="+mn-ea"/>
                <a:cs typeface="+mn-cs"/>
              </a:rPr>
              <a:t> First edition. John Murray, London. Pg. 110.</a:t>
            </a:r>
          </a:p>
        </p:txBody>
      </p:sp>
      <p:sp>
        <p:nvSpPr>
          <p:cNvPr id="4" name="Slide Number Placeholder 3"/>
          <p:cNvSpPr>
            <a:spLocks noGrp="1"/>
          </p:cNvSpPr>
          <p:nvPr>
            <p:ph type="sldNum" sz="quarter" idx="5"/>
          </p:nvPr>
        </p:nvSpPr>
        <p:spPr/>
        <p:txBody>
          <a:bodyPr/>
          <a:lstStyle/>
          <a:p>
            <a:pPr>
              <a:defRPr/>
            </a:pPr>
            <a:fld id="{63619704-E984-6B4E-B79E-837EB4DC2780}" type="slidenum">
              <a:rPr lang="en-US"/>
              <a:pPr>
                <a:defRPr/>
              </a:pPr>
              <a:t>9</a:t>
            </a:fld>
            <a:endParaRPr lang="en-US"/>
          </a:p>
        </p:txBody>
      </p:sp>
    </p:spTree>
    <p:extLst>
      <p:ext uri="{BB962C8B-B14F-4D97-AF65-F5344CB8AC3E}">
        <p14:creationId xmlns:p14="http://schemas.microsoft.com/office/powerpoint/2010/main" val="169045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en-US" dirty="0">
                <a:solidFill>
                  <a:srgbClr val="333333"/>
                </a:solidFill>
              </a:rPr>
              <a:t> Charles R. Darwin, </a:t>
            </a:r>
            <a:r>
              <a:rPr lang="en-US" i="1" dirty="0">
                <a:solidFill>
                  <a:srgbClr val="333333"/>
                </a:solidFill>
              </a:rPr>
              <a:t>The Descent of Man, and Selection in Relation to Sex</a:t>
            </a:r>
            <a:r>
              <a:rPr lang="en-US" dirty="0">
                <a:solidFill>
                  <a:srgbClr val="333333"/>
                </a:solidFill>
              </a:rPr>
              <a:t> 2d edition. (London: John Murray, 1882)</a:t>
            </a:r>
            <a:endParaRPr lang="en-US" dirty="0">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63619704-E984-6B4E-B79E-837EB4DC2780}" type="slidenum">
              <a:rPr lang="en-US"/>
              <a:pPr>
                <a:defRPr/>
              </a:pPr>
              <a:t>10</a:t>
            </a:fld>
            <a:endParaRPr lang="en-US"/>
          </a:p>
        </p:txBody>
      </p:sp>
    </p:spTree>
    <p:extLst>
      <p:ext uri="{BB962C8B-B14F-4D97-AF65-F5344CB8AC3E}">
        <p14:creationId xmlns:p14="http://schemas.microsoft.com/office/powerpoint/2010/main" val="395493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en-US" dirty="0">
                <a:solidFill>
                  <a:srgbClr val="333333"/>
                </a:solidFill>
              </a:rPr>
              <a:t> Charles R. Darwin, </a:t>
            </a:r>
            <a:r>
              <a:rPr lang="en-US" i="1" dirty="0">
                <a:solidFill>
                  <a:srgbClr val="333333"/>
                </a:solidFill>
              </a:rPr>
              <a:t>The Descent of Man, and Selection in Relation to Sex</a:t>
            </a:r>
            <a:r>
              <a:rPr lang="en-US" dirty="0">
                <a:solidFill>
                  <a:srgbClr val="333333"/>
                </a:solidFill>
              </a:rPr>
              <a:t> 2d edition. (London: John Murray, 1882)</a:t>
            </a:r>
            <a:endParaRPr lang="en-US" dirty="0">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63619704-E984-6B4E-B79E-837EB4DC2780}" type="slidenum">
              <a:rPr lang="en-US"/>
              <a:pPr>
                <a:defRPr/>
              </a:pPr>
              <a:t>13</a:t>
            </a:fld>
            <a:endParaRPr lang="en-US"/>
          </a:p>
        </p:txBody>
      </p:sp>
    </p:spTree>
    <p:extLst>
      <p:ext uri="{BB962C8B-B14F-4D97-AF65-F5344CB8AC3E}">
        <p14:creationId xmlns:p14="http://schemas.microsoft.com/office/powerpoint/2010/main" val="109885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George Gaylord Simpson (1967) </a:t>
            </a:r>
            <a:r>
              <a:rPr lang="en-US" sz="1200" b="0" i="1" kern="1200" dirty="0">
                <a:solidFill>
                  <a:schemeClr val="tx1"/>
                </a:solidFill>
                <a:effectLst/>
                <a:latin typeface="+mn-lt"/>
                <a:ea typeface="+mn-ea"/>
                <a:cs typeface="+mn-cs"/>
              </a:rPr>
              <a:t>The Meaning of Evolution, revised edition</a:t>
            </a:r>
            <a:r>
              <a:rPr lang="en-US" sz="1200" b="0" i="0" kern="1200" dirty="0">
                <a:solidFill>
                  <a:schemeClr val="tx1"/>
                </a:solidFill>
                <a:effectLst/>
                <a:latin typeface="+mn-lt"/>
                <a:ea typeface="+mn-ea"/>
                <a:cs typeface="+mn-cs"/>
              </a:rPr>
              <a:t>. New Haven: Yale University Press. p. 345.</a:t>
            </a:r>
          </a:p>
          <a:p>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15</a:t>
            </a:fld>
            <a:endParaRPr lang="en-US"/>
          </a:p>
        </p:txBody>
      </p:sp>
    </p:spTree>
    <p:extLst>
      <p:ext uri="{BB962C8B-B14F-4D97-AF65-F5344CB8AC3E}">
        <p14:creationId xmlns:p14="http://schemas.microsoft.com/office/powerpoint/2010/main" val="2124938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F2F5E10-5301-4EE6-90D2-A6C4A3F62BED}" type="slidenum">
              <a:rPr lang="en-US" smtClean="0"/>
              <a:t>‹#›</a:t>
            </a:fld>
            <a:endParaRPr lang="en-US"/>
          </a:p>
        </p:txBody>
      </p:sp>
      <p:grpSp>
        <p:nvGrpSpPr>
          <p:cNvPr id="8" name="Group 7"/>
          <p:cNvGrpSpPr/>
          <p:nvPr/>
        </p:nvGrpSpPr>
        <p:grpSpPr>
          <a:xfrm>
            <a:off x="1194101" y="2165648"/>
            <a:ext cx="6779110" cy="715581"/>
            <a:chOff x="1172584" y="1381459"/>
            <a:chExt cx="6779110" cy="954108"/>
          </a:xfrm>
          <a:effectLst>
            <a:outerShdw blurRad="38100" dist="12700" dir="16200000" rotWithShape="0">
              <a:prstClr val="black">
                <a:alpha val="30000"/>
              </a:prstClr>
            </a:outerShdw>
          </a:effectLst>
        </p:grpSpPr>
        <p:sp>
          <p:nvSpPr>
            <p:cNvPr id="9" name="TextBox 8"/>
            <p:cNvSpPr txBox="1"/>
            <p:nvPr/>
          </p:nvSpPr>
          <p:spPr>
            <a:xfrm>
              <a:off x="4147073" y="1381459"/>
              <a:ext cx="704039" cy="954108"/>
            </a:xfrm>
            <a:prstGeom prst="rect">
              <a:avLst/>
            </a:prstGeom>
            <a:noFill/>
          </p:spPr>
          <p:txBody>
            <a:bodyPr wrap="none" rtlCol="0">
              <a:spAutoFit/>
            </a:bodyPr>
            <a:lstStyle/>
            <a:p>
              <a:r>
                <a:rPr lang="en-US" sz="405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grpSp>
        <p:nvGrpSpPr>
          <p:cNvPr id="11" name="Group 10"/>
          <p:cNvGrpSpPr/>
          <p:nvPr/>
        </p:nvGrpSpPr>
        <p:grpSpPr>
          <a:xfrm>
            <a:off x="1172584" y="1044163"/>
            <a:ext cx="6779110" cy="715581"/>
            <a:chOff x="1172584" y="1381459"/>
            <a:chExt cx="6779110" cy="954108"/>
          </a:xfrm>
        </p:grpSpPr>
        <p:sp>
          <p:nvSpPr>
            <p:cNvPr id="15" name="TextBox 14"/>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419549"/>
            <a:ext cx="1678193" cy="41750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9" y="637391"/>
            <a:ext cx="5507917" cy="3767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grpSp>
        <p:nvGrpSpPr>
          <p:cNvPr id="11" name="Group 10"/>
          <p:cNvGrpSpPr/>
          <p:nvPr/>
        </p:nvGrpSpPr>
        <p:grpSpPr>
          <a:xfrm rot="5400000">
            <a:off x="4594069" y="2149076"/>
            <a:ext cx="4110116" cy="715581"/>
            <a:chOff x="1815339" y="1485334"/>
            <a:chExt cx="5480154" cy="715581"/>
          </a:xfrm>
        </p:grpSpPr>
        <p:sp>
          <p:nvSpPr>
            <p:cNvPr id="12" name="TextBox 11"/>
            <p:cNvSpPr txBox="1"/>
            <p:nvPr/>
          </p:nvSpPr>
          <p:spPr>
            <a:xfrm>
              <a:off x="4116295" y="1485334"/>
              <a:ext cx="938719" cy="715581"/>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044163"/>
            <a:ext cx="6779110" cy="715581"/>
            <a:chOff x="1172584" y="1381459"/>
            <a:chExt cx="6779110" cy="954108"/>
          </a:xfrm>
        </p:grpSpPr>
        <p:sp>
          <p:nvSpPr>
            <p:cNvPr id="13" name="TextBox 12"/>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5"/>
            <a:ext cx="6779110" cy="715581"/>
            <a:chOff x="1172584" y="1381459"/>
            <a:chExt cx="6779110" cy="954108"/>
          </a:xfrm>
        </p:grpSpPr>
        <p:sp>
          <p:nvSpPr>
            <p:cNvPr id="9" name="TextBox 8"/>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903643"/>
            <a:ext cx="7754713" cy="1433037"/>
          </a:xfrm>
        </p:spPr>
        <p:txBody>
          <a:bodyPr anchor="b"/>
          <a:lstStyle>
            <a:lvl1pPr algn="ctr">
              <a:defRPr sz="405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9" y="2825488"/>
            <a:ext cx="7734747" cy="1125140"/>
          </a:xfrm>
        </p:spPr>
        <p:txBody>
          <a:bodyPr anchor="t"/>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BE37B0-D56B-694C-BDB7-92A2CF2ED8D3}" type="datetimeFigureOut">
              <a:rPr lang="en-US" smtClean="0"/>
              <a:t>12/14/18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9A8A-AD02-F74F-B4A0-931073B64F7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044163"/>
            <a:ext cx="6779110" cy="715581"/>
            <a:chOff x="1172584" y="1381459"/>
            <a:chExt cx="6779110" cy="954108"/>
          </a:xfrm>
        </p:grpSpPr>
        <p:sp>
          <p:nvSpPr>
            <p:cNvPr id="14" name="TextBox 13"/>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1680210"/>
            <a:ext cx="3442446" cy="493776"/>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8488" y="2210696"/>
            <a:ext cx="3803904" cy="23797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1680210"/>
            <a:ext cx="3447288" cy="493776"/>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08276"/>
            <a:ext cx="3799728" cy="23797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BE37B0-D56B-694C-BDB7-92A2CF2ED8D3}" type="datetimeFigureOut">
              <a:rPr lang="en-US" smtClean="0"/>
              <a:t>12/14/18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09A8A-AD02-F74F-B4A0-931073B64F74}" type="slidenum">
              <a:rPr lang="en-US" smtClean="0"/>
              <a:t>‹#›</a:t>
            </a:fld>
            <a:endParaRPr lang="en-US"/>
          </a:p>
        </p:txBody>
      </p:sp>
      <p:grpSp>
        <p:nvGrpSpPr>
          <p:cNvPr id="14" name="Group 13"/>
          <p:cNvGrpSpPr/>
          <p:nvPr/>
        </p:nvGrpSpPr>
        <p:grpSpPr>
          <a:xfrm>
            <a:off x="1172584" y="1044163"/>
            <a:ext cx="6779110" cy="715581"/>
            <a:chOff x="1172584" y="1381459"/>
            <a:chExt cx="6779110" cy="954108"/>
          </a:xfrm>
        </p:grpSpPr>
        <p:sp>
          <p:nvSpPr>
            <p:cNvPr id="16" name="TextBox 15"/>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BE37B0-D56B-694C-BDB7-92A2CF2ED8D3}" type="datetimeFigureOut">
              <a:rPr lang="en-US" smtClean="0"/>
              <a:t>12/14/18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09A8A-AD02-F74F-B4A0-931073B64F74}" type="slidenum">
              <a:rPr lang="en-US" smtClean="0"/>
              <a:t>‹#›</a:t>
            </a:fld>
            <a:endParaRPr lang="en-US"/>
          </a:p>
        </p:txBody>
      </p:sp>
      <p:grpSp>
        <p:nvGrpSpPr>
          <p:cNvPr id="10" name="Group 9"/>
          <p:cNvGrpSpPr/>
          <p:nvPr/>
        </p:nvGrpSpPr>
        <p:grpSpPr>
          <a:xfrm>
            <a:off x="1172584" y="1044163"/>
            <a:ext cx="6779110" cy="715581"/>
            <a:chOff x="1172584" y="1381459"/>
            <a:chExt cx="6779110" cy="954108"/>
          </a:xfrm>
        </p:grpSpPr>
        <p:sp>
          <p:nvSpPr>
            <p:cNvPr id="14" name="TextBox 13"/>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E37B0-D56B-694C-BDB7-92A2CF2ED8D3}" type="datetimeFigureOut">
              <a:rPr lang="en-US" smtClean="0"/>
              <a:t>12/14/18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09A8A-AD02-F74F-B4A0-931073B64F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100" b="0"/>
            </a:lvl1pPr>
          </a:lstStyle>
          <a:p>
            <a:r>
              <a:rPr lang="en-US"/>
              <a:t>Click to edit Master title style</a:t>
            </a:r>
          </a:p>
        </p:txBody>
      </p:sp>
      <p:sp>
        <p:nvSpPr>
          <p:cNvPr id="3" name="Content Placeholder 2"/>
          <p:cNvSpPr>
            <a:spLocks noGrp="1"/>
          </p:cNvSpPr>
          <p:nvPr>
            <p:ph idx="1"/>
          </p:nvPr>
        </p:nvSpPr>
        <p:spPr>
          <a:xfrm>
            <a:off x="692002" y="419549"/>
            <a:ext cx="4116667" cy="4175074"/>
          </a:xfrm>
        </p:spPr>
        <p:txBody>
          <a:bodyPr anchor="ct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BBE37B0-D56B-694C-BDB7-92A2CF2ED8D3}" type="datetimeFigureOut">
              <a:rPr lang="en-US" smtClean="0"/>
              <a:t>12/14/18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100" b="0"/>
            </a:lvl1pPr>
          </a:lstStyle>
          <a:p>
            <a:r>
              <a:rPr lang="en-US"/>
              <a:t>Click to edit Master title style</a:t>
            </a:r>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8489" y="3993229"/>
            <a:ext cx="7756264" cy="603647"/>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BBE37B0-D56B-694C-BDB7-92A2CF2ED8D3}" type="datetimeFigureOut">
              <a:rPr lang="en-US" smtClean="0"/>
              <a:t>12/14/18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9A8A-AD02-F74F-B4A0-931073B64F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88491" y="427617"/>
            <a:ext cx="7756263" cy="7906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8" y="1686261"/>
            <a:ext cx="7745505" cy="2908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4621082"/>
            <a:ext cx="2133600" cy="273844"/>
          </a:xfrm>
          <a:prstGeom prst="rect">
            <a:avLst/>
          </a:prstGeom>
        </p:spPr>
        <p:txBody>
          <a:bodyPr vert="horz" lIns="91440" tIns="45720" rIns="91440" bIns="45720" rtlCol="0" anchor="ctr"/>
          <a:lstStyle>
            <a:lvl1pPr algn="l">
              <a:defRPr sz="900">
                <a:solidFill>
                  <a:schemeClr val="tx2"/>
                </a:solidFill>
              </a:defRPr>
            </a:lvl1pPr>
          </a:lstStyle>
          <a:p>
            <a:fld id="{3BBE37B0-D56B-694C-BDB7-92A2CF2ED8D3}" type="datetimeFigureOut">
              <a:rPr lang="en-US" smtClean="0"/>
              <a:t>12/14/18</a:t>
            </a:fld>
            <a:endParaRPr lang="en-US"/>
          </a:p>
        </p:txBody>
      </p:sp>
      <p:sp>
        <p:nvSpPr>
          <p:cNvPr id="5" name="Footer Placeholder 4"/>
          <p:cNvSpPr>
            <a:spLocks noGrp="1"/>
          </p:cNvSpPr>
          <p:nvPr>
            <p:ph type="ftr" sz="quarter" idx="3"/>
          </p:nvPr>
        </p:nvSpPr>
        <p:spPr>
          <a:xfrm>
            <a:off x="3124200" y="4621082"/>
            <a:ext cx="2895600" cy="273844"/>
          </a:xfrm>
          <a:prstGeom prst="rect">
            <a:avLst/>
          </a:prstGeom>
        </p:spPr>
        <p:txBody>
          <a:bodyPr vert="horz" lIns="91440" tIns="45720" rIns="91440" bIns="45720" rtlCol="0"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6639264" y="4621082"/>
            <a:ext cx="2133600" cy="273844"/>
          </a:xfrm>
          <a:prstGeom prst="rect">
            <a:avLst/>
          </a:prstGeom>
        </p:spPr>
        <p:txBody>
          <a:bodyPr vert="horz" lIns="91440" tIns="45720" rIns="91440" bIns="45720" rtlCol="0" anchor="ctr"/>
          <a:lstStyle>
            <a:lvl1pPr algn="r">
              <a:defRPr sz="900">
                <a:solidFill>
                  <a:schemeClr val="tx2"/>
                </a:solidFill>
              </a:defRPr>
            </a:lvl1pPr>
          </a:lstStyle>
          <a:p>
            <a:fld id="{E6309A8A-AD02-F74F-B4A0-931073B64F74}" type="slidenum">
              <a:rPr lang="en-US" smtClean="0"/>
              <a:t>‹#›</a:t>
            </a:fld>
            <a:endParaRPr lang="en-US"/>
          </a:p>
        </p:txBody>
      </p:sp>
      <p:sp>
        <p:nvSpPr>
          <p:cNvPr id="8" name="TextBox 7"/>
          <p:cNvSpPr txBox="1"/>
          <p:nvPr userDrawn="1"/>
        </p:nvSpPr>
        <p:spPr>
          <a:xfrm>
            <a:off x="6515899" y="4925989"/>
            <a:ext cx="2628103" cy="253916"/>
          </a:xfrm>
          <a:prstGeom prst="rect">
            <a:avLst/>
          </a:prstGeom>
          <a:noFill/>
        </p:spPr>
        <p:txBody>
          <a:bodyPr wrap="square" rtlCol="0">
            <a:spAutoFit/>
          </a:bodyPr>
          <a:lstStyle/>
          <a:p>
            <a:pPr algn="r"/>
            <a:r>
              <a:rPr lang="en-US" sz="1050" dirty="0">
                <a:solidFill>
                  <a:schemeClr val="accent6">
                    <a:lumMod val="60000"/>
                    <a:lumOff val="40000"/>
                  </a:schemeClr>
                </a:solidFill>
              </a:rPr>
              <a:t>© 2014 Timothy G. Standish</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685800" rtl="0" eaLnBrk="1" latinLnBrk="0" hangingPunct="1">
        <a:spcBef>
          <a:spcPct val="0"/>
        </a:spcBef>
        <a:buNone/>
        <a:defRPr sz="405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6858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1pPr>
      <a:lvl2pPr marL="582930" indent="-274320" algn="l" defTabSz="685800" rtl="0" eaLnBrk="1" latinLnBrk="0" hangingPunct="1">
        <a:spcBef>
          <a:spcPct val="20000"/>
        </a:spcBef>
        <a:buClr>
          <a:schemeClr val="accent1"/>
        </a:buClr>
        <a:buFont typeface="Wingdings" pitchFamily="2" charset="2"/>
        <a:buChar char=""/>
        <a:defRPr sz="1650" kern="1200">
          <a:solidFill>
            <a:schemeClr val="tx1">
              <a:lumMod val="85000"/>
              <a:lumOff val="15000"/>
            </a:schemeClr>
          </a:solidFill>
          <a:latin typeface="+mn-lt"/>
          <a:ea typeface="+mn-ea"/>
          <a:cs typeface="+mn-cs"/>
        </a:defRPr>
      </a:lvl2pPr>
      <a:lvl3pPr marL="857250" indent="-274320" algn="l" defTabSz="685800" rtl="0" eaLnBrk="1" latinLnBrk="0" hangingPunct="1">
        <a:spcBef>
          <a:spcPct val="20000"/>
        </a:spcBef>
        <a:buClr>
          <a:schemeClr val="accent1"/>
        </a:buClr>
        <a:buFont typeface="Wingdings" pitchFamily="2" charset="2"/>
        <a:buChar char=""/>
        <a:defRPr sz="1500" kern="1200">
          <a:solidFill>
            <a:schemeClr val="tx1">
              <a:lumMod val="85000"/>
              <a:lumOff val="15000"/>
            </a:schemeClr>
          </a:solidFill>
          <a:latin typeface="+mn-lt"/>
          <a:ea typeface="+mn-ea"/>
          <a:cs typeface="+mn-cs"/>
        </a:defRPr>
      </a:lvl3pPr>
      <a:lvl4pPr marL="1131570" indent="-240030" algn="l" defTabSz="685800" rtl="0" eaLnBrk="1" latinLnBrk="0" hangingPunct="1">
        <a:spcBef>
          <a:spcPct val="20000"/>
        </a:spcBef>
        <a:buClr>
          <a:schemeClr val="accent1"/>
        </a:buClr>
        <a:buFont typeface="Wingdings" pitchFamily="2" charset="2"/>
        <a:buChar char=""/>
        <a:defRPr sz="1350" kern="1200">
          <a:solidFill>
            <a:schemeClr val="tx1">
              <a:lumMod val="85000"/>
              <a:lumOff val="15000"/>
            </a:schemeClr>
          </a:solidFill>
          <a:latin typeface="+mn-lt"/>
          <a:ea typeface="+mn-ea"/>
          <a:cs typeface="+mn-cs"/>
        </a:defRPr>
      </a:lvl4pPr>
      <a:lvl5pPr marL="1371600" indent="-240030" algn="l" defTabSz="685800" rtl="0" eaLnBrk="1" latinLnBrk="0" hangingPunct="1">
        <a:spcBef>
          <a:spcPct val="20000"/>
        </a:spcBef>
        <a:buClr>
          <a:schemeClr val="accent1"/>
        </a:buClr>
        <a:buFont typeface="Wingdings" pitchFamily="2" charset="2"/>
        <a:buChar char=""/>
        <a:defRPr sz="1200" kern="1200">
          <a:solidFill>
            <a:schemeClr val="tx1">
              <a:lumMod val="85000"/>
              <a:lumOff val="15000"/>
            </a:schemeClr>
          </a:solidFill>
          <a:latin typeface="+mn-lt"/>
          <a:ea typeface="+mn-ea"/>
          <a:cs typeface="+mn-cs"/>
        </a:defRPr>
      </a:lvl5pPr>
      <a:lvl6pPr marL="161163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6pPr>
      <a:lvl7pPr marL="185166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7pPr>
      <a:lvl8pPr marL="209169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8pPr>
      <a:lvl9pPr marL="233172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standish@llu.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tstandish@llu.edu"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1">
            <a:extLst>
              <a:ext uri="{FF2B5EF4-FFF2-40B4-BE49-F238E27FC236}">
                <a16:creationId xmlns:a16="http://schemas.microsoft.com/office/drawing/2014/main" id="{7157FD54-60DD-9743-8C92-4B7FFC7FBD7C}"/>
              </a:ext>
            </a:extLst>
          </p:cNvPr>
          <p:cNvSpPr txBox="1">
            <a:spLocks noChangeArrowheads="1"/>
          </p:cNvSpPr>
          <p:nvPr/>
        </p:nvSpPr>
        <p:spPr bwMode="auto">
          <a:xfrm>
            <a:off x="996556" y="815579"/>
            <a:ext cx="7190184"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99FF"/>
              </a:buClr>
              <a:buSzPct val="110000"/>
              <a:buFont typeface="Wingdings" pitchFamily="2" charset="2"/>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99CCFF"/>
              </a:buClr>
              <a:buSzPct val="100000"/>
              <a:buFont typeface="Wingdings" pitchFamily="2" charset="2"/>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rgbClr val="CCCCFF"/>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en-US" altLang="en-US" sz="2100" dirty="0">
                <a:latin typeface="Times" pitchFamily="2" charset="0"/>
                <a:cs typeface="Arial" panose="020B0604020202020204" pitchFamily="34" charset="0"/>
              </a:rPr>
              <a:t>You are free to use this presentation for your own personal study, or for lectures in a classroom setting. Feel free to modify and improve it for classroom use in any way that you see fit. I ask that it not be redistributed in whole or in part for any purpose without my written permission. If you would like to use it for some other purpose, or wish to share it using any media please contact me at:</a:t>
            </a:r>
          </a:p>
          <a:p>
            <a:pPr eaLnBrk="1" hangingPunct="1">
              <a:spcBef>
                <a:spcPct val="0"/>
              </a:spcBef>
              <a:buClrTx/>
              <a:buSzTx/>
              <a:buFontTx/>
              <a:buNone/>
            </a:pPr>
            <a:endParaRPr lang="en-US" altLang="en-US" sz="2100" dirty="0">
              <a:latin typeface="Times" pitchFamily="2" charset="0"/>
              <a:cs typeface="Arial" panose="020B0604020202020204" pitchFamily="34" charset="0"/>
            </a:endParaRPr>
          </a:p>
          <a:p>
            <a:pPr eaLnBrk="1" hangingPunct="1">
              <a:spcBef>
                <a:spcPct val="0"/>
              </a:spcBef>
              <a:buClrTx/>
              <a:buSzTx/>
              <a:buFontTx/>
              <a:buNone/>
            </a:pPr>
            <a:r>
              <a:rPr lang="en-US" altLang="en-US" sz="2100" dirty="0">
                <a:latin typeface="Times" pitchFamily="2" charset="0"/>
                <a:cs typeface="Arial" panose="020B0604020202020204" pitchFamily="34" charset="0"/>
                <a:hlinkClick r:id="rId2"/>
              </a:rPr>
              <a:t>tstandish@llu.edu</a:t>
            </a:r>
            <a:endParaRPr lang="en-US" altLang="en-US" sz="2100" dirty="0">
              <a:latin typeface="Times" pitchFamily="2" charset="0"/>
              <a:cs typeface="Arial" panose="020B0604020202020204" pitchFamily="34" charset="0"/>
            </a:endParaRPr>
          </a:p>
          <a:p>
            <a:pPr eaLnBrk="1" hangingPunct="1">
              <a:spcBef>
                <a:spcPct val="0"/>
              </a:spcBef>
              <a:buClrTx/>
              <a:buSzTx/>
              <a:buFontTx/>
              <a:buNone/>
            </a:pPr>
            <a:endParaRPr lang="en-US" altLang="en-US" sz="2100" dirty="0">
              <a:latin typeface="Times" pitchFamily="2" charset="0"/>
              <a:cs typeface="Arial" panose="020B0604020202020204" pitchFamily="34" charset="0"/>
            </a:endParaRPr>
          </a:p>
          <a:p>
            <a:pPr eaLnBrk="1" hangingPunct="1">
              <a:spcBef>
                <a:spcPct val="0"/>
              </a:spcBef>
              <a:buClrTx/>
              <a:buSzTx/>
              <a:buFontTx/>
              <a:buNone/>
            </a:pPr>
            <a:r>
              <a:rPr lang="en-US" altLang="en-US" sz="2100" dirty="0">
                <a:latin typeface="Times" pitchFamily="2" charset="0"/>
                <a:cs typeface="Arial" panose="020B0604020202020204" pitchFamily="34" charset="0"/>
              </a:rPr>
              <a:t>Thank you for respecting my wishes with this.</a:t>
            </a:r>
          </a:p>
        </p:txBody>
      </p:sp>
    </p:spTree>
    <p:extLst>
      <p:ext uri="{BB962C8B-B14F-4D97-AF65-F5344CB8AC3E}">
        <p14:creationId xmlns:p14="http://schemas.microsoft.com/office/powerpoint/2010/main" val="122127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5128"/>
            <a:ext cx="3048000" cy="4118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1" name="Rectangle 3"/>
          <p:cNvSpPr>
            <a:spLocks noChangeArrowheads="1"/>
          </p:cNvSpPr>
          <p:nvPr/>
        </p:nvSpPr>
        <p:spPr bwMode="auto">
          <a:xfrm>
            <a:off x="462116" y="256554"/>
            <a:ext cx="8436077" cy="495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dirty="0"/>
              <a:t>With savages, the weak in body or mind are soon eliminated; and those that survive commonly exhibit a vigorous state of health. We civilized men, on </a:t>
            </a:r>
          </a:p>
          <a:p>
            <a:pPr algn="r"/>
            <a:r>
              <a:rPr lang="en-US" dirty="0"/>
              <a:t>the other hand, do our utmost to check the process of elimination. We </a:t>
            </a:r>
          </a:p>
          <a:p>
            <a:pPr algn="r"/>
            <a:r>
              <a:rPr lang="en-US" dirty="0"/>
              <a:t>build asylums for the imbecile, the maimed and the sick; we </a:t>
            </a:r>
          </a:p>
          <a:p>
            <a:pPr algn="r"/>
            <a:r>
              <a:rPr lang="en-US" dirty="0"/>
              <a:t>institute poor-laws; and our medical men exert their utmost </a:t>
            </a:r>
          </a:p>
          <a:p>
            <a:pPr algn="r"/>
            <a:r>
              <a:rPr lang="en-US" dirty="0"/>
              <a:t>skill to save the life of every one to the last moment. There is </a:t>
            </a:r>
          </a:p>
          <a:p>
            <a:pPr algn="r"/>
            <a:r>
              <a:rPr lang="en-US" dirty="0"/>
              <a:t>reason to believe that vaccination has preserved thousands, </a:t>
            </a:r>
          </a:p>
          <a:p>
            <a:pPr algn="r"/>
            <a:r>
              <a:rPr lang="en-US" dirty="0"/>
              <a:t>who from a weak constitution would formerly have </a:t>
            </a:r>
          </a:p>
          <a:p>
            <a:pPr algn="r"/>
            <a:r>
              <a:rPr lang="en-US" dirty="0"/>
              <a:t>succumbed to small-pox. Thus the weak members of civilized </a:t>
            </a:r>
          </a:p>
          <a:p>
            <a:pPr algn="r"/>
            <a:r>
              <a:rPr lang="en-US" dirty="0"/>
              <a:t>societies propagate their kind. No one who has attended to </a:t>
            </a:r>
          </a:p>
          <a:p>
            <a:pPr algn="r"/>
            <a:r>
              <a:rPr lang="en-US" dirty="0"/>
              <a:t>the breeding of domestic animals will doubt that this must be </a:t>
            </a:r>
          </a:p>
          <a:p>
            <a:pPr algn="r"/>
            <a:r>
              <a:rPr lang="en-US" dirty="0"/>
              <a:t>highly injurious to the race of man. It is surprising how soon a </a:t>
            </a:r>
          </a:p>
          <a:p>
            <a:pPr algn="r"/>
            <a:r>
              <a:rPr lang="en-US" dirty="0"/>
              <a:t>want of care, or care wrongly directed, leads to the </a:t>
            </a:r>
          </a:p>
          <a:p>
            <a:pPr algn="r"/>
            <a:r>
              <a:rPr lang="en-US" dirty="0"/>
              <a:t>degeneration of a domestic race; but excepting in the case of </a:t>
            </a:r>
          </a:p>
          <a:p>
            <a:pPr algn="r"/>
            <a:r>
              <a:rPr lang="en-US" dirty="0"/>
              <a:t>man himself, hardly anyone is so ignorant as to allow his </a:t>
            </a:r>
          </a:p>
          <a:p>
            <a:pPr algn="r"/>
            <a:r>
              <a:rPr lang="en-US" dirty="0"/>
              <a:t>worst animals to breed. </a:t>
            </a:r>
          </a:p>
          <a:p>
            <a:pPr algn="r"/>
            <a:r>
              <a:rPr lang="en-US" i="1" dirty="0">
                <a:solidFill>
                  <a:srgbClr val="333333"/>
                </a:solidFill>
              </a:rPr>
              <a:t>Charles Darwin</a:t>
            </a:r>
            <a:r>
              <a:rPr lang="en-US" dirty="0">
                <a:solidFill>
                  <a:srgbClr val="333333"/>
                </a:solidFill>
              </a:rPr>
              <a:t>, 1882</a:t>
            </a:r>
          </a:p>
        </p:txBody>
      </p:sp>
    </p:spTree>
    <p:extLst>
      <p:ext uri="{BB962C8B-B14F-4D97-AF65-F5344CB8AC3E}">
        <p14:creationId xmlns:p14="http://schemas.microsoft.com/office/powerpoint/2010/main" val="387813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21110" y="435769"/>
            <a:ext cx="8259095"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400" dirty="0"/>
              <a:t>Defend the weak and the fatherless; uphold the cause of the poor and the oppressed. Rescue the weak and the needy; deliver them from the hand of the wicked.</a:t>
            </a:r>
          </a:p>
          <a:p>
            <a:pPr algn="r"/>
            <a:r>
              <a:rPr lang="en-US" sz="4400" i="1" dirty="0"/>
              <a:t>Psalm 82:3,4</a:t>
            </a:r>
          </a:p>
        </p:txBody>
      </p:sp>
    </p:spTree>
    <p:extLst>
      <p:ext uri="{BB962C8B-B14F-4D97-AF65-F5344CB8AC3E}">
        <p14:creationId xmlns:p14="http://schemas.microsoft.com/office/powerpoint/2010/main" val="97243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Imago Dei</a:t>
            </a:r>
          </a:p>
        </p:txBody>
      </p:sp>
      <p:sp>
        <p:nvSpPr>
          <p:cNvPr id="3" name="Content Placeholder 2"/>
          <p:cNvSpPr>
            <a:spLocks noGrp="1"/>
          </p:cNvSpPr>
          <p:nvPr>
            <p:ph idx="1"/>
          </p:nvPr>
        </p:nvSpPr>
        <p:spPr>
          <a:xfrm>
            <a:off x="1173552" y="1670168"/>
            <a:ext cx="6934146" cy="3363738"/>
          </a:xfrm>
        </p:spPr>
        <p:txBody>
          <a:bodyPr>
            <a:noAutofit/>
          </a:bodyPr>
          <a:lstStyle/>
          <a:p>
            <a:r>
              <a:rPr lang="en-US" sz="1950" dirty="0"/>
              <a:t>The Biblical view is that humans were created by the Creator God and He cares about all humans, not just the smart, powerful and healthy, but also “the least of these brothers and sisters of mine” (Matthew 25:40 NIV, Psalm 82:3,4)</a:t>
            </a:r>
          </a:p>
          <a:p>
            <a:r>
              <a:rPr lang="en-US" sz="1950" dirty="0"/>
              <a:t>It is an expression of God’s grace that he still loves humans, despite the fact that we all exhibit the repulsive effects of sin</a:t>
            </a:r>
          </a:p>
          <a:p>
            <a:r>
              <a:rPr lang="en-US" sz="1950" dirty="0"/>
              <a:t>“But God demonstrates his own love for us in this: While we were still sinners, Christ died for us.” (Romans 5:8 NIV)</a:t>
            </a:r>
          </a:p>
        </p:txBody>
      </p:sp>
    </p:spTree>
    <p:extLst>
      <p:ext uri="{BB962C8B-B14F-4D97-AF65-F5344CB8AC3E}">
        <p14:creationId xmlns:p14="http://schemas.microsoft.com/office/powerpoint/2010/main" val="4888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5128"/>
            <a:ext cx="3048000" cy="4118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EF7C6CD0-1DCC-1045-9790-519CE3B5AB71}"/>
              </a:ext>
            </a:extLst>
          </p:cNvPr>
          <p:cNvSpPr/>
          <p:nvPr/>
        </p:nvSpPr>
        <p:spPr>
          <a:xfrm>
            <a:off x="717756" y="-9175"/>
            <a:ext cx="8170606" cy="5262979"/>
          </a:xfrm>
          <a:prstGeom prst="rect">
            <a:avLst/>
          </a:prstGeom>
        </p:spPr>
        <p:txBody>
          <a:bodyPr wrap="square">
            <a:spAutoFit/>
          </a:bodyPr>
          <a:lstStyle/>
          <a:p>
            <a:pPr algn="r"/>
            <a:r>
              <a:rPr lang="en-US" sz="2400" dirty="0">
                <a:solidFill>
                  <a:srgbClr val="333333"/>
                </a:solidFill>
              </a:rPr>
              <a:t>At some future period, not very distant as measured by centuries, the </a:t>
            </a:r>
            <a:r>
              <a:rPr lang="en-US" sz="2400" dirty="0" err="1">
                <a:solidFill>
                  <a:srgbClr val="333333"/>
                </a:solidFill>
              </a:rPr>
              <a:t>civilised</a:t>
            </a:r>
            <a:r>
              <a:rPr lang="en-US" sz="2400" dirty="0">
                <a:solidFill>
                  <a:srgbClr val="333333"/>
                </a:solidFill>
              </a:rPr>
              <a:t> races of man will almost certainly exterminate, and replace, the savage races </a:t>
            </a:r>
          </a:p>
          <a:p>
            <a:pPr algn="r"/>
            <a:r>
              <a:rPr lang="en-US" sz="2400" dirty="0">
                <a:solidFill>
                  <a:srgbClr val="333333"/>
                </a:solidFill>
              </a:rPr>
              <a:t>throughout the world. At the same time the </a:t>
            </a:r>
          </a:p>
          <a:p>
            <a:pPr algn="r"/>
            <a:r>
              <a:rPr lang="en-US" sz="2400" dirty="0">
                <a:solidFill>
                  <a:srgbClr val="333333"/>
                </a:solidFill>
              </a:rPr>
              <a:t>anthropomorphous apes, as Professor </a:t>
            </a:r>
          </a:p>
          <a:p>
            <a:pPr algn="r"/>
            <a:r>
              <a:rPr lang="en-US" sz="2400" dirty="0" err="1">
                <a:solidFill>
                  <a:srgbClr val="333333"/>
                </a:solidFill>
              </a:rPr>
              <a:t>Schaaffhausen</a:t>
            </a:r>
            <a:r>
              <a:rPr lang="en-US" sz="2400" dirty="0">
                <a:solidFill>
                  <a:srgbClr val="333333"/>
                </a:solidFill>
              </a:rPr>
              <a:t> has remarked, will no doubt </a:t>
            </a:r>
          </a:p>
          <a:p>
            <a:pPr algn="r"/>
            <a:r>
              <a:rPr lang="en-US" sz="2400" dirty="0">
                <a:solidFill>
                  <a:srgbClr val="333333"/>
                </a:solidFill>
              </a:rPr>
              <a:t>be exterminated. The break between man </a:t>
            </a:r>
          </a:p>
          <a:p>
            <a:pPr algn="r"/>
            <a:r>
              <a:rPr lang="en-US" sz="2400" dirty="0">
                <a:solidFill>
                  <a:srgbClr val="333333"/>
                </a:solidFill>
              </a:rPr>
              <a:t>and his nearest allies will then be wider, for </a:t>
            </a:r>
          </a:p>
          <a:p>
            <a:pPr algn="r"/>
            <a:r>
              <a:rPr lang="en-US" sz="2400" dirty="0">
                <a:solidFill>
                  <a:srgbClr val="333333"/>
                </a:solidFill>
              </a:rPr>
              <a:t>it will intervene between man in a more </a:t>
            </a:r>
          </a:p>
          <a:p>
            <a:pPr algn="r"/>
            <a:r>
              <a:rPr lang="en-US" sz="2400" dirty="0" err="1">
                <a:solidFill>
                  <a:srgbClr val="333333"/>
                </a:solidFill>
              </a:rPr>
              <a:t>civilised</a:t>
            </a:r>
            <a:r>
              <a:rPr lang="en-US" sz="2400" dirty="0">
                <a:solidFill>
                  <a:srgbClr val="333333"/>
                </a:solidFill>
              </a:rPr>
              <a:t> state, as we may hope, even than the </a:t>
            </a:r>
          </a:p>
          <a:p>
            <a:pPr algn="r"/>
            <a:r>
              <a:rPr lang="en-US" sz="2400" dirty="0">
                <a:solidFill>
                  <a:srgbClr val="333333"/>
                </a:solidFill>
              </a:rPr>
              <a:t>Caucasian, and some ape as low as a baboon, </a:t>
            </a:r>
          </a:p>
          <a:p>
            <a:pPr algn="r"/>
            <a:r>
              <a:rPr lang="en-US" sz="2400" dirty="0">
                <a:solidFill>
                  <a:srgbClr val="333333"/>
                </a:solidFill>
              </a:rPr>
              <a:t>instead of as now between the negro or </a:t>
            </a:r>
          </a:p>
          <a:p>
            <a:pPr algn="r"/>
            <a:r>
              <a:rPr lang="en-US" sz="2400" dirty="0">
                <a:solidFill>
                  <a:srgbClr val="333333"/>
                </a:solidFill>
              </a:rPr>
              <a:t>Australian and the gorilla.</a:t>
            </a:r>
          </a:p>
          <a:p>
            <a:pPr algn="r"/>
            <a:r>
              <a:rPr lang="en-US" sz="2400" i="1" dirty="0">
                <a:solidFill>
                  <a:srgbClr val="333333"/>
                </a:solidFill>
              </a:rPr>
              <a:t>Charles Darwin, 1882</a:t>
            </a:r>
          </a:p>
        </p:txBody>
      </p:sp>
    </p:spTree>
    <p:extLst>
      <p:ext uri="{BB962C8B-B14F-4D97-AF65-F5344CB8AC3E}">
        <p14:creationId xmlns:p14="http://schemas.microsoft.com/office/powerpoint/2010/main" val="209930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439" y="619630"/>
            <a:ext cx="8200103" cy="3785652"/>
          </a:xfrm>
          <a:prstGeom prst="rect">
            <a:avLst/>
          </a:prstGeom>
        </p:spPr>
        <p:txBody>
          <a:bodyPr wrap="square">
            <a:spAutoFit/>
          </a:bodyPr>
          <a:lstStyle/>
          <a:p>
            <a:r>
              <a:rPr lang="en-US" sz="4000" dirty="0"/>
              <a:t>From one man he made all the nations, that they should inhabit the whole earth; and he marked out their appointed times in history and the boundaries of their lands. </a:t>
            </a:r>
          </a:p>
          <a:p>
            <a:pPr algn="r"/>
            <a:r>
              <a:rPr lang="en-US" sz="4000" dirty="0"/>
              <a:t>Acts 17:26 NIV</a:t>
            </a:r>
          </a:p>
        </p:txBody>
      </p:sp>
    </p:spTree>
    <p:extLst>
      <p:ext uri="{BB962C8B-B14F-4D97-AF65-F5344CB8AC3E}">
        <p14:creationId xmlns:p14="http://schemas.microsoft.com/office/powerpoint/2010/main" val="346541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445" y="791746"/>
            <a:ext cx="8229599" cy="4093428"/>
          </a:xfrm>
          <a:prstGeom prst="rect">
            <a:avLst/>
          </a:prstGeom>
        </p:spPr>
        <p:txBody>
          <a:bodyPr wrap="square">
            <a:spAutoFit/>
          </a:bodyPr>
          <a:lstStyle/>
          <a:p>
            <a:r>
              <a:rPr lang="en-US" sz="5400" dirty="0"/>
              <a:t>Man is the result of a purposeless and natural process that did not have him in mind.</a:t>
            </a:r>
          </a:p>
          <a:p>
            <a:pPr algn="r"/>
            <a:r>
              <a:rPr lang="en-US" sz="4400" i="1" dirty="0"/>
              <a:t>George Gaylord Simpson</a:t>
            </a:r>
          </a:p>
        </p:txBody>
      </p:sp>
    </p:spTree>
    <p:extLst>
      <p:ext uri="{BB962C8B-B14F-4D97-AF65-F5344CB8AC3E}">
        <p14:creationId xmlns:p14="http://schemas.microsoft.com/office/powerpoint/2010/main" val="386939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3290" y="104541"/>
            <a:ext cx="8386916" cy="4698470"/>
          </a:xfrm>
        </p:spPr>
        <p:txBody>
          <a:bodyPr>
            <a:noAutofit/>
          </a:bodyPr>
          <a:lstStyle/>
          <a:p>
            <a:pPr marL="0" indent="0">
              <a:buNone/>
            </a:pPr>
            <a:r>
              <a:rPr lang="en-US" sz="3200" dirty="0"/>
              <a:t>[T]he more a fetus or newborn approximates - or is proximate to - personhood, the greater his or her claim to life. Likewise the further beyond the threshold of incontestably personal life an adult individual is (for example, a patient with severely advanced Alzheimer's disease is beyond that threshold), the less clear is that individual's claim to protectable life.</a:t>
            </a:r>
          </a:p>
          <a:p>
            <a:pPr marL="0" indent="0" algn="r">
              <a:buNone/>
            </a:pPr>
            <a:r>
              <a:rPr lang="en-US" sz="3200" i="1" dirty="0"/>
              <a:t>Walters, 1997</a:t>
            </a:r>
          </a:p>
        </p:txBody>
      </p:sp>
    </p:spTree>
    <p:extLst>
      <p:ext uri="{BB962C8B-B14F-4D97-AF65-F5344CB8AC3E}">
        <p14:creationId xmlns:p14="http://schemas.microsoft.com/office/powerpoint/2010/main" val="44063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Walters’ Logic</a:t>
            </a:r>
          </a:p>
        </p:txBody>
      </p:sp>
      <p:sp>
        <p:nvSpPr>
          <p:cNvPr id="3" name="Content Placeholder 2"/>
          <p:cNvSpPr>
            <a:spLocks noGrp="1"/>
          </p:cNvSpPr>
          <p:nvPr>
            <p:ph idx="1"/>
          </p:nvPr>
        </p:nvSpPr>
        <p:spPr>
          <a:xfrm>
            <a:off x="1479221" y="1534083"/>
            <a:ext cx="6305550" cy="3535189"/>
          </a:xfrm>
        </p:spPr>
        <p:txBody>
          <a:bodyPr>
            <a:noAutofit/>
          </a:bodyPr>
          <a:lstStyle/>
          <a:p>
            <a:r>
              <a:rPr lang="en-US" sz="2400" dirty="0"/>
              <a:t>Darwinism: humans are animals with no special status in the creation</a:t>
            </a:r>
          </a:p>
          <a:p>
            <a:r>
              <a:rPr lang="en-US" sz="2400" dirty="0"/>
              <a:t>The basis for human value and dignity is not rooted in their nature</a:t>
            </a:r>
          </a:p>
          <a:p>
            <a:r>
              <a:rPr lang="en-US" sz="2400" dirty="0"/>
              <a:t>Human rights are rooted in a variable quality called “personhood” related to their awareness or consciousness</a:t>
            </a:r>
          </a:p>
          <a:p>
            <a:r>
              <a:rPr lang="en-US" sz="2400" dirty="0"/>
              <a:t>Being human is not enough to ethically claim human rights such as the right to life</a:t>
            </a:r>
          </a:p>
        </p:txBody>
      </p:sp>
    </p:spTree>
    <p:extLst>
      <p:ext uri="{BB962C8B-B14F-4D97-AF65-F5344CB8AC3E}">
        <p14:creationId xmlns:p14="http://schemas.microsoft.com/office/powerpoint/2010/main" val="17903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345" y="226538"/>
            <a:ext cx="6219680" cy="4939814"/>
          </a:xfrm>
          <a:prstGeom prst="rect">
            <a:avLst/>
          </a:prstGeom>
        </p:spPr>
        <p:txBody>
          <a:bodyPr wrap="square">
            <a:spAutoFit/>
          </a:bodyPr>
          <a:lstStyle/>
          <a:p>
            <a:r>
              <a:rPr lang="en-US" sz="2100" dirty="0"/>
              <a:t>Up to the age of thirty, or beyond it, poetry of many kinds, such as the works of Milton, Gray, Byron, Wordsworth, Coleridge, and Shelley, gave me great pleasure, and even as a schoolboy I took intense delight in Shakespeare, especially in the historical plays.  I have also said that formerly pictures gave me considerable, and music very great delight.  But now for many years I cannot endure to read a line of poetry:  I have tried lately to read Shakespeare, and found it so intolerably dull that it nauseated me.  I have also almost lost my taste for pictures or music.  ... I retain some taste for fine scenery, but it does not cause me the exquisite delight which it formerly did… </a:t>
            </a:r>
          </a:p>
          <a:p>
            <a:pPr algn="r"/>
            <a:r>
              <a:rPr lang="en-US" sz="2100" dirty="0"/>
              <a:t>Charles Darwin</a:t>
            </a:r>
          </a:p>
        </p:txBody>
      </p:sp>
    </p:spTree>
    <p:extLst>
      <p:ext uri="{BB962C8B-B14F-4D97-AF65-F5344CB8AC3E}">
        <p14:creationId xmlns:p14="http://schemas.microsoft.com/office/powerpoint/2010/main" val="332355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 McCartn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260" y="0"/>
            <a:ext cx="3664744" cy="5143500"/>
          </a:xfrm>
          <a:prstGeom prst="rect">
            <a:avLst/>
          </a:prstGeom>
        </p:spPr>
      </p:pic>
      <p:sp>
        <p:nvSpPr>
          <p:cNvPr id="4" name="Rectangle 3"/>
          <p:cNvSpPr/>
          <p:nvPr/>
        </p:nvSpPr>
        <p:spPr>
          <a:xfrm>
            <a:off x="1501752" y="259809"/>
            <a:ext cx="4663750" cy="4431983"/>
          </a:xfrm>
          <a:prstGeom prst="rect">
            <a:avLst/>
          </a:prstGeom>
        </p:spPr>
        <p:txBody>
          <a:bodyPr wrap="square">
            <a:spAutoFit/>
          </a:bodyPr>
          <a:lstStyle/>
          <a:p>
            <a:pPr marL="342900" indent="-342900"/>
            <a:r>
              <a:rPr lang="en-US" sz="3600" dirty="0"/>
              <a:t>The rain comes  falling from the sky,</a:t>
            </a:r>
          </a:p>
          <a:p>
            <a:pPr marL="342900" indent="-342900"/>
            <a:r>
              <a:rPr lang="en-US" sz="3600" dirty="0"/>
              <a:t>To fill the stream     that fills the sea</a:t>
            </a:r>
          </a:p>
          <a:p>
            <a:pPr marL="342900" indent="-342900"/>
            <a:r>
              <a:rPr lang="en-US" sz="3600" dirty="0"/>
              <a:t>And that's where     life began for       you and me</a:t>
            </a:r>
          </a:p>
          <a:p>
            <a:r>
              <a:rPr lang="en-US" sz="3000" dirty="0"/>
              <a:t>		</a:t>
            </a:r>
            <a:r>
              <a:rPr lang="en-US" i="1" dirty="0"/>
              <a:t>Paul McCartney, </a:t>
            </a:r>
            <a:r>
              <a:rPr lang="en-US" i="1" dirty="0" err="1"/>
              <a:t>Mamunia</a:t>
            </a:r>
            <a:r>
              <a:rPr lang="en-US" i="1" dirty="0"/>
              <a:t>, 1973</a:t>
            </a:r>
            <a:endParaRPr lang="en-US" sz="3000" i="1" dirty="0"/>
          </a:p>
        </p:txBody>
      </p:sp>
      <p:sp>
        <p:nvSpPr>
          <p:cNvPr id="7" name="Rectangle 6"/>
          <p:cNvSpPr/>
          <p:nvPr/>
        </p:nvSpPr>
        <p:spPr>
          <a:xfrm>
            <a:off x="5950915" y="4866501"/>
            <a:ext cx="744114" cy="300082"/>
          </a:xfrm>
          <a:prstGeom prst="rect">
            <a:avLst/>
          </a:prstGeom>
        </p:spPr>
        <p:txBody>
          <a:bodyPr wrap="none">
            <a:spAutoFit/>
          </a:bodyPr>
          <a:lstStyle/>
          <a:p>
            <a:r>
              <a:rPr lang="en-US" sz="1350" dirty="0" err="1">
                <a:solidFill>
                  <a:schemeClr val="tx1">
                    <a:lumMod val="75000"/>
                    <a:lumOff val="25000"/>
                  </a:schemeClr>
                </a:solidFill>
              </a:rPr>
              <a:t>Oli</a:t>
            </a:r>
            <a:r>
              <a:rPr lang="en-US" sz="1350" dirty="0">
                <a:solidFill>
                  <a:schemeClr val="tx1">
                    <a:lumMod val="75000"/>
                    <a:lumOff val="25000"/>
                  </a:schemeClr>
                </a:solidFill>
              </a:rPr>
              <a:t> Gill</a:t>
            </a:r>
          </a:p>
        </p:txBody>
      </p:sp>
    </p:spTree>
    <p:extLst>
      <p:ext uri="{BB962C8B-B14F-4D97-AF65-F5344CB8AC3E}">
        <p14:creationId xmlns:p14="http://schemas.microsoft.com/office/powerpoint/2010/main" val="170478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1">
            <a:extLst>
              <a:ext uri="{FF2B5EF4-FFF2-40B4-BE49-F238E27FC236}">
                <a16:creationId xmlns:a16="http://schemas.microsoft.com/office/drawing/2014/main" id="{9F50B8D0-AA7E-5045-B8B9-B078B27100EC}"/>
              </a:ext>
            </a:extLst>
          </p:cNvPr>
          <p:cNvSpPr txBox="1">
            <a:spLocks noChangeArrowheads="1"/>
          </p:cNvSpPr>
          <p:nvPr/>
        </p:nvSpPr>
        <p:spPr bwMode="auto">
          <a:xfrm>
            <a:off x="1026401" y="571500"/>
            <a:ext cx="7091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6000" dirty="0">
                <a:latin typeface="+mn-lt"/>
              </a:rPr>
              <a:t>When is </a:t>
            </a:r>
          </a:p>
          <a:p>
            <a:r>
              <a:rPr lang="en-US" altLang="en-US" sz="6000" b="1" dirty="0">
                <a:latin typeface="+mn-lt"/>
              </a:rPr>
              <a:t>Creation Sabbath</a:t>
            </a:r>
            <a:r>
              <a:rPr lang="en-US" altLang="en-US" sz="6000" dirty="0">
                <a:latin typeface="+mn-lt"/>
              </a:rPr>
              <a:t>?</a:t>
            </a:r>
          </a:p>
        </p:txBody>
      </p:sp>
      <p:sp>
        <p:nvSpPr>
          <p:cNvPr id="5122" name="TextBox 2">
            <a:extLst>
              <a:ext uri="{FF2B5EF4-FFF2-40B4-BE49-F238E27FC236}">
                <a16:creationId xmlns:a16="http://schemas.microsoft.com/office/drawing/2014/main" id="{012F3E35-E8C1-7447-8CAE-E199CB6103CC}"/>
              </a:ext>
            </a:extLst>
          </p:cNvPr>
          <p:cNvSpPr txBox="1">
            <a:spLocks noChangeArrowheads="1"/>
          </p:cNvSpPr>
          <p:nvPr/>
        </p:nvSpPr>
        <p:spPr bwMode="auto">
          <a:xfrm>
            <a:off x="761447" y="2566931"/>
            <a:ext cx="7621108"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99FF"/>
              </a:buClr>
              <a:buSzPct val="110000"/>
              <a:buFont typeface="Wingdings" pitchFamily="2" charset="2"/>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99CCFF"/>
              </a:buClr>
              <a:buSzPct val="100000"/>
              <a:buFont typeface="Wingdings" pitchFamily="2" charset="2"/>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rgbClr val="CCCCFF"/>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SzTx/>
              <a:buFontTx/>
              <a:buNone/>
            </a:pPr>
            <a:r>
              <a:rPr lang="en-US" altLang="en-US" sz="6600" b="1" dirty="0">
                <a:solidFill>
                  <a:srgbClr val="00B0F0"/>
                </a:solidFill>
                <a:latin typeface="+mn-lt"/>
              </a:rPr>
              <a:t>26 October 2019</a:t>
            </a:r>
          </a:p>
          <a:p>
            <a:pPr algn="ctr">
              <a:spcBef>
                <a:spcPct val="0"/>
              </a:spcBef>
              <a:buClrTx/>
              <a:buSzTx/>
              <a:buFontTx/>
              <a:buNone/>
            </a:pPr>
            <a:r>
              <a:rPr lang="en-US" altLang="en-US" sz="4950" dirty="0" err="1">
                <a:latin typeface="+mn-lt"/>
              </a:rPr>
              <a:t>creationsabbath.net</a:t>
            </a:r>
            <a:endParaRPr lang="en-US" altLang="en-US" sz="4950" dirty="0">
              <a:latin typeface="+mn-lt"/>
            </a:endParaRPr>
          </a:p>
        </p:txBody>
      </p:sp>
    </p:spTree>
    <p:extLst>
      <p:ext uri="{BB962C8B-B14F-4D97-AF65-F5344CB8AC3E}">
        <p14:creationId xmlns:p14="http://schemas.microsoft.com/office/powerpoint/2010/main" val="22247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7569" y="81365"/>
            <a:ext cx="4841984" cy="5170646"/>
          </a:xfrm>
          <a:prstGeom prst="rect">
            <a:avLst/>
          </a:prstGeom>
          <a:effectLst/>
        </p:spPr>
        <p:txBody>
          <a:bodyPr wrap="square">
            <a:spAutoFit/>
          </a:bodyPr>
          <a:lstStyle/>
          <a:p>
            <a:r>
              <a:rPr lang="en-US" sz="3300" dirty="0">
                <a:solidFill>
                  <a:srgbClr val="000000"/>
                </a:solidFill>
              </a:rPr>
              <a:t>The universe: “a vast</a:t>
            </a:r>
          </a:p>
          <a:p>
            <a:r>
              <a:rPr lang="en-US" sz="3300" dirty="0">
                <a:solidFill>
                  <a:srgbClr val="000000"/>
                </a:solidFill>
              </a:rPr>
              <a:t>   agglomeration of </a:t>
            </a:r>
          </a:p>
          <a:p>
            <a:r>
              <a:rPr lang="en-US" sz="3300" dirty="0">
                <a:solidFill>
                  <a:srgbClr val="000000"/>
                </a:solidFill>
              </a:rPr>
              <a:t>   matter and energy </a:t>
            </a:r>
          </a:p>
          <a:p>
            <a:r>
              <a:rPr lang="en-US" sz="3300" dirty="0">
                <a:solidFill>
                  <a:srgbClr val="000000"/>
                </a:solidFill>
              </a:rPr>
              <a:t>   churning around in a </a:t>
            </a:r>
          </a:p>
          <a:p>
            <a:r>
              <a:rPr lang="en-US" sz="3300" dirty="0">
                <a:solidFill>
                  <a:srgbClr val="000000"/>
                </a:solidFill>
              </a:rPr>
              <a:t>     variety of ways, </a:t>
            </a:r>
          </a:p>
          <a:p>
            <a:r>
              <a:rPr lang="en-US" sz="3300" dirty="0">
                <a:solidFill>
                  <a:srgbClr val="000000"/>
                </a:solidFill>
              </a:rPr>
              <a:t>        evolving, never still, </a:t>
            </a:r>
          </a:p>
          <a:p>
            <a:r>
              <a:rPr lang="en-US" sz="3300" dirty="0">
                <a:solidFill>
                  <a:srgbClr val="000000"/>
                </a:solidFill>
              </a:rPr>
              <a:t>         never stable, and in </a:t>
            </a:r>
          </a:p>
          <a:p>
            <a:r>
              <a:rPr lang="en-US" sz="3300" dirty="0">
                <a:solidFill>
                  <a:srgbClr val="000000"/>
                </a:solidFill>
              </a:rPr>
              <a:t>           fact always </a:t>
            </a:r>
          </a:p>
          <a:p>
            <a:r>
              <a:rPr lang="en-US" sz="3300" dirty="0">
                <a:solidFill>
                  <a:srgbClr val="000000"/>
                </a:solidFill>
              </a:rPr>
              <a:t>           running down.”</a:t>
            </a:r>
          </a:p>
          <a:p>
            <a:pPr algn="r"/>
            <a:r>
              <a:rPr lang="en-US" sz="3300" i="1" dirty="0">
                <a:solidFill>
                  <a:srgbClr val="000000"/>
                </a:solidFill>
              </a:rPr>
              <a:t>Brian May</a:t>
            </a:r>
          </a:p>
        </p:txBody>
      </p:sp>
      <p:pic>
        <p:nvPicPr>
          <p:cNvPr id="3" name="Picture 2" descr="Brian M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59" y="12371"/>
            <a:ext cx="4112483" cy="5143500"/>
          </a:xfrm>
          <a:prstGeom prst="rect">
            <a:avLst/>
          </a:prstGeom>
        </p:spPr>
      </p:pic>
      <p:sp>
        <p:nvSpPr>
          <p:cNvPr id="5" name="Rectangle 4"/>
          <p:cNvSpPr/>
          <p:nvPr/>
        </p:nvSpPr>
        <p:spPr>
          <a:xfrm>
            <a:off x="1236777" y="4858083"/>
            <a:ext cx="2414444" cy="300082"/>
          </a:xfrm>
          <a:prstGeom prst="rect">
            <a:avLst/>
          </a:prstGeom>
        </p:spPr>
        <p:txBody>
          <a:bodyPr wrap="none">
            <a:spAutoFit/>
          </a:bodyPr>
          <a:lstStyle/>
          <a:p>
            <a:r>
              <a:rPr lang="en-US" sz="1350" dirty="0">
                <a:solidFill>
                  <a:schemeClr val="tx1">
                    <a:lumMod val="75000"/>
                    <a:lumOff val="25000"/>
                  </a:schemeClr>
                </a:solidFill>
              </a:rPr>
              <a:t>Brian </a:t>
            </a:r>
            <a:r>
              <a:rPr lang="en-US" sz="1350" dirty="0" err="1">
                <a:solidFill>
                  <a:schemeClr val="tx1">
                    <a:lumMod val="75000"/>
                    <a:lumOff val="25000"/>
                  </a:schemeClr>
                </a:solidFill>
              </a:rPr>
              <a:t>Minkoff</a:t>
            </a:r>
            <a:r>
              <a:rPr lang="en-US" sz="1350" dirty="0">
                <a:solidFill>
                  <a:schemeClr val="tx1">
                    <a:lumMod val="75000"/>
                    <a:lumOff val="25000"/>
                  </a:schemeClr>
                </a:solidFill>
              </a:rPr>
              <a:t>-London Pixels</a:t>
            </a:r>
          </a:p>
        </p:txBody>
      </p:sp>
    </p:spTree>
    <p:extLst>
      <p:ext uri="{BB962C8B-B14F-4D97-AF65-F5344CB8AC3E}">
        <p14:creationId xmlns:p14="http://schemas.microsoft.com/office/powerpoint/2010/main" val="7296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7099" y="688478"/>
            <a:ext cx="5898368" cy="3970318"/>
          </a:xfrm>
          <a:prstGeom prst="rect">
            <a:avLst/>
          </a:prstGeom>
        </p:spPr>
        <p:txBody>
          <a:bodyPr wrap="square">
            <a:spAutoFit/>
          </a:bodyPr>
          <a:lstStyle/>
          <a:p>
            <a:r>
              <a:rPr lang="en-US" sz="3600" dirty="0"/>
              <a:t>He who was seated on the throne said, “I am making everything new!” Then he said, “Write this down, for these words are trustworthy and true.”</a:t>
            </a:r>
          </a:p>
          <a:p>
            <a:pPr algn="r"/>
            <a:r>
              <a:rPr lang="en-US" sz="3600" dirty="0"/>
              <a:t>Revelation 21:5 NIV</a:t>
            </a:r>
          </a:p>
        </p:txBody>
      </p:sp>
    </p:spTree>
    <p:extLst>
      <p:ext uri="{BB962C8B-B14F-4D97-AF65-F5344CB8AC3E}">
        <p14:creationId xmlns:p14="http://schemas.microsoft.com/office/powerpoint/2010/main" val="411222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3" name="Content Placeholder 2"/>
          <p:cNvSpPr>
            <a:spLocks noGrp="1"/>
          </p:cNvSpPr>
          <p:nvPr>
            <p:ph idx="1"/>
          </p:nvPr>
        </p:nvSpPr>
        <p:spPr>
          <a:xfrm>
            <a:off x="1517074" y="1710046"/>
            <a:ext cx="6385955" cy="3223022"/>
          </a:xfrm>
        </p:spPr>
        <p:txBody>
          <a:bodyPr>
            <a:noAutofit/>
          </a:bodyPr>
          <a:lstStyle/>
          <a:p>
            <a:r>
              <a:rPr lang="en-US" sz="2400" dirty="0"/>
              <a:t>Darwinism ultimately liberates individuals from responsibility for their actions</a:t>
            </a:r>
          </a:p>
          <a:p>
            <a:r>
              <a:rPr lang="en-US" sz="2400" dirty="0"/>
              <a:t>Free will is probably an illusion</a:t>
            </a:r>
          </a:p>
          <a:p>
            <a:r>
              <a:rPr lang="en-US" sz="2400" dirty="0"/>
              <a:t>No one can control their nature or the nurture they have experienced</a:t>
            </a:r>
          </a:p>
          <a:p>
            <a:r>
              <a:rPr lang="en-US" sz="2400" dirty="0"/>
              <a:t>Thus a person is no more responsible for their behavior than is a dog, mouse, tiger or bacterium</a:t>
            </a:r>
          </a:p>
        </p:txBody>
      </p:sp>
    </p:spTree>
    <p:extLst>
      <p:ext uri="{BB962C8B-B14F-4D97-AF65-F5344CB8AC3E}">
        <p14:creationId xmlns:p14="http://schemas.microsoft.com/office/powerpoint/2010/main" val="14616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3" name="Content Placeholder 2"/>
          <p:cNvSpPr>
            <a:spLocks noGrp="1"/>
          </p:cNvSpPr>
          <p:nvPr>
            <p:ph idx="1"/>
          </p:nvPr>
        </p:nvSpPr>
        <p:spPr>
          <a:xfrm>
            <a:off x="1143001" y="1594262"/>
            <a:ext cx="6858000" cy="3549238"/>
          </a:xfrm>
        </p:spPr>
        <p:txBody>
          <a:bodyPr>
            <a:noAutofit/>
          </a:bodyPr>
          <a:lstStyle/>
          <a:p>
            <a:r>
              <a:rPr lang="en-US" sz="2400" dirty="0"/>
              <a:t>It is unreasonable to expect people not to act on their urges, as they are not responsible for them</a:t>
            </a:r>
          </a:p>
          <a:p>
            <a:r>
              <a:rPr lang="en-US" sz="2400" dirty="0"/>
              <a:t>Thus prohibitions against acting on sexual urges, such as sex outside marriage or homosexual behavior, are unreasonable</a:t>
            </a:r>
          </a:p>
          <a:p>
            <a:r>
              <a:rPr lang="en-US" sz="2400" dirty="0"/>
              <a:t>Taken to its logical conclusion, prohibition of and the concept of punishment for bad behavior is unreasonable as individuals can’t control their nature</a:t>
            </a:r>
          </a:p>
        </p:txBody>
      </p:sp>
    </p:spTree>
    <p:extLst>
      <p:ext uri="{BB962C8B-B14F-4D97-AF65-F5344CB8AC3E}">
        <p14:creationId xmlns:p14="http://schemas.microsoft.com/office/powerpoint/2010/main" val="16055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7436" y="1686261"/>
            <a:ext cx="5809129" cy="3457240"/>
          </a:xfrm>
        </p:spPr>
        <p:txBody>
          <a:bodyPr>
            <a:normAutofit lnSpcReduction="10000"/>
          </a:bodyPr>
          <a:lstStyle/>
          <a:p>
            <a:r>
              <a:rPr lang="en-US" dirty="0"/>
              <a:t>Darwinism provides a consistent foundation for ethics</a:t>
            </a:r>
          </a:p>
          <a:p>
            <a:r>
              <a:rPr lang="en-US" dirty="0"/>
              <a:t>Because the Darwinist worldview is profoundly different from the Biblical worldview, ethics within the Darwinian framework are profoundly different</a:t>
            </a:r>
          </a:p>
          <a:p>
            <a:r>
              <a:rPr lang="en-US" dirty="0"/>
              <a:t>Central to the difference is a fundamentally different view of what human beings are</a:t>
            </a:r>
          </a:p>
          <a:p>
            <a:r>
              <a:rPr lang="en-US" dirty="0"/>
              <a:t>The Darwinist worldview, as it becomes integral to a society, will be reflected and perpetuated by the media produced by the society</a:t>
            </a:r>
          </a:p>
          <a:p>
            <a:r>
              <a:rPr lang="en-US" dirty="0"/>
              <a:t>Media amplifies the impact of Darwinism, resulting in a progressive loss of value for human life</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2731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284" y="424382"/>
            <a:ext cx="8239432" cy="4524315"/>
          </a:xfrm>
          <a:prstGeom prst="rect">
            <a:avLst/>
          </a:prstGeom>
        </p:spPr>
        <p:txBody>
          <a:bodyPr wrap="square">
            <a:spAutoFit/>
          </a:bodyPr>
          <a:lstStyle/>
          <a:p>
            <a:r>
              <a:rPr lang="en-US" sz="3600" dirty="0"/>
              <a:t>For I am not ashamed of the gospel of Christ, for it is the power of God to salvation for everyone who believes, for the Jew first and also for the Greek. For in it the righteousness of God is revealed from faith to faith; as it is written, “The just shall live by faith.”</a:t>
            </a:r>
          </a:p>
          <a:p>
            <a:pPr algn="r"/>
            <a:r>
              <a:rPr lang="en-US" sz="3600" dirty="0"/>
              <a:t>Romans 1:16,17 NKJV</a:t>
            </a:r>
          </a:p>
        </p:txBody>
      </p:sp>
    </p:spTree>
    <p:extLst>
      <p:ext uri="{BB962C8B-B14F-4D97-AF65-F5344CB8AC3E}">
        <p14:creationId xmlns:p14="http://schemas.microsoft.com/office/powerpoint/2010/main" val="36309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The End</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692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143000" y="0"/>
            <a:ext cx="6858000" cy="51435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1800">
              <a:latin typeface="Times" charset="0"/>
            </a:endParaRPr>
          </a:p>
        </p:txBody>
      </p:sp>
      <p:sp>
        <p:nvSpPr>
          <p:cNvPr id="4099" name="TextBox 1"/>
          <p:cNvSpPr txBox="1">
            <a:spLocks noChangeArrowheads="1"/>
          </p:cNvSpPr>
          <p:nvPr/>
        </p:nvSpPr>
        <p:spPr bwMode="auto">
          <a:xfrm>
            <a:off x="2371725" y="1314450"/>
            <a:ext cx="4400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charset="0"/>
                <a:ea typeface="ＭＳ Ｐゴシック" charset="-128"/>
              </a:defRPr>
            </a:lvl1pPr>
            <a:lvl2pPr marL="742950" indent="-285750" algn="ctr">
              <a:defRPr sz="2400">
                <a:solidFill>
                  <a:schemeClr val="tx1"/>
                </a:solidFill>
                <a:latin typeface="Times" charset="0"/>
                <a:ea typeface="ＭＳ Ｐゴシック" charset="-128"/>
              </a:defRPr>
            </a:lvl2pPr>
            <a:lvl3pPr marL="1143000" indent="-228600" algn="ctr">
              <a:defRPr sz="2400">
                <a:solidFill>
                  <a:schemeClr val="tx1"/>
                </a:solidFill>
                <a:latin typeface="Times" charset="0"/>
                <a:ea typeface="ＭＳ Ｐゴシック" charset="-128"/>
              </a:defRPr>
            </a:lvl3pPr>
            <a:lvl4pPr marL="1600200" indent="-228600" algn="ctr">
              <a:defRPr sz="2400">
                <a:solidFill>
                  <a:schemeClr val="tx1"/>
                </a:solidFill>
                <a:latin typeface="Times" charset="0"/>
                <a:ea typeface="ＭＳ Ｐゴシック" charset="-128"/>
              </a:defRPr>
            </a:lvl4pPr>
            <a:lvl5pPr marL="2057400" indent="-228600" algn="ctr">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7200">
                <a:solidFill>
                  <a:schemeClr val="bg1"/>
                </a:solidFill>
              </a:rPr>
              <a:t>grisda.org</a:t>
            </a:r>
            <a:endParaRPr lang="en-US" altLang="x-none" sz="7200" dirty="0">
              <a:solidFill>
                <a:schemeClr val="bg1"/>
              </a:solidFill>
            </a:endParaRPr>
          </a:p>
        </p:txBody>
      </p:sp>
    </p:spTree>
    <p:extLst>
      <p:ext uri="{BB962C8B-B14F-4D97-AF65-F5344CB8AC3E}">
        <p14:creationId xmlns:p14="http://schemas.microsoft.com/office/powerpoint/2010/main" val="1690580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1"/>
          <p:cNvSpPr txBox="1">
            <a:spLocks noChangeArrowheads="1"/>
          </p:cNvSpPr>
          <p:nvPr/>
        </p:nvSpPr>
        <p:spPr bwMode="auto">
          <a:xfrm>
            <a:off x="1885950" y="415529"/>
            <a:ext cx="54864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2100">
                <a:latin typeface="Times" charset="0"/>
              </a:rPr>
              <a:t>You are free to use this presentation for your own personal study, or for lectures in a classroom setting. Feel free to modify and improve it for classroom use in any way that you see fit. I ask that it not be redistributed in whole or in part for any purpose without my written permission. If you would like to use it for some other purpose, or wish to share it using any media please contact me at:</a:t>
            </a:r>
          </a:p>
          <a:p>
            <a:pPr>
              <a:spcBef>
                <a:spcPct val="0"/>
              </a:spcBef>
              <a:buClrTx/>
              <a:buSzTx/>
              <a:buFontTx/>
              <a:buNone/>
            </a:pPr>
            <a:endParaRPr lang="en-US" altLang="en-US" sz="2100">
              <a:latin typeface="Times" charset="0"/>
            </a:endParaRPr>
          </a:p>
          <a:p>
            <a:pPr>
              <a:spcBef>
                <a:spcPct val="0"/>
              </a:spcBef>
              <a:buClrTx/>
              <a:buSzTx/>
              <a:buFontTx/>
              <a:buNone/>
            </a:pPr>
            <a:r>
              <a:rPr lang="en-US" altLang="en-US" sz="2100">
                <a:latin typeface="Times" charset="0"/>
                <a:hlinkClick r:id="rId2"/>
              </a:rPr>
              <a:t>tstandish@llu.edu</a:t>
            </a:r>
            <a:endParaRPr lang="en-US" altLang="en-US" sz="2100">
              <a:latin typeface="Times" charset="0"/>
            </a:endParaRPr>
          </a:p>
          <a:p>
            <a:pPr>
              <a:spcBef>
                <a:spcPct val="0"/>
              </a:spcBef>
              <a:buClrTx/>
              <a:buSzTx/>
              <a:buFontTx/>
              <a:buNone/>
            </a:pPr>
            <a:endParaRPr lang="en-US" altLang="en-US" sz="2100">
              <a:latin typeface="Times" charset="0"/>
            </a:endParaRPr>
          </a:p>
          <a:p>
            <a:pPr>
              <a:spcBef>
                <a:spcPct val="0"/>
              </a:spcBef>
              <a:buClrTx/>
              <a:buSzTx/>
              <a:buFontTx/>
              <a:buNone/>
            </a:pPr>
            <a:r>
              <a:rPr lang="en-US" altLang="en-US" sz="2100">
                <a:latin typeface="Times" charset="0"/>
              </a:rPr>
              <a:t>Thank you for respecting my wishes with this.</a:t>
            </a:r>
          </a:p>
        </p:txBody>
      </p:sp>
    </p:spTree>
    <p:extLst>
      <p:ext uri="{BB962C8B-B14F-4D97-AF65-F5344CB8AC3E}">
        <p14:creationId xmlns:p14="http://schemas.microsoft.com/office/powerpoint/2010/main" val="147561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1232" y="395893"/>
            <a:ext cx="6123491" cy="4247317"/>
          </a:xfrm>
          <a:prstGeom prst="rect">
            <a:avLst/>
          </a:prstGeom>
        </p:spPr>
        <p:txBody>
          <a:bodyPr wrap="square">
            <a:spAutoFit/>
          </a:bodyPr>
          <a:lstStyle/>
          <a:p>
            <a:r>
              <a:rPr lang="en-US" sz="2700" i="1" dirty="0"/>
              <a:t>Let</a:t>
            </a:r>
            <a:r>
              <a:rPr lang="en-US" sz="2700" dirty="0"/>
              <a:t> love </a:t>
            </a:r>
            <a:r>
              <a:rPr lang="en-US" sz="2700" i="1" dirty="0"/>
              <a:t>be</a:t>
            </a:r>
            <a:r>
              <a:rPr lang="en-US" sz="2700" dirty="0"/>
              <a:t> without hypocrisy. Abhor what is evil. Cling to what is good.</a:t>
            </a:r>
            <a:r>
              <a:rPr lang="en-US" sz="2700" b="1" dirty="0"/>
              <a:t> </a:t>
            </a:r>
            <a:r>
              <a:rPr lang="en-US" sz="2700" i="1" dirty="0"/>
              <a:t>Be</a:t>
            </a:r>
            <a:r>
              <a:rPr lang="en-US" sz="2700" dirty="0"/>
              <a:t> kindly affectionate to one another with brotherly love, in honor giving preference to one another;</a:t>
            </a:r>
            <a:r>
              <a:rPr lang="en-US" sz="2700" b="1" dirty="0"/>
              <a:t> </a:t>
            </a:r>
            <a:r>
              <a:rPr lang="en-US" sz="2700" dirty="0"/>
              <a:t>not lagging in diligence, fervent in spirit, serving the Lord;</a:t>
            </a:r>
            <a:r>
              <a:rPr lang="en-US" sz="2700" b="1" dirty="0"/>
              <a:t> </a:t>
            </a:r>
            <a:r>
              <a:rPr lang="en-US" sz="2700" dirty="0"/>
              <a:t>rejoicing in hope, patient in tribulation, continuing steadfastly in prayer;</a:t>
            </a:r>
          </a:p>
          <a:p>
            <a:r>
              <a:rPr lang="en-US" sz="2700" dirty="0"/>
              <a:t>Romans 12:9</a:t>
            </a:r>
            <a:r>
              <a:rPr lang="en-US" sz="2700"/>
              <a:t>-12 </a:t>
            </a:r>
            <a:r>
              <a:rPr lang="en-US" sz="2700" dirty="0"/>
              <a:t>NKJV</a:t>
            </a:r>
          </a:p>
        </p:txBody>
      </p:sp>
    </p:spTree>
    <p:extLst>
      <p:ext uri="{BB962C8B-B14F-4D97-AF65-F5344CB8AC3E}">
        <p14:creationId xmlns:p14="http://schemas.microsoft.com/office/powerpoint/2010/main" val="69692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51435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1800">
              <a:latin typeface="Times" charset="0"/>
            </a:endParaRPr>
          </a:p>
        </p:txBody>
      </p:sp>
      <p:sp>
        <p:nvSpPr>
          <p:cNvPr id="4099" name="TextBox 1"/>
          <p:cNvSpPr txBox="1">
            <a:spLocks noChangeArrowheads="1"/>
          </p:cNvSpPr>
          <p:nvPr/>
        </p:nvSpPr>
        <p:spPr bwMode="auto">
          <a:xfrm>
            <a:off x="2371725" y="1314450"/>
            <a:ext cx="4400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charset="0"/>
                <a:ea typeface="ＭＳ Ｐゴシック" charset="-128"/>
              </a:defRPr>
            </a:lvl1pPr>
            <a:lvl2pPr marL="742950" indent="-285750" algn="ctr">
              <a:defRPr sz="2400">
                <a:solidFill>
                  <a:schemeClr val="tx1"/>
                </a:solidFill>
                <a:latin typeface="Times" charset="0"/>
                <a:ea typeface="ＭＳ Ｐゴシック" charset="-128"/>
              </a:defRPr>
            </a:lvl2pPr>
            <a:lvl3pPr marL="1143000" indent="-228600" algn="ctr">
              <a:defRPr sz="2400">
                <a:solidFill>
                  <a:schemeClr val="tx1"/>
                </a:solidFill>
                <a:latin typeface="Times" charset="0"/>
                <a:ea typeface="ＭＳ Ｐゴシック" charset="-128"/>
              </a:defRPr>
            </a:lvl3pPr>
            <a:lvl4pPr marL="1600200" indent="-228600" algn="ctr">
              <a:defRPr sz="2400">
                <a:solidFill>
                  <a:schemeClr val="tx1"/>
                </a:solidFill>
                <a:latin typeface="Times" charset="0"/>
                <a:ea typeface="ＭＳ Ｐゴシック" charset="-128"/>
              </a:defRPr>
            </a:lvl4pPr>
            <a:lvl5pPr marL="2057400" indent="-228600" algn="ctr">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7200">
                <a:solidFill>
                  <a:schemeClr val="bg1"/>
                </a:solidFill>
              </a:rPr>
              <a:t>grisda.org</a:t>
            </a:r>
            <a:endParaRPr lang="en-US" altLang="x-none" sz="7200" dirty="0">
              <a:solidFill>
                <a:schemeClr val="bg1"/>
              </a:solidFill>
            </a:endParaRPr>
          </a:p>
        </p:txBody>
      </p:sp>
    </p:spTree>
    <p:extLst>
      <p:ext uri="{BB962C8B-B14F-4D97-AF65-F5344CB8AC3E}">
        <p14:creationId xmlns:p14="http://schemas.microsoft.com/office/powerpoint/2010/main" val="169258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820" y="436041"/>
            <a:ext cx="5921319" cy="3831818"/>
          </a:xfrm>
          <a:prstGeom prst="rect">
            <a:avLst/>
          </a:prstGeom>
        </p:spPr>
        <p:txBody>
          <a:bodyPr wrap="square">
            <a:spAutoFit/>
          </a:bodyPr>
          <a:lstStyle/>
          <a:p>
            <a:r>
              <a:rPr lang="en-US" sz="4050" dirty="0"/>
              <a:t>There is neither Jew nor Gentile, neither slave nor free, nor is there male and female, for you are all one in Christ Jesus. </a:t>
            </a:r>
          </a:p>
          <a:p>
            <a:pPr algn="r"/>
            <a:r>
              <a:rPr lang="en-US" sz="4050" dirty="0"/>
              <a:t>Galatians 3:28 NIV</a:t>
            </a:r>
          </a:p>
        </p:txBody>
      </p:sp>
    </p:spTree>
    <p:extLst>
      <p:ext uri="{BB962C8B-B14F-4D97-AF65-F5344CB8AC3E}">
        <p14:creationId xmlns:p14="http://schemas.microsoft.com/office/powerpoint/2010/main" val="123237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345" y="495300"/>
            <a:ext cx="6079280" cy="4154984"/>
          </a:xfrm>
          <a:prstGeom prst="rect">
            <a:avLst/>
          </a:prstGeom>
        </p:spPr>
        <p:txBody>
          <a:bodyPr wrap="square">
            <a:spAutoFit/>
          </a:bodyPr>
          <a:lstStyle/>
          <a:p>
            <a:r>
              <a:rPr lang="en-US" sz="2400" dirty="0">
                <a:solidFill>
                  <a:srgbClr val="333333"/>
                </a:solidFill>
              </a:rPr>
              <a:t>“Although the fetus may, after a certain point, be capable of feeling pain, there is no basis for thinking it rational or self-aware, let alone capable of seeing itself as existing in different times and places. But the same can be said of the newborn infant. Human babies are not born self-aware or capable of grasping their lives over time. They are not persons. Hence their lives would seem to be no more worthy of protection than the life of a fetus.” (Peter Singer, 1995)</a:t>
            </a:r>
          </a:p>
        </p:txBody>
      </p:sp>
    </p:spTree>
    <p:extLst>
      <p:ext uri="{BB962C8B-B14F-4D97-AF65-F5344CB8AC3E}">
        <p14:creationId xmlns:p14="http://schemas.microsoft.com/office/powerpoint/2010/main" val="917821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523875"/>
            <a:ext cx="5934075" cy="4524315"/>
          </a:xfrm>
          <a:prstGeom prst="rect">
            <a:avLst/>
          </a:prstGeom>
        </p:spPr>
        <p:txBody>
          <a:bodyPr wrap="square">
            <a:spAutoFit/>
          </a:bodyPr>
          <a:lstStyle/>
          <a:p>
            <a:r>
              <a:rPr lang="en-US" sz="2400" dirty="0">
                <a:solidFill>
                  <a:srgbClr val="333333"/>
                </a:solidFill>
              </a:rPr>
              <a:t>“The wide support for medical infanticide suggest that, instead of trying to find places to draw lines, we should accept that the development of the human being, from embryo to fetus, from fetus to newborn, and from newborn infant to older child, is a continuous process that does not offer us neat lines of demarcation between stages. But we may then add, so to is the development of the moral status of the human being.” </a:t>
            </a:r>
          </a:p>
          <a:p>
            <a:pPr algn="r"/>
            <a:r>
              <a:rPr lang="en-US" sz="2400" dirty="0">
                <a:solidFill>
                  <a:srgbClr val="333333"/>
                </a:solidFill>
              </a:rPr>
              <a:t>Peter Singer, 1995</a:t>
            </a:r>
          </a:p>
        </p:txBody>
      </p:sp>
    </p:spTree>
    <p:extLst>
      <p:ext uri="{BB962C8B-B14F-4D97-AF65-F5344CB8AC3E}">
        <p14:creationId xmlns:p14="http://schemas.microsoft.com/office/powerpoint/2010/main" val="2114708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9394" y="229501"/>
            <a:ext cx="6070499" cy="4708981"/>
          </a:xfrm>
          <a:prstGeom prst="rect">
            <a:avLst/>
          </a:prstGeom>
        </p:spPr>
        <p:txBody>
          <a:bodyPr wrap="square">
            <a:spAutoFit/>
          </a:bodyPr>
          <a:lstStyle/>
          <a:p>
            <a:r>
              <a:rPr lang="en-US" sz="3000" b="1" dirty="0"/>
              <a:t> </a:t>
            </a:r>
            <a:r>
              <a:rPr lang="en-US" sz="3000" dirty="0"/>
              <a:t>‘He will wipe every tear from their eyes. There will be no more death’ or mourning or crying or pain, for the old order of things has passed away.” </a:t>
            </a:r>
            <a:r>
              <a:rPr lang="en-US" sz="3000" b="1" dirty="0"/>
              <a:t> </a:t>
            </a:r>
            <a:r>
              <a:rPr lang="en-US" sz="3000" dirty="0"/>
              <a:t>He who was seated on the throne said, “I am making everything new!”</a:t>
            </a:r>
            <a:r>
              <a:rPr lang="en-US" sz="3000" b="1" dirty="0"/>
              <a:t> </a:t>
            </a:r>
            <a:r>
              <a:rPr lang="en-US" sz="3000" dirty="0"/>
              <a:t>Then he said, “Write this down, for these words are trustworthy and true.”</a:t>
            </a:r>
          </a:p>
          <a:p>
            <a:pPr algn="r"/>
            <a:r>
              <a:rPr lang="en-US" sz="3000" dirty="0"/>
              <a:t>Revelation 21:4,5</a:t>
            </a:r>
          </a:p>
        </p:txBody>
      </p:sp>
    </p:spTree>
    <p:extLst>
      <p:ext uri="{BB962C8B-B14F-4D97-AF65-F5344CB8AC3E}">
        <p14:creationId xmlns:p14="http://schemas.microsoft.com/office/powerpoint/2010/main" val="331999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0134" y="867655"/>
            <a:ext cx="5895976" cy="2585323"/>
          </a:xfrm>
          <a:prstGeom prst="rect">
            <a:avLst/>
          </a:prstGeom>
        </p:spPr>
        <p:txBody>
          <a:bodyPr wrap="square">
            <a:spAutoFit/>
          </a:bodyPr>
          <a:lstStyle/>
          <a:p>
            <a:r>
              <a:rPr lang="en-US" sz="4050" dirty="0">
                <a:solidFill>
                  <a:srgbClr val="333333"/>
                </a:solidFill>
              </a:rPr>
              <a:t>“He is before all things, and in him all things hold together.” </a:t>
            </a:r>
          </a:p>
          <a:p>
            <a:pPr algn="r"/>
            <a:r>
              <a:rPr lang="en-US" sz="4050" dirty="0">
                <a:solidFill>
                  <a:srgbClr val="333333"/>
                </a:solidFill>
              </a:rPr>
              <a:t>Colossians 1:17 NIV</a:t>
            </a:r>
          </a:p>
        </p:txBody>
      </p:sp>
    </p:spTree>
    <p:extLst>
      <p:ext uri="{BB962C8B-B14F-4D97-AF65-F5344CB8AC3E}">
        <p14:creationId xmlns:p14="http://schemas.microsoft.com/office/powerpoint/2010/main" val="2129133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4050" y="354511"/>
            <a:ext cx="5581650" cy="4939814"/>
          </a:xfrm>
          <a:prstGeom prst="rect">
            <a:avLst/>
          </a:prstGeom>
        </p:spPr>
        <p:txBody>
          <a:bodyPr wrap="square">
            <a:spAutoFit/>
          </a:bodyPr>
          <a:lstStyle/>
          <a:p>
            <a:r>
              <a:rPr lang="en-US" sz="4500" dirty="0">
                <a:solidFill>
                  <a:srgbClr val="333333"/>
                </a:solidFill>
              </a:rPr>
              <a:t>“By the word of the LORD the heavens were made, their starry host by the breath of his mouth.”</a:t>
            </a:r>
          </a:p>
          <a:p>
            <a:pPr algn="r"/>
            <a:r>
              <a:rPr lang="en-US" sz="4500" dirty="0">
                <a:solidFill>
                  <a:srgbClr val="333333"/>
                </a:solidFill>
              </a:rPr>
              <a:t>Psalm 33:6 NIV</a:t>
            </a:r>
          </a:p>
        </p:txBody>
      </p:sp>
    </p:spTree>
    <p:extLst>
      <p:ext uri="{BB962C8B-B14F-4D97-AF65-F5344CB8AC3E}">
        <p14:creationId xmlns:p14="http://schemas.microsoft.com/office/powerpoint/2010/main" val="469662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1150" y="207605"/>
            <a:ext cx="6153150" cy="4893647"/>
          </a:xfrm>
          <a:prstGeom prst="rect">
            <a:avLst/>
          </a:prstGeom>
        </p:spPr>
        <p:txBody>
          <a:bodyPr wrap="square">
            <a:spAutoFit/>
          </a:bodyPr>
          <a:lstStyle/>
          <a:p>
            <a:r>
              <a:rPr lang="en-US" sz="2400" dirty="0">
                <a:solidFill>
                  <a:srgbClr val="333333"/>
                </a:solidFill>
              </a:rPr>
              <a:t>“He [Darwin] discovered a way in which the unaided laws of physics — the laws according to which things “just happen” — could, in the fullness of geologic time, come to mimic deliberate design. The illusion of design is so successful that to this day most Americans (including, significantly, many influential and rich Americans) stubbornly refuse to believe it is an illusion. To such people, if a heart (or an eye or a bacterial flagellum) looks designed, that’s proof enough that it is designed.”</a:t>
            </a:r>
          </a:p>
          <a:p>
            <a:pPr algn="r"/>
            <a:r>
              <a:rPr lang="en-US" sz="2400" dirty="0">
                <a:solidFill>
                  <a:srgbClr val="333333"/>
                </a:solidFill>
              </a:rPr>
              <a:t>Richard Dawkins, 2005</a:t>
            </a:r>
          </a:p>
        </p:txBody>
      </p:sp>
    </p:spTree>
    <p:extLst>
      <p:ext uri="{BB962C8B-B14F-4D97-AF65-F5344CB8AC3E}">
        <p14:creationId xmlns:p14="http://schemas.microsoft.com/office/powerpoint/2010/main" val="1128910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7919" y="470459"/>
            <a:ext cx="6173778" cy="4455066"/>
          </a:xfrm>
          <a:prstGeom prst="rect">
            <a:avLst/>
          </a:prstGeom>
        </p:spPr>
        <p:txBody>
          <a:bodyPr wrap="square">
            <a:spAutoFit/>
          </a:bodyPr>
          <a:lstStyle/>
          <a:p>
            <a:r>
              <a:rPr lang="en-US" sz="4050" dirty="0"/>
              <a:t>Therefore, just as sin entered the world through one man, and death through sin, and in this way death came to all people, because all sinned</a:t>
            </a:r>
          </a:p>
          <a:p>
            <a:pPr algn="r"/>
            <a:r>
              <a:rPr lang="en-US" sz="4050" dirty="0"/>
              <a:t>Romans 5:12 NIV</a:t>
            </a:r>
          </a:p>
        </p:txBody>
      </p:sp>
    </p:spTree>
    <p:extLst>
      <p:ext uri="{BB962C8B-B14F-4D97-AF65-F5344CB8AC3E}">
        <p14:creationId xmlns:p14="http://schemas.microsoft.com/office/powerpoint/2010/main" val="3887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6443" y="539307"/>
            <a:ext cx="5921319" cy="3785652"/>
          </a:xfrm>
          <a:prstGeom prst="rect">
            <a:avLst/>
          </a:prstGeom>
        </p:spPr>
        <p:txBody>
          <a:bodyPr wrap="square">
            <a:spAutoFit/>
          </a:bodyPr>
          <a:lstStyle/>
          <a:p>
            <a:r>
              <a:rPr lang="en-US" sz="3000" dirty="0"/>
              <a:t>For you created my inmost being;</a:t>
            </a:r>
            <a:r>
              <a:rPr lang="en-US" sz="3000" b="1" dirty="0"/>
              <a:t> </a:t>
            </a:r>
            <a:r>
              <a:rPr lang="en-US" sz="3000" dirty="0"/>
              <a:t>you knit me together in my mother’s womb.</a:t>
            </a:r>
            <a:endParaRPr lang="en-US" sz="3000" b="1" dirty="0"/>
          </a:p>
          <a:p>
            <a:r>
              <a:rPr lang="en-US" sz="3000" dirty="0"/>
              <a:t>I praise you because I am fearfully and wonderfully made; your works are wonderful,</a:t>
            </a:r>
            <a:r>
              <a:rPr lang="en-US" sz="3000" b="1" dirty="0"/>
              <a:t> </a:t>
            </a:r>
            <a:r>
              <a:rPr lang="en-US" sz="3000" dirty="0"/>
              <a:t>I know that full well.</a:t>
            </a:r>
          </a:p>
          <a:p>
            <a:pPr algn="r"/>
            <a:r>
              <a:rPr lang="en-US" sz="3000" dirty="0"/>
              <a:t>Psalm 139:13,14 NIV</a:t>
            </a:r>
          </a:p>
        </p:txBody>
      </p:sp>
    </p:spTree>
    <p:extLst>
      <p:ext uri="{BB962C8B-B14F-4D97-AF65-F5344CB8AC3E}">
        <p14:creationId xmlns:p14="http://schemas.microsoft.com/office/powerpoint/2010/main" val="2168155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328465"/>
            <a:ext cx="6076950" cy="4616648"/>
          </a:xfrm>
          <a:prstGeom prst="rect">
            <a:avLst/>
          </a:prstGeom>
        </p:spPr>
        <p:txBody>
          <a:bodyPr wrap="square">
            <a:spAutoFit/>
          </a:bodyPr>
          <a:lstStyle/>
          <a:p>
            <a:r>
              <a:rPr lang="en-US" sz="2100" dirty="0">
                <a:solidFill>
                  <a:srgbClr val="333333"/>
                </a:solidFill>
              </a:rPr>
              <a:t>In spite of the oxymoron in the expression, we propose to call this practice ‘after-birth abortion’, rather than ‘infanticide’, to </a:t>
            </a:r>
            <a:r>
              <a:rPr lang="en-US" sz="2100" dirty="0" err="1">
                <a:solidFill>
                  <a:srgbClr val="333333"/>
                </a:solidFill>
              </a:rPr>
              <a:t>emphasise</a:t>
            </a:r>
            <a:r>
              <a:rPr lang="en-US" sz="2100" dirty="0">
                <a:solidFill>
                  <a:srgbClr val="333333"/>
                </a:solidFill>
              </a:rPr>
              <a:t> that the moral status of the individual killed is comparable with that of a fetus (on which ‘abortions’ in the traditional sense are performed) rather than to that of a child. Therefore, we claim that killing a newborn could be ethically permissible in all the circumstances where abortion would be. Such circumstances include cases where the newborn has the potential to have an (at least) acceptable life, but the well-being of the family is at risk.</a:t>
            </a:r>
          </a:p>
          <a:p>
            <a:pPr algn="r"/>
            <a:r>
              <a:rPr lang="en-US" sz="2100" i="1" dirty="0">
                <a:solidFill>
                  <a:srgbClr val="333333"/>
                </a:solidFill>
              </a:rPr>
              <a:t>Alberto </a:t>
            </a:r>
            <a:r>
              <a:rPr lang="en-US" sz="2100" i="1" dirty="0" err="1">
                <a:solidFill>
                  <a:srgbClr val="333333"/>
                </a:solidFill>
              </a:rPr>
              <a:t>Giubilini</a:t>
            </a:r>
            <a:r>
              <a:rPr lang="en-US" sz="2100" i="1" dirty="0">
                <a:solidFill>
                  <a:srgbClr val="333333"/>
                </a:solidFill>
              </a:rPr>
              <a:t> &amp; Francesca Minerva, 2012</a:t>
            </a:r>
          </a:p>
        </p:txBody>
      </p:sp>
    </p:spTree>
    <p:extLst>
      <p:ext uri="{BB962C8B-B14F-4D97-AF65-F5344CB8AC3E}">
        <p14:creationId xmlns:p14="http://schemas.microsoft.com/office/powerpoint/2010/main" val="235985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01584"/>
            <a:ext cx="6858000" cy="1538205"/>
          </a:xfrm>
        </p:spPr>
        <p:txBody>
          <a:bodyPr>
            <a:noAutofit/>
          </a:bodyPr>
          <a:lstStyle/>
          <a:p>
            <a:pPr>
              <a:lnSpc>
                <a:spcPct val="90000"/>
              </a:lnSpc>
            </a:pPr>
            <a:r>
              <a:rPr lang="en-US" dirty="0">
                <a:ea typeface="Lucida Grande"/>
                <a:cs typeface="Lucida Grande"/>
              </a:rPr>
              <a:t>Darwinism's </a:t>
            </a:r>
            <a:r>
              <a:rPr lang="en-US">
                <a:ea typeface="Lucida Grande"/>
                <a:cs typeface="Lucida Grande"/>
              </a:rPr>
              <a:t>Influence on</a:t>
            </a:r>
            <a:br>
              <a:rPr lang="en-US" dirty="0">
                <a:ea typeface="Lucida Grande"/>
                <a:cs typeface="Lucida Grande"/>
              </a:rPr>
            </a:br>
            <a:r>
              <a:rPr lang="en-US" dirty="0">
                <a:ea typeface="Lucida Grande"/>
                <a:cs typeface="Lucida Grande"/>
              </a:rPr>
              <a:t>Morality, Media and </a:t>
            </a:r>
            <a:br>
              <a:rPr lang="en-US" dirty="0">
                <a:ea typeface="Lucida Grande"/>
                <a:cs typeface="Lucida Grande"/>
              </a:rPr>
            </a:br>
            <a:r>
              <a:rPr lang="en-US" dirty="0">
                <a:ea typeface="Lucida Grande"/>
                <a:cs typeface="Lucida Grande"/>
              </a:rPr>
              <a:t>Political Discourse</a:t>
            </a:r>
            <a:endParaRPr lang="en-US" sz="3600" dirty="0"/>
          </a:p>
        </p:txBody>
      </p:sp>
      <p:sp>
        <p:nvSpPr>
          <p:cNvPr id="3" name="Subtitle 2"/>
          <p:cNvSpPr>
            <a:spLocks noGrp="1"/>
          </p:cNvSpPr>
          <p:nvPr>
            <p:ph type="subTitle" idx="1"/>
          </p:nvPr>
        </p:nvSpPr>
        <p:spPr/>
        <p:txBody>
          <a:bodyPr>
            <a:normAutofit/>
          </a:bodyPr>
          <a:lstStyle/>
          <a:p>
            <a:r>
              <a:rPr lang="en-US" sz="2100" dirty="0"/>
              <a:t>Timothy G. Standish, PhD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0691" y="4057650"/>
            <a:ext cx="1902619" cy="42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209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3550" y="276225"/>
            <a:ext cx="6010275" cy="4247317"/>
          </a:xfrm>
          <a:prstGeom prst="rect">
            <a:avLst/>
          </a:prstGeom>
        </p:spPr>
        <p:txBody>
          <a:bodyPr wrap="square">
            <a:spAutoFit/>
          </a:bodyPr>
          <a:lstStyle/>
          <a:p>
            <a:r>
              <a:rPr lang="en-US" sz="2700" dirty="0">
                <a:solidFill>
                  <a:srgbClr val="333333"/>
                </a:solidFill>
              </a:rPr>
              <a:t>If we compare a severely defective human infant with a nonhuman animal, a dog or a pig, for example, we will often find the nonhuman to have superior capacities, both actual and potential, for rationality, self consciousness, communication, and anything else that can plausibly be considered morally significant.</a:t>
            </a:r>
          </a:p>
          <a:p>
            <a:pPr algn="r"/>
            <a:r>
              <a:rPr lang="en-US" sz="2700" i="1" dirty="0">
                <a:solidFill>
                  <a:srgbClr val="333333"/>
                </a:solidFill>
              </a:rPr>
              <a:t>Peter Singer, 1983</a:t>
            </a:r>
          </a:p>
        </p:txBody>
      </p:sp>
    </p:spTree>
    <p:extLst>
      <p:ext uri="{BB962C8B-B14F-4D97-AF65-F5344CB8AC3E}">
        <p14:creationId xmlns:p14="http://schemas.microsoft.com/office/powerpoint/2010/main" val="1240185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0797" y="432184"/>
            <a:ext cx="5924550" cy="4524315"/>
          </a:xfrm>
          <a:prstGeom prst="rect">
            <a:avLst/>
          </a:prstGeom>
        </p:spPr>
        <p:txBody>
          <a:bodyPr wrap="square">
            <a:spAutoFit/>
          </a:bodyPr>
          <a:lstStyle/>
          <a:p>
            <a:r>
              <a:rPr lang="en-US" sz="3600" dirty="0">
                <a:solidFill>
                  <a:srgbClr val="333333"/>
                </a:solidFill>
              </a:rPr>
              <a:t>[A]n evolutionary perspective denies that humans are different in kind from other animals; and one cannot reasonably make distinctions in morals where none exist in fact.</a:t>
            </a:r>
          </a:p>
          <a:p>
            <a:pPr algn="r"/>
            <a:r>
              <a:rPr lang="en-US" sz="3600" i="1" dirty="0">
                <a:solidFill>
                  <a:srgbClr val="333333"/>
                </a:solidFill>
              </a:rPr>
              <a:t>James </a:t>
            </a:r>
            <a:r>
              <a:rPr lang="en-US" sz="3600" i="1" dirty="0" err="1">
                <a:solidFill>
                  <a:srgbClr val="333333"/>
                </a:solidFill>
              </a:rPr>
              <a:t>Rachels</a:t>
            </a:r>
            <a:r>
              <a:rPr lang="en-US" sz="3600" i="1" dirty="0">
                <a:solidFill>
                  <a:srgbClr val="333333"/>
                </a:solidFill>
              </a:rPr>
              <a:t>, 1990</a:t>
            </a:r>
          </a:p>
        </p:txBody>
      </p:sp>
    </p:spTree>
    <p:extLst>
      <p:ext uri="{BB962C8B-B14F-4D97-AF65-F5344CB8AC3E}">
        <p14:creationId xmlns:p14="http://schemas.microsoft.com/office/powerpoint/2010/main" val="2676280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8-21 at 8.5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175" y="0"/>
            <a:ext cx="4819650" cy="2600325"/>
          </a:xfrm>
          <a:prstGeom prst="rect">
            <a:avLst/>
          </a:prstGeom>
        </p:spPr>
      </p:pic>
      <p:pic>
        <p:nvPicPr>
          <p:cNvPr id="7" name="Picture 6" descr="Screen Shot 2014-08-21 at 8.5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175" y="2562225"/>
            <a:ext cx="4819650" cy="2581275"/>
          </a:xfrm>
          <a:prstGeom prst="rect">
            <a:avLst/>
          </a:prstGeom>
        </p:spPr>
      </p:pic>
    </p:spTree>
    <p:extLst>
      <p:ext uri="{BB962C8B-B14F-4D97-AF65-F5344CB8AC3E}">
        <p14:creationId xmlns:p14="http://schemas.microsoft.com/office/powerpoint/2010/main" val="5654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0675" y="367341"/>
            <a:ext cx="6185120" cy="4247317"/>
          </a:xfrm>
          <a:prstGeom prst="rect">
            <a:avLst/>
          </a:prstGeom>
        </p:spPr>
        <p:txBody>
          <a:bodyPr wrap="square">
            <a:spAutoFit/>
          </a:bodyPr>
          <a:lstStyle/>
          <a:p>
            <a:r>
              <a:rPr lang="en-US" sz="3000" dirty="0">
                <a:solidFill>
                  <a:srgbClr val="333333"/>
                </a:solidFill>
              </a:rPr>
              <a:t>      Man in his arrogance thinks </a:t>
            </a:r>
          </a:p>
          <a:p>
            <a:r>
              <a:rPr lang="en-US" sz="3000" dirty="0">
                <a:solidFill>
                  <a:srgbClr val="333333"/>
                </a:solidFill>
              </a:rPr>
              <a:t>                 himself a great work </a:t>
            </a:r>
          </a:p>
          <a:p>
            <a:r>
              <a:rPr lang="en-US" sz="3000" dirty="0">
                <a:solidFill>
                  <a:srgbClr val="333333"/>
                </a:solidFill>
              </a:rPr>
              <a:t>                    worthy the </a:t>
            </a:r>
          </a:p>
          <a:p>
            <a:r>
              <a:rPr lang="en-US" sz="3000" dirty="0">
                <a:solidFill>
                  <a:srgbClr val="333333"/>
                </a:solidFill>
              </a:rPr>
              <a:t>                       interposition of a </a:t>
            </a:r>
          </a:p>
          <a:p>
            <a:r>
              <a:rPr lang="en-US" sz="3000" dirty="0">
                <a:solidFill>
                  <a:srgbClr val="333333"/>
                </a:solidFill>
              </a:rPr>
              <a:t>                       deity (sic), more </a:t>
            </a:r>
          </a:p>
          <a:p>
            <a:r>
              <a:rPr lang="en-US" sz="3000" dirty="0">
                <a:solidFill>
                  <a:srgbClr val="333333"/>
                </a:solidFill>
              </a:rPr>
              <a:t>                       humble &amp; I believe </a:t>
            </a:r>
          </a:p>
          <a:p>
            <a:r>
              <a:rPr lang="en-US" sz="3000" dirty="0">
                <a:solidFill>
                  <a:srgbClr val="333333"/>
                </a:solidFill>
              </a:rPr>
              <a:t>                     truer to consider him </a:t>
            </a:r>
          </a:p>
          <a:p>
            <a:r>
              <a:rPr lang="en-US" sz="3000" dirty="0">
                <a:solidFill>
                  <a:srgbClr val="333333"/>
                </a:solidFill>
              </a:rPr>
              <a:t>                       created from animals.</a:t>
            </a:r>
          </a:p>
          <a:p>
            <a:pPr algn="r"/>
            <a:r>
              <a:rPr lang="en-US" sz="3000" i="1" dirty="0">
                <a:solidFill>
                  <a:srgbClr val="333333"/>
                </a:solidFill>
              </a:rPr>
              <a:t>Charles Darwin, 1838</a:t>
            </a:r>
          </a:p>
        </p:txBody>
      </p:sp>
      <p:pic>
        <p:nvPicPr>
          <p:cNvPr id="6"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24890"/>
            <a:ext cx="3048000" cy="4118610"/>
          </a:xfrm>
          <a:prstGeom prst="rect">
            <a:avLst/>
          </a:prstGeom>
        </p:spPr>
      </p:pic>
    </p:spTree>
    <p:extLst>
      <p:ext uri="{BB962C8B-B14F-4D97-AF65-F5344CB8AC3E}">
        <p14:creationId xmlns:p14="http://schemas.microsoft.com/office/powerpoint/2010/main" val="406885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037034" y="440531"/>
            <a:ext cx="6678216"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altLang="ja-JP" sz="3300" dirty="0"/>
              <a:t>Had he [man] not been subjected during primeval times </a:t>
            </a:r>
          </a:p>
          <a:p>
            <a:pPr algn="r"/>
            <a:r>
              <a:rPr lang="en-US" sz="3300" dirty="0"/>
              <a:t>to natural selection, </a:t>
            </a:r>
          </a:p>
          <a:p>
            <a:pPr algn="r"/>
            <a:r>
              <a:rPr lang="en-US" sz="3300" dirty="0"/>
              <a:t>assuredly he would </a:t>
            </a:r>
          </a:p>
          <a:p>
            <a:pPr algn="r"/>
            <a:r>
              <a:rPr lang="en-US" sz="3300" dirty="0"/>
              <a:t>never have attained </a:t>
            </a:r>
          </a:p>
          <a:p>
            <a:pPr algn="r"/>
            <a:r>
              <a:rPr lang="en-US" sz="3300" dirty="0"/>
              <a:t>to his present rank. </a:t>
            </a:r>
            <a:endParaRPr lang="en-US" sz="3300" dirty="0">
              <a:solidFill>
                <a:srgbClr val="333333"/>
              </a:solidFill>
            </a:endParaRPr>
          </a:p>
          <a:p>
            <a:pPr algn="r"/>
            <a:endParaRPr lang="en-US" sz="3300" dirty="0">
              <a:solidFill>
                <a:srgbClr val="333333"/>
              </a:solidFill>
            </a:endParaRPr>
          </a:p>
          <a:p>
            <a:pPr algn="r"/>
            <a:r>
              <a:rPr lang="en-US" sz="3300" i="1" dirty="0">
                <a:solidFill>
                  <a:srgbClr val="333333"/>
                </a:solidFill>
              </a:rPr>
              <a:t>Charles Darwin</a:t>
            </a:r>
            <a:r>
              <a:rPr lang="en-US" sz="3300" dirty="0">
                <a:solidFill>
                  <a:srgbClr val="333333"/>
                </a:solidFill>
              </a:rPr>
              <a:t>, 1888</a:t>
            </a:r>
          </a:p>
        </p:txBody>
      </p:sp>
      <p:pic>
        <p:nvPicPr>
          <p:cNvPr id="32770"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25128"/>
            <a:ext cx="3048000" cy="4118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040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3555" y="498763"/>
            <a:ext cx="6276109" cy="4549487"/>
          </a:xfrm>
        </p:spPr>
        <p:txBody>
          <a:bodyPr>
            <a:noAutofit/>
          </a:bodyPr>
          <a:lstStyle/>
          <a:p>
            <a:pPr marL="0" indent="0">
              <a:buNone/>
            </a:pPr>
            <a:r>
              <a:rPr lang="en-US" sz="2400" dirty="0"/>
              <a:t>“[A] developing individual's right to life increases as he or she approaches the threshold of personal life. That is, the more a newborn approximates – or is proximate to – undisputed personhood (e.g. the status of readers of this essay), the greater his or her claim to life. The two pivotal criteria for determining personhood are the potentiality for and development toward becoming an undisputed personal being.”</a:t>
            </a:r>
          </a:p>
          <a:p>
            <a:pPr marL="0" indent="0" algn="r">
              <a:buNone/>
            </a:pPr>
            <a:r>
              <a:rPr lang="en-US" sz="2400" dirty="0"/>
              <a:t>Walters, 1992</a:t>
            </a:r>
          </a:p>
        </p:txBody>
      </p:sp>
    </p:spTree>
    <p:extLst>
      <p:ext uri="{BB962C8B-B14F-4D97-AF65-F5344CB8AC3E}">
        <p14:creationId xmlns:p14="http://schemas.microsoft.com/office/powerpoint/2010/main" val="154319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601D7-F851-5344-9856-9B8EAF796ECB}"/>
              </a:ext>
            </a:extLst>
          </p:cNvPr>
          <p:cNvPicPr>
            <a:picLocks noChangeAspect="1"/>
          </p:cNvPicPr>
          <p:nvPr/>
        </p:nvPicPr>
        <p:blipFill>
          <a:blip r:embed="rId3"/>
          <a:stretch>
            <a:fillRect/>
          </a:stretch>
        </p:blipFill>
        <p:spPr>
          <a:xfrm flipH="1">
            <a:off x="5715000" y="0"/>
            <a:ext cx="3429000" cy="5143500"/>
          </a:xfrm>
          <a:prstGeom prst="rect">
            <a:avLst/>
          </a:prstGeom>
        </p:spPr>
      </p:pic>
      <p:sp>
        <p:nvSpPr>
          <p:cNvPr id="2" name="Rectangle 1"/>
          <p:cNvSpPr/>
          <p:nvPr/>
        </p:nvSpPr>
        <p:spPr>
          <a:xfrm>
            <a:off x="180436" y="241114"/>
            <a:ext cx="6967616" cy="4708981"/>
          </a:xfrm>
          <a:prstGeom prst="rect">
            <a:avLst/>
          </a:prstGeom>
        </p:spPr>
        <p:txBody>
          <a:bodyPr wrap="square">
            <a:spAutoFit/>
          </a:bodyPr>
          <a:lstStyle/>
          <a:p>
            <a:r>
              <a:rPr lang="en-US" sz="4000" dirty="0"/>
              <a:t>“I do not seek to understand in order that I may believe, but rather, I believe in order that I may understand”</a:t>
            </a:r>
            <a:endParaRPr lang="en-US" sz="2000" dirty="0"/>
          </a:p>
          <a:p>
            <a:endParaRPr lang="en-US" sz="2000" dirty="0"/>
          </a:p>
          <a:p>
            <a:r>
              <a:rPr lang="en-US" sz="3200" i="1" dirty="0" err="1"/>
              <a:t>Neque</a:t>
            </a:r>
            <a:r>
              <a:rPr lang="en-US" sz="3200" i="1" dirty="0"/>
              <a:t> </a:t>
            </a:r>
            <a:r>
              <a:rPr lang="en-US" sz="3200" i="1" dirty="0" err="1"/>
              <a:t>enim</a:t>
            </a:r>
            <a:r>
              <a:rPr lang="en-US" sz="3200" i="1" dirty="0"/>
              <a:t> </a:t>
            </a:r>
            <a:r>
              <a:rPr lang="en-US" sz="3200" i="1" dirty="0" err="1"/>
              <a:t>quaero</a:t>
            </a:r>
            <a:r>
              <a:rPr lang="en-US" sz="3200" i="1" dirty="0"/>
              <a:t> </a:t>
            </a:r>
            <a:r>
              <a:rPr lang="en-US" sz="3200" i="1" dirty="0" err="1"/>
              <a:t>intelligere</a:t>
            </a:r>
            <a:r>
              <a:rPr lang="en-US" sz="3200" i="1" dirty="0"/>
              <a:t> </a:t>
            </a:r>
            <a:r>
              <a:rPr lang="en-US" sz="3200" i="1" dirty="0" err="1"/>
              <a:t>ut</a:t>
            </a:r>
            <a:r>
              <a:rPr lang="en-US" sz="3200" i="1" dirty="0"/>
              <a:t> </a:t>
            </a:r>
          </a:p>
          <a:p>
            <a:r>
              <a:rPr lang="en-US" sz="3200" i="1" dirty="0" err="1"/>
              <a:t>credam</a:t>
            </a:r>
            <a:r>
              <a:rPr lang="en-US" sz="3200" i="1" dirty="0"/>
              <a:t>, </a:t>
            </a:r>
            <a:r>
              <a:rPr lang="en-US" sz="3200" i="1" dirty="0" err="1"/>
              <a:t>sed</a:t>
            </a:r>
            <a:r>
              <a:rPr lang="en-US" sz="3200" i="1" dirty="0"/>
              <a:t> credo </a:t>
            </a:r>
            <a:r>
              <a:rPr lang="en-US" sz="3200" i="1" dirty="0" err="1"/>
              <a:t>ut</a:t>
            </a:r>
            <a:r>
              <a:rPr lang="en-US" sz="3200" i="1" dirty="0"/>
              <a:t> </a:t>
            </a:r>
            <a:r>
              <a:rPr lang="en-US" sz="3200" i="1" dirty="0" err="1"/>
              <a:t>intelligam</a:t>
            </a:r>
            <a:endParaRPr lang="en-US" sz="1600" i="1" dirty="0"/>
          </a:p>
          <a:p>
            <a:endParaRPr lang="en-US" sz="1600" dirty="0"/>
          </a:p>
          <a:p>
            <a:r>
              <a:rPr lang="en-US" sz="2000" dirty="0"/>
              <a:t>	     </a:t>
            </a:r>
            <a:r>
              <a:rPr lang="en-US" sz="4000" dirty="0"/>
              <a:t>Anselm of Canterbury </a:t>
            </a:r>
          </a:p>
        </p:txBody>
      </p:sp>
    </p:spTree>
    <p:extLst>
      <p:ext uri="{BB962C8B-B14F-4D97-AF65-F5344CB8AC3E}">
        <p14:creationId xmlns:p14="http://schemas.microsoft.com/office/powerpoint/2010/main" val="12375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iedrich Eng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0833"/>
            <a:ext cx="3302000" cy="4402667"/>
          </a:xfrm>
          <a:prstGeom prst="rect">
            <a:avLst/>
          </a:prstGeom>
        </p:spPr>
      </p:pic>
      <p:sp>
        <p:nvSpPr>
          <p:cNvPr id="2" name="Rectangle 1"/>
          <p:cNvSpPr/>
          <p:nvPr/>
        </p:nvSpPr>
        <p:spPr>
          <a:xfrm>
            <a:off x="1989667" y="275167"/>
            <a:ext cx="6741378" cy="4708981"/>
          </a:xfrm>
          <a:prstGeom prst="rect">
            <a:avLst/>
          </a:prstGeom>
        </p:spPr>
        <p:txBody>
          <a:bodyPr wrap="square">
            <a:spAutoFit/>
          </a:bodyPr>
          <a:lstStyle/>
          <a:p>
            <a:pPr algn="r"/>
            <a:r>
              <a:rPr lang="en-US" sz="4400" dirty="0"/>
              <a:t>Just as Darwin discovered the law of evolution in </a:t>
            </a:r>
          </a:p>
          <a:p>
            <a:pPr algn="r"/>
            <a:r>
              <a:rPr lang="en-US" sz="4400" dirty="0"/>
              <a:t>organic nature, so Marx discovered the law of evolution in human </a:t>
            </a:r>
          </a:p>
          <a:p>
            <a:pPr algn="r"/>
            <a:r>
              <a:rPr lang="en-US" sz="4400" dirty="0"/>
              <a:t>history.</a:t>
            </a:r>
          </a:p>
          <a:p>
            <a:pPr algn="r"/>
            <a:r>
              <a:rPr lang="en-US" sz="3600" i="1" dirty="0"/>
              <a:t>Friedrich Engels, 1883</a:t>
            </a:r>
            <a:endParaRPr lang="en-US" sz="3600" dirty="0"/>
          </a:p>
        </p:txBody>
      </p:sp>
    </p:spTree>
    <p:extLst>
      <p:ext uri="{BB962C8B-B14F-4D97-AF65-F5344CB8AC3E}">
        <p14:creationId xmlns:p14="http://schemas.microsoft.com/office/powerpoint/2010/main" val="259429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rl 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8422"/>
            <a:ext cx="3700252" cy="4085078"/>
          </a:xfrm>
          <a:prstGeom prst="rect">
            <a:avLst/>
          </a:prstGeom>
        </p:spPr>
      </p:pic>
      <p:sp>
        <p:nvSpPr>
          <p:cNvPr id="2" name="Rectangle 1"/>
          <p:cNvSpPr/>
          <p:nvPr/>
        </p:nvSpPr>
        <p:spPr>
          <a:xfrm>
            <a:off x="924232" y="318631"/>
            <a:ext cx="7905135" cy="4832092"/>
          </a:xfrm>
          <a:prstGeom prst="rect">
            <a:avLst/>
          </a:prstGeom>
        </p:spPr>
        <p:txBody>
          <a:bodyPr wrap="square">
            <a:spAutoFit/>
          </a:bodyPr>
          <a:lstStyle/>
          <a:p>
            <a:pPr algn="r"/>
            <a:r>
              <a:rPr lang="en-US" sz="4400" dirty="0"/>
              <a:t>Although it is developed in the crude English style, this is </a:t>
            </a:r>
          </a:p>
          <a:p>
            <a:pPr algn="r"/>
            <a:r>
              <a:rPr lang="en-US" sz="4400" dirty="0"/>
              <a:t>a book [</a:t>
            </a:r>
            <a:r>
              <a:rPr lang="en-US" sz="4400" i="1" dirty="0"/>
              <a:t>Origin of Species</a:t>
            </a:r>
            <a:r>
              <a:rPr lang="en-US" sz="4400" dirty="0"/>
              <a:t>] </a:t>
            </a:r>
          </a:p>
          <a:p>
            <a:pPr algn="r"/>
            <a:r>
              <a:rPr lang="en-US" sz="4400" dirty="0"/>
              <a:t>which contains the basis </a:t>
            </a:r>
          </a:p>
          <a:p>
            <a:pPr algn="r"/>
            <a:r>
              <a:rPr lang="en-US" sz="4400" dirty="0"/>
              <a:t>of natural history for </a:t>
            </a:r>
          </a:p>
          <a:p>
            <a:pPr algn="r"/>
            <a:r>
              <a:rPr lang="en-US" sz="4400" dirty="0"/>
              <a:t>our views.</a:t>
            </a:r>
          </a:p>
          <a:p>
            <a:pPr algn="r"/>
            <a:r>
              <a:rPr lang="en-US" sz="4400" i="1" dirty="0"/>
              <a:t>Karl Marx, 1860</a:t>
            </a:r>
            <a:endParaRPr lang="en-US" sz="4400" dirty="0"/>
          </a:p>
        </p:txBody>
      </p:sp>
    </p:spTree>
    <p:extLst>
      <p:ext uri="{BB962C8B-B14F-4D97-AF65-F5344CB8AC3E}">
        <p14:creationId xmlns:p14="http://schemas.microsoft.com/office/powerpoint/2010/main" val="291960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rl 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8422"/>
            <a:ext cx="3700252" cy="4085078"/>
          </a:xfrm>
          <a:prstGeom prst="rect">
            <a:avLst/>
          </a:prstGeom>
        </p:spPr>
      </p:pic>
      <p:sp>
        <p:nvSpPr>
          <p:cNvPr id="5" name="Rectangle 4">
            <a:extLst>
              <a:ext uri="{FF2B5EF4-FFF2-40B4-BE49-F238E27FC236}">
                <a16:creationId xmlns:a16="http://schemas.microsoft.com/office/drawing/2014/main" id="{A0A6855C-AEB7-9045-BE57-7706C4331766}"/>
              </a:ext>
            </a:extLst>
          </p:cNvPr>
          <p:cNvSpPr/>
          <p:nvPr/>
        </p:nvSpPr>
        <p:spPr>
          <a:xfrm>
            <a:off x="757084" y="567344"/>
            <a:ext cx="8072284" cy="4324261"/>
          </a:xfrm>
          <a:prstGeom prst="rect">
            <a:avLst/>
          </a:prstGeom>
        </p:spPr>
        <p:txBody>
          <a:bodyPr wrap="square">
            <a:spAutoFit/>
          </a:bodyPr>
          <a:lstStyle/>
          <a:p>
            <a:pPr algn="r"/>
            <a:r>
              <a:rPr lang="en-US" sz="4000" dirty="0"/>
              <a:t>The history of all hitherto  existing </a:t>
            </a:r>
          </a:p>
          <a:p>
            <a:pPr algn="r"/>
            <a:r>
              <a:rPr lang="en-US" sz="4000" dirty="0"/>
              <a:t>society is the  history of class struggles.</a:t>
            </a:r>
            <a:endParaRPr lang="en-US" sz="1200" dirty="0"/>
          </a:p>
          <a:p>
            <a:pPr algn="r"/>
            <a:endParaRPr lang="en-US" sz="1100" dirty="0"/>
          </a:p>
          <a:p>
            <a:pPr algn="r"/>
            <a:r>
              <a:rPr lang="en-US" sz="2400" i="1" dirty="0">
                <a:solidFill>
                  <a:schemeClr val="accent3"/>
                </a:solidFill>
              </a:rPr>
              <a:t>Die Geschichte </a:t>
            </a:r>
            <a:r>
              <a:rPr lang="en-US" sz="2400" i="1" dirty="0" err="1">
                <a:solidFill>
                  <a:schemeClr val="accent3"/>
                </a:solidFill>
              </a:rPr>
              <a:t>aller</a:t>
            </a:r>
            <a:r>
              <a:rPr lang="en-US" sz="2400" i="1" dirty="0">
                <a:solidFill>
                  <a:schemeClr val="accent3"/>
                </a:solidFill>
              </a:rPr>
              <a:t> </a:t>
            </a:r>
            <a:r>
              <a:rPr lang="en-US" sz="2400" i="1" dirty="0" err="1">
                <a:solidFill>
                  <a:schemeClr val="accent3"/>
                </a:solidFill>
              </a:rPr>
              <a:t>bisherigen</a:t>
            </a:r>
            <a:r>
              <a:rPr lang="en-US" sz="2400" i="1" dirty="0">
                <a:solidFill>
                  <a:schemeClr val="accent3"/>
                </a:solidFill>
              </a:rPr>
              <a:t> Gesellschaft </a:t>
            </a:r>
          </a:p>
          <a:p>
            <a:pPr algn="r"/>
            <a:r>
              <a:rPr lang="en-US" sz="2400" i="1" dirty="0" err="1">
                <a:solidFill>
                  <a:schemeClr val="accent3"/>
                </a:solidFill>
              </a:rPr>
              <a:t>ist</a:t>
            </a:r>
            <a:r>
              <a:rPr lang="en-US" sz="2400" i="1" dirty="0">
                <a:solidFill>
                  <a:schemeClr val="accent3"/>
                </a:solidFill>
              </a:rPr>
              <a:t> die </a:t>
            </a:r>
            <a:r>
              <a:rPr lang="en-US" sz="2400" i="1" dirty="0" err="1">
                <a:solidFill>
                  <a:schemeClr val="accent3"/>
                </a:solidFill>
              </a:rPr>
              <a:t>Geschichte</a:t>
            </a:r>
            <a:r>
              <a:rPr lang="en-US" sz="2400" i="1" dirty="0">
                <a:solidFill>
                  <a:schemeClr val="accent3"/>
                </a:solidFill>
              </a:rPr>
              <a:t> von </a:t>
            </a:r>
            <a:r>
              <a:rPr lang="en-US" sz="2400" i="1" dirty="0" err="1">
                <a:solidFill>
                  <a:schemeClr val="accent3"/>
                </a:solidFill>
              </a:rPr>
              <a:t>Klassenkämpfen</a:t>
            </a:r>
            <a:r>
              <a:rPr lang="en-US" sz="2400" i="1" dirty="0">
                <a:solidFill>
                  <a:schemeClr val="accent3"/>
                </a:solidFill>
              </a:rPr>
              <a:t>.</a:t>
            </a:r>
            <a:endParaRPr lang="en-US" sz="1100" i="1" dirty="0">
              <a:solidFill>
                <a:schemeClr val="accent3"/>
              </a:solidFill>
            </a:endParaRPr>
          </a:p>
          <a:p>
            <a:pPr algn="r"/>
            <a:endParaRPr lang="en-US" sz="1600" dirty="0"/>
          </a:p>
          <a:p>
            <a:pPr algn="r"/>
            <a:r>
              <a:rPr lang="en-US" sz="3600" i="1" dirty="0"/>
              <a:t>Karl Marx &amp; </a:t>
            </a:r>
          </a:p>
          <a:p>
            <a:pPr algn="r"/>
            <a:r>
              <a:rPr lang="en-US" sz="3600" i="1" dirty="0"/>
              <a:t>Friedrich Engels</a:t>
            </a:r>
            <a:r>
              <a:rPr lang="en-US" sz="3600" dirty="0"/>
              <a:t> </a:t>
            </a:r>
          </a:p>
        </p:txBody>
      </p:sp>
    </p:spTree>
    <p:extLst>
      <p:ext uri="{BB962C8B-B14F-4D97-AF65-F5344CB8AC3E}">
        <p14:creationId xmlns:p14="http://schemas.microsoft.com/office/powerpoint/2010/main" val="361471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5128"/>
            <a:ext cx="3048000" cy="4118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1" name="Rectangle 3"/>
          <p:cNvSpPr>
            <a:spLocks noChangeArrowheads="1"/>
          </p:cNvSpPr>
          <p:nvPr/>
        </p:nvSpPr>
        <p:spPr bwMode="auto">
          <a:xfrm>
            <a:off x="1090277" y="286050"/>
            <a:ext cx="780791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800" dirty="0"/>
              <a:t>[T]he most closely-allied forms,--varieties of the same species,  and species of the same genus </a:t>
            </a:r>
          </a:p>
          <a:p>
            <a:pPr algn="r"/>
            <a:r>
              <a:rPr lang="en-US" sz="2800" dirty="0"/>
              <a:t>or related genera… Generally come into </a:t>
            </a:r>
          </a:p>
          <a:p>
            <a:pPr algn="r"/>
            <a:r>
              <a:rPr lang="en-US" sz="2800" dirty="0"/>
              <a:t>the severest competition with each </a:t>
            </a:r>
          </a:p>
          <a:p>
            <a:pPr algn="r"/>
            <a:r>
              <a:rPr lang="en-US" sz="2800" dirty="0"/>
              <a:t>other.  Consequently, each new variety </a:t>
            </a:r>
          </a:p>
          <a:p>
            <a:pPr algn="r"/>
            <a:r>
              <a:rPr lang="en-US" sz="2800" dirty="0"/>
              <a:t>or species, during the progress of its </a:t>
            </a:r>
          </a:p>
          <a:p>
            <a:pPr algn="r"/>
            <a:r>
              <a:rPr lang="en-US" sz="2800" dirty="0"/>
              <a:t>formation, will generally press hardest </a:t>
            </a:r>
          </a:p>
          <a:p>
            <a:pPr algn="r"/>
            <a:r>
              <a:rPr lang="en-US" sz="2800" dirty="0"/>
              <a:t>on its nearest kindred, and tend to </a:t>
            </a:r>
          </a:p>
          <a:p>
            <a:pPr algn="r"/>
            <a:r>
              <a:rPr lang="en-US" sz="2800" dirty="0"/>
              <a:t>exterminate them.</a:t>
            </a:r>
            <a:endParaRPr lang="en-US" altLang="ja-JP" sz="2800" dirty="0">
              <a:solidFill>
                <a:srgbClr val="333333"/>
              </a:solidFill>
            </a:endParaRPr>
          </a:p>
          <a:p>
            <a:pPr algn="r"/>
            <a:r>
              <a:rPr lang="en-US" sz="2800" i="1" dirty="0">
                <a:solidFill>
                  <a:srgbClr val="333333"/>
                </a:solidFill>
              </a:rPr>
              <a:t>Charles Darwin</a:t>
            </a:r>
            <a:r>
              <a:rPr lang="en-US" sz="2800" dirty="0">
                <a:solidFill>
                  <a:srgbClr val="333333"/>
                </a:solidFill>
              </a:rPr>
              <a:t>, 1859</a:t>
            </a:r>
          </a:p>
        </p:txBody>
      </p:sp>
    </p:spTree>
    <p:extLst>
      <p:ext uri="{BB962C8B-B14F-4D97-AF65-F5344CB8AC3E}">
        <p14:creationId xmlns:p14="http://schemas.microsoft.com/office/powerpoint/2010/main" val="36260959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9977</TotalTime>
  <Words>3446</Words>
  <Application>Microsoft Macintosh PowerPoint</Application>
  <PresentationFormat>On-screen Show (16:9)</PresentationFormat>
  <Paragraphs>250</Paragraphs>
  <Slides>45</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HGS明朝E</vt:lpstr>
      <vt:lpstr>ＭＳ Ｐゴシック</vt:lpstr>
      <vt:lpstr>Arial</vt:lpstr>
      <vt:lpstr>Book Antiqua</vt:lpstr>
      <vt:lpstr>Calibri</vt:lpstr>
      <vt:lpstr>Lucida Grande</vt:lpstr>
      <vt:lpstr>Times</vt:lpstr>
      <vt:lpstr>Wingdings</vt:lpstr>
      <vt:lpstr>Hardcover</vt:lpstr>
      <vt:lpstr>PowerPoint Presentation</vt:lpstr>
      <vt:lpstr>PowerPoint Presentation</vt:lpstr>
      <vt:lpstr>PowerPoint Presentation</vt:lpstr>
      <vt:lpstr>Darwinism's Influence on Morality, Media and  Political Discourse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Imago Dei</vt:lpstr>
      <vt:lpstr>PowerPoint Presentation</vt:lpstr>
      <vt:lpstr>PowerPoint Presentation</vt:lpstr>
      <vt:lpstr>PowerPoint Presentation</vt:lpstr>
      <vt:lpstr>PowerPoint Presentation</vt:lpstr>
      <vt:lpstr>Walters’ Logic</vt:lpstr>
      <vt:lpstr>PowerPoint Presentation</vt:lpstr>
      <vt:lpstr>PowerPoint Presentation</vt:lpstr>
      <vt:lpstr>PowerPoint Presentation</vt:lpstr>
      <vt:lpstr>PowerPoint Presentation</vt:lpstr>
      <vt:lpstr>Responsibility</vt:lpstr>
      <vt:lpstr>Responsibility</vt:lpstr>
      <vt:lpstr>Summary</vt:lpstr>
      <vt:lpstr>PowerPoint Presentation</vt:lpstr>
      <vt:lpstr>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Believing in the Creation Changes Everything</dc:title>
  <dc:creator>Tim Standish</dc:creator>
  <cp:lastModifiedBy>Timothy Standish</cp:lastModifiedBy>
  <cp:revision>129</cp:revision>
  <dcterms:created xsi:type="dcterms:W3CDTF">2012-10-16T16:37:37Z</dcterms:created>
  <dcterms:modified xsi:type="dcterms:W3CDTF">2018-12-15T08:28:30Z</dcterms:modified>
</cp:coreProperties>
</file>