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1" r:id="rId2"/>
    <p:sldMasterId id="2147483692" r:id="rId3"/>
    <p:sldMasterId id="2147483694" r:id="rId4"/>
    <p:sldMasterId id="2147483695" r:id="rId5"/>
    <p:sldMasterId id="2147483696" r:id="rId6"/>
    <p:sldMasterId id="2147483697" r:id="rId7"/>
    <p:sldMasterId id="2147483712" r:id="rId8"/>
    <p:sldMasterId id="2147483714" r:id="rId9"/>
  </p:sldMasterIdLst>
  <p:notesMasterIdLst>
    <p:notesMasterId r:id="rId110"/>
  </p:notesMasterIdLst>
  <p:sldIdLst>
    <p:sldId id="408" r:id="rId10"/>
    <p:sldId id="409" r:id="rId11"/>
    <p:sldId id="256" r:id="rId12"/>
    <p:sldId id="258" r:id="rId13"/>
    <p:sldId id="375" r:id="rId14"/>
    <p:sldId id="259" r:id="rId15"/>
    <p:sldId id="260" r:id="rId16"/>
    <p:sldId id="376" r:id="rId17"/>
    <p:sldId id="261" r:id="rId18"/>
    <p:sldId id="262" r:id="rId19"/>
    <p:sldId id="379" r:id="rId20"/>
    <p:sldId id="397" r:id="rId21"/>
    <p:sldId id="400" r:id="rId22"/>
    <p:sldId id="378" r:id="rId23"/>
    <p:sldId id="380" r:id="rId24"/>
    <p:sldId id="381" r:id="rId25"/>
    <p:sldId id="402" r:id="rId26"/>
    <p:sldId id="383" r:id="rId27"/>
    <p:sldId id="403" r:id="rId28"/>
    <p:sldId id="404" r:id="rId29"/>
    <p:sldId id="385" r:id="rId30"/>
    <p:sldId id="411" r:id="rId31"/>
    <p:sldId id="386" r:id="rId32"/>
    <p:sldId id="388" r:id="rId33"/>
    <p:sldId id="410" r:id="rId34"/>
    <p:sldId id="389" r:id="rId35"/>
    <p:sldId id="390" r:id="rId36"/>
    <p:sldId id="401" r:id="rId37"/>
    <p:sldId id="391" r:id="rId38"/>
    <p:sldId id="393" r:id="rId39"/>
    <p:sldId id="394" r:id="rId40"/>
    <p:sldId id="395" r:id="rId41"/>
    <p:sldId id="398" r:id="rId42"/>
    <p:sldId id="399" r:id="rId43"/>
    <p:sldId id="370" r:id="rId44"/>
    <p:sldId id="413"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371" r:id="rId65"/>
    <p:sldId id="285" r:id="rId66"/>
    <p:sldId id="263" r:id="rId67"/>
    <p:sldId id="302" r:id="rId68"/>
    <p:sldId id="303" r:id="rId69"/>
    <p:sldId id="304" r:id="rId70"/>
    <p:sldId id="396" r:id="rId71"/>
    <p:sldId id="36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1" r:id="rId88"/>
    <p:sldId id="320" r:id="rId89"/>
    <p:sldId id="322" r:id="rId90"/>
    <p:sldId id="323" r:id="rId91"/>
    <p:sldId id="324" r:id="rId92"/>
    <p:sldId id="325" r:id="rId93"/>
    <p:sldId id="326" r:id="rId94"/>
    <p:sldId id="365" r:id="rId95"/>
    <p:sldId id="366" r:id="rId96"/>
    <p:sldId id="367" r:id="rId97"/>
    <p:sldId id="368" r:id="rId98"/>
    <p:sldId id="369" r:id="rId99"/>
    <p:sldId id="327" r:id="rId100"/>
    <p:sldId id="328" r:id="rId101"/>
    <p:sldId id="329" r:id="rId102"/>
    <p:sldId id="330" r:id="rId103"/>
    <p:sldId id="331" r:id="rId104"/>
    <p:sldId id="332" r:id="rId105"/>
    <p:sldId id="334" r:id="rId106"/>
    <p:sldId id="335" r:id="rId107"/>
    <p:sldId id="333" r:id="rId108"/>
    <p:sldId id="405" r:id="rId109"/>
  </p:sldIdLst>
  <p:sldSz cx="9144000" cy="6858000" type="screen4x3"/>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C648D11-7765-4376-8CF8-A15A02AC7022}">
          <p14:sldIdLst>
            <p14:sldId id="408"/>
            <p14:sldId id="409"/>
            <p14:sldId id="256"/>
            <p14:sldId id="258"/>
            <p14:sldId id="375"/>
            <p14:sldId id="259"/>
            <p14:sldId id="260"/>
            <p14:sldId id="376"/>
            <p14:sldId id="261"/>
            <p14:sldId id="262"/>
            <p14:sldId id="379"/>
            <p14:sldId id="397"/>
            <p14:sldId id="400"/>
            <p14:sldId id="378"/>
            <p14:sldId id="380"/>
            <p14:sldId id="381"/>
            <p14:sldId id="402"/>
            <p14:sldId id="383"/>
            <p14:sldId id="403"/>
            <p14:sldId id="404"/>
            <p14:sldId id="385"/>
            <p14:sldId id="411"/>
            <p14:sldId id="386"/>
            <p14:sldId id="388"/>
            <p14:sldId id="410"/>
            <p14:sldId id="389"/>
            <p14:sldId id="390"/>
            <p14:sldId id="401"/>
            <p14:sldId id="391"/>
            <p14:sldId id="393"/>
            <p14:sldId id="394"/>
            <p14:sldId id="395"/>
            <p14:sldId id="398"/>
            <p14:sldId id="399"/>
            <p14:sldId id="370"/>
            <p14:sldId id="413"/>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71"/>
            <p14:sldId id="285"/>
            <p14:sldId id="263"/>
            <p14:sldId id="302"/>
            <p14:sldId id="303"/>
            <p14:sldId id="304"/>
            <p14:sldId id="396"/>
            <p14:sldId id="364"/>
            <p14:sldId id="305"/>
            <p14:sldId id="306"/>
            <p14:sldId id="307"/>
            <p14:sldId id="308"/>
            <p14:sldId id="309"/>
            <p14:sldId id="310"/>
            <p14:sldId id="311"/>
            <p14:sldId id="312"/>
            <p14:sldId id="313"/>
            <p14:sldId id="314"/>
            <p14:sldId id="315"/>
            <p14:sldId id="316"/>
            <p14:sldId id="317"/>
            <p14:sldId id="318"/>
            <p14:sldId id="319"/>
            <p14:sldId id="321"/>
            <p14:sldId id="320"/>
            <p14:sldId id="322"/>
            <p14:sldId id="323"/>
            <p14:sldId id="324"/>
            <p14:sldId id="325"/>
            <p14:sldId id="326"/>
            <p14:sldId id="365"/>
            <p14:sldId id="366"/>
            <p14:sldId id="367"/>
            <p14:sldId id="368"/>
            <p14:sldId id="369"/>
            <p14:sldId id="327"/>
            <p14:sldId id="328"/>
            <p14:sldId id="329"/>
            <p14:sldId id="330"/>
            <p14:sldId id="331"/>
            <p14:sldId id="332"/>
            <p14:sldId id="334"/>
            <p14:sldId id="335"/>
            <p14:sldId id="333"/>
            <p14:sldId id="4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CB65BE-5DD9-4863-992E-0B1ACDA15515}">
  <a:tblStyle styleId="{8DCB65BE-5DD9-4863-992E-0B1ACDA15515}" styleName="Table_0"/>
  <a:tblStyle styleId="{83DE3FE7-7514-4344-96FD-11974F2B9418}" styleName="Table_1"/>
  <a:tblStyle styleId="{8F38782B-CE70-4150-9E46-EE30FD739624}" styleName="Table_2"/>
  <a:tblStyle styleId="{3B406C36-F2B9-491E-AC90-1AF0DBC80197}" styleName="Table_3"/>
  <a:tblStyle styleId="{B5566DC6-FB6F-4DDF-A1E0-3044271CFFE7}"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80977" autoAdjust="0"/>
  </p:normalViewPr>
  <p:slideViewPr>
    <p:cSldViewPr>
      <p:cViewPr varScale="1">
        <p:scale>
          <a:sx n="64" d="100"/>
          <a:sy n="64" d="100"/>
        </p:scale>
        <p:origin x="6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979929"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2628" y="4423331"/>
            <a:ext cx="5621019" cy="419052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45043"/>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979929" y="8845043"/>
            <a:ext cx="3044718" cy="465614"/>
          </a:xfrm>
          <a:prstGeom prst="rect">
            <a:avLst/>
          </a:prstGeom>
          <a:noFill/>
          <a:ln>
            <a:noFill/>
          </a:ln>
        </p:spPr>
        <p:txBody>
          <a:bodyPr lIns="93345" tIns="93345" rIns="93345" bIns="9334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245064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b="1" dirty="0"/>
          </a:p>
        </p:txBody>
      </p:sp>
      <p:sp>
        <p:nvSpPr>
          <p:cNvPr id="389" name="Shape 38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246151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Christ is the light of the world.  Because</a:t>
            </a:r>
            <a:r>
              <a:rPr lang="en-US" sz="1200" kern="1200" baseline="0" dirty="0">
                <a:solidFill>
                  <a:schemeClr val="tx1"/>
                </a:solidFill>
                <a:effectLst/>
                <a:latin typeface="+mn-lt"/>
                <a:ea typeface="+mn-ea"/>
                <a:cs typeface="+mn-cs"/>
              </a:rPr>
              <a:t> of His revelation, It is possible for us to see.  That does not take away the need for us to use our eyes.  But the revelation of Jesus Christ makes it possible for us to see when we open our eyes.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48356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76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25" name="Shape 7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8934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Eve – Satan brought doubt – has God truly said?</a:t>
            </a:r>
          </a:p>
          <a:p>
            <a:r>
              <a:rPr lang="en-US" dirty="0"/>
              <a:t>Eve – Scientific</a:t>
            </a:r>
            <a:r>
              <a:rPr lang="en-US" baseline="0" dirty="0"/>
              <a:t> method – serpent has eaten – is speaking</a:t>
            </a:r>
          </a:p>
          <a:p>
            <a:r>
              <a:rPr lang="en-US" baseline="0" dirty="0"/>
              <a:t>If I eat – image – I might become as God</a:t>
            </a:r>
          </a:p>
          <a:p>
            <a:r>
              <a:rPr lang="en-US" baseline="0" dirty="0"/>
              <a:t>Philosophical – a God of love would not destroy the creature He has created.</a:t>
            </a:r>
          </a:p>
          <a:p>
            <a:r>
              <a:rPr lang="en-US" baseline="0" dirty="0"/>
              <a:t>She departed from the Word of God and yielded to the temptation.</a:t>
            </a:r>
            <a:endParaRPr dirty="0"/>
          </a:p>
        </p:txBody>
      </p:sp>
      <p:sp>
        <p:nvSpPr>
          <p:cNvPr id="743" name="Shape 7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474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 - uniformitarianism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Imagine</a:t>
            </a:r>
            <a:r>
              <a:rPr lang="en-US" b="0" baseline="0" dirty="0"/>
              <a:t> the local church board – Abraham – why are you leaving Ur – This is the logical place for you to do evangelism.</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Faith</a:t>
            </a:r>
            <a:r>
              <a:rPr lang="en-US" b="0" baseline="0" dirty="0"/>
              <a:t> operates on a different set of principles than the natural world.</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gave an entirely different world view, a different way of looking at the data, and a different course of action was prescribed based upon faith in the</a:t>
            </a:r>
            <a:r>
              <a:rPr lang="en-US" baseline="0" dirty="0"/>
              <a:t> promises of God.</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03827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a:p>
            <a:endParaRPr sz="1800" dirty="0"/>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73303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60" name="Shape 56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7610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1569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It relies upon genius, creativity, initiative, freedom of exploration, and capabilities of mankind.  It relies upon the five senses as a basis of collecting the relevant data.  It looks for patterns, and integrates the data and interprets it on the basis of a paradigm which interprets our common experience and understanding of the world.  A hypothesis is formed which leads to testable predictions which result in new round of observations</a:t>
            </a:r>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34383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dirty="0"/>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49690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81" name="Shape 7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8907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9" name="Shape 789"/>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https://www.southern.edu/sites/academics/Documents/May2010/Certainty2ndComing.pdf, chapter 8</a:t>
            </a:r>
            <a:endParaRPr dirty="0"/>
          </a:p>
        </p:txBody>
      </p:sp>
      <p:sp>
        <p:nvSpPr>
          <p:cNvPr id="790" name="Shape 790"/>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9451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8" name="Shape 79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b="0" dirty="0"/>
              <a:t>The</a:t>
            </a:r>
            <a:r>
              <a:rPr lang="en-US" b="0" baseline="0" dirty="0"/>
              <a:t> spirit who gave us the Bible also guides in our study of it, and brings faith and conviction.</a:t>
            </a:r>
          </a:p>
          <a:p>
            <a:r>
              <a:rPr lang="en-US" b="0" baseline="0" dirty="0"/>
              <a:t>A totally different way of living from that of humanism.</a:t>
            </a:r>
            <a:endParaRPr b="0" dirty="0"/>
          </a:p>
        </p:txBody>
      </p:sp>
      <p:sp>
        <p:nvSpPr>
          <p:cNvPr id="799" name="Shape 79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59884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0" name="Shape 81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7906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6" name="Shape 81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374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22" name="Shape 82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3200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Jews empirical verification, the</a:t>
            </a:r>
            <a:r>
              <a:rPr lang="en-US" baseline="0" dirty="0"/>
              <a:t> Greeks seek philosophical verification.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28362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See</a:t>
            </a:r>
            <a:r>
              <a:rPr lang="en-US" baseline="0" dirty="0"/>
              <a:t> presentations by Dr. Joann Davidson</a:t>
            </a:r>
          </a:p>
          <a:p>
            <a:r>
              <a:rPr lang="en-US" dirty="0"/>
              <a:t>https://www.southern.edu/sites/academics/Documents/May2010/Certainty2ndComing.pdf, chapter 2</a:t>
            </a:r>
            <a:endParaRPr dirty="0"/>
          </a:p>
        </p:txBody>
      </p:sp>
      <p:sp>
        <p:nvSpPr>
          <p:cNvPr id="572" name="Shape 5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4554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 two doctrines are analogous and they are really one—God’s gift of Himself to us in order that we might know Him, the only true God (John 17:3)</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155711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3339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1" name="Shape 62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8325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6" name="Shape 62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38116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32" name="Shape 63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4866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7" name="Shape 63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638" name="Shape 63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3346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3" name="Shape 6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879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8" name="Shape 64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3450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3" name="Shape 65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3758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8" name="Shape 6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318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Is God on Trial in the Universe.  Or is</a:t>
            </a:r>
            <a:r>
              <a:rPr lang="en-US" baseline="0" dirty="0"/>
              <a:t> God the one who will preside in the judgment?  If the former, we can understand the universe apart from God, We can determine what true love is, what true justice is, what truth is totally independent of God as a means of measuring God to bring Him into judgment.  Both the Bible and EGW speak of the danger of attempting to bring God into Judgment.  They also speak of the danger of doubt, its destructive power.  That was the original sin of Lucifer.</a:t>
            </a:r>
          </a:p>
          <a:p>
            <a:r>
              <a:rPr lang="en-US" baseline="0" dirty="0"/>
              <a:t>See Certainty of the Second Coming by E Edward Zinke in additional materials, chapter 7 </a:t>
            </a:r>
          </a:p>
          <a:p>
            <a:r>
              <a:rPr lang="en-US" dirty="0"/>
              <a:t>https://www.southern.edu/sites/academics/Documents/May2010/Certainty2ndComing.pdf</a:t>
            </a:r>
            <a:endParaRPr dirty="0"/>
          </a:p>
        </p:txBody>
      </p:sp>
      <p:sp>
        <p:nvSpPr>
          <p:cNvPr id="578" name="Shape 5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16901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3" name="Shape 66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2560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8" name="Shape 66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5713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3" name="Shape 67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58196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8" name="Shape 6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28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3" name="Shape 68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75069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8" name="Shape 6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034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3" name="Shape 6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8888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8" name="Shape 69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0602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3" name="Shape 70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319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8" name="Shape 7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248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chapter 2</a:t>
            </a:r>
          </a:p>
          <a:p>
            <a:r>
              <a:rPr lang="en-US" dirty="0"/>
              <a:t>See work by Richard Davidson on hermeneutics</a:t>
            </a:r>
            <a:endParaRPr dirty="0"/>
          </a:p>
        </p:txBody>
      </p:sp>
      <p:sp>
        <p:nvSpPr>
          <p:cNvPr id="584" name="Shape 58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9441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29008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94409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6514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2" name="Shape 60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10084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8" name="Shape 82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humanistic concept of epistemological freedom is that of autonomy.  Not only are we free from every human institution, we are also free from the authority of the Bible, the Word of God.  The possibility of truth in the Bible must be determined on a humanistic basis rather than by its divine inspiration </a:t>
            </a:r>
          </a:p>
          <a:p>
            <a:endParaRPr sz="1800" dirty="0"/>
          </a:p>
        </p:txBody>
      </p:sp>
      <p:sp>
        <p:nvSpPr>
          <p:cNvPr id="829" name="Shape 82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59373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35" name="Shape 8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2585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3" name="Shape 84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lnSpc>
                <a:spcPct val="90000"/>
              </a:lnSpc>
              <a:buSzPct val="25000"/>
            </a:pPr>
            <a:r>
              <a:rPr lang="en-US" sz="1800" dirty="0"/>
              <a:t>The Biblical concept is that the desire to live in absolute independence from God is itself sin.  Further, we are not autonomous, for we are either a slave of sin or of God (Rom 6:15-22, Josh 24:15).  The humanistic concept is that we are free to come to Christ, the Biblical concept is that we become free when we come to Christ; the humanistic concept is that we are free to discover truth in order to come to Christ, the Biblical concept is that we shall know the truth and the truth shall set us free (John 8:31-34).</a:t>
            </a:r>
          </a:p>
        </p:txBody>
      </p:sp>
      <p:sp>
        <p:nvSpPr>
          <p:cNvPr id="844" name="Shape 84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205189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94465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1" name="Shape 85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Conversion not only of the heart (click) but of the mind as well – not only to live in harmony with God, but to think in harmony with Him.</a:t>
            </a:r>
          </a:p>
          <a:p>
            <a:pPr>
              <a:buSzPct val="25000"/>
            </a:pPr>
            <a:r>
              <a:rPr lang="en-US" sz="1800" dirty="0"/>
              <a:t>John 3:  Nicodemus – wanted to determine faith</a:t>
            </a:r>
            <a:r>
              <a:rPr lang="en-US" sz="1800" baseline="0" dirty="0"/>
              <a:t> by humanistic means – how is that possible?</a:t>
            </a:r>
          </a:p>
          <a:p>
            <a:pPr>
              <a:buSzPct val="25000"/>
            </a:pPr>
            <a:r>
              <a:rPr lang="en-US" sz="1800" baseline="0" dirty="0"/>
              <a:t>Christ – by the rebirth through the power of the Spirit.</a:t>
            </a:r>
          </a:p>
          <a:p>
            <a:pPr>
              <a:buSzPct val="25000"/>
            </a:pPr>
            <a:endParaRPr lang="en-US" sz="1800" dirty="0"/>
          </a:p>
        </p:txBody>
      </p:sp>
      <p:sp>
        <p:nvSpPr>
          <p:cNvPr id="852" name="Shape 85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094647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Please</a:t>
            </a:r>
            <a:r>
              <a:rPr lang="en-US" baseline="0" dirty="0"/>
              <a:t> see fuller collection of EGW on the role of the Bible in academic study.</a:t>
            </a:r>
            <a:endParaRPr dirty="0"/>
          </a:p>
        </p:txBody>
      </p:sp>
      <p:sp>
        <p:nvSpPr>
          <p:cNvPr id="858" name="Shape 8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863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Presentations given by Dr.</a:t>
            </a:r>
            <a:r>
              <a:rPr lang="en-US" baseline="0" dirty="0"/>
              <a:t> Richard Davidson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177469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The reformers and EGW</a:t>
            </a:r>
            <a:r>
              <a:rPr lang="en-US" baseline="0" dirty="0"/>
              <a:t> – when we read the Bible – it is as if God were in the room speaking with us.</a:t>
            </a:r>
            <a:endParaRPr dirty="0"/>
          </a:p>
        </p:txBody>
      </p:sp>
      <p:sp>
        <p:nvSpPr>
          <p:cNvPr id="864" name="Shape 8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24756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0" name="Shape 8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80508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6" name="Shape 8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75361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1" name="Shape 8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610101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7" name="Shape 8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3192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3" name="Shape 8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88055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9" name="Shape 8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0073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05" name="Shape 90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34499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1" name="Shape 91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5610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7" name="Shape 91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694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90" name="Shape 59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60974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3" name="Shape 92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79686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9" name="Shape 92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60631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35" name="Shape 9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21124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7" name="Shape 94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279134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1" name="Shape 94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77364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2" name="Shape 9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04493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8" name="Shape 9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275140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64" name="Shape 9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210891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0" name="Shape 9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810638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6" name="Shape 9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5325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see chapter 9</a:t>
            </a:r>
            <a:endParaRPr dirty="0"/>
          </a:p>
        </p:txBody>
      </p:sp>
      <p:sp>
        <p:nvSpPr>
          <p:cNvPr id="596" name="Shape 59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85539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4" name="Shape 124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Human studies—science, philosophy, history, psychology, etc. -- are</a:t>
            </a:r>
            <a:r>
              <a:rPr lang="en-US" sz="1800" b="1" i="1" dirty="0"/>
              <a:t> alone</a:t>
            </a:r>
            <a:r>
              <a:rPr lang="en-US" sz="1800" dirty="0"/>
              <a:t> the absolute foundation for all knowledge whether it comes from nature or from the Bible </a:t>
            </a:r>
          </a:p>
        </p:txBody>
      </p:sp>
      <p:sp>
        <p:nvSpPr>
          <p:cNvPr id="1245" name="Shape 124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2837376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There is no valid truth in the Bible apart from human verification.  Human study </a:t>
            </a:r>
            <a:r>
              <a:rPr lang="en-US" sz="1800" b="1" i="1" dirty="0">
                <a:solidFill>
                  <a:srgbClr val="FFCC00"/>
                </a:solidFill>
              </a:rPr>
              <a:t>alone</a:t>
            </a:r>
            <a:r>
              <a:rPr lang="en-US" sz="1800" dirty="0"/>
              <a:t> provides the way, the truth and the life.</a:t>
            </a:r>
          </a:p>
        </p:txBody>
      </p:sp>
      <p:sp>
        <p:nvSpPr>
          <p:cNvPr id="1254" name="Shape 125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803014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Truth is truth wherever it may be found. Nature </a:t>
            </a:r>
            <a:r>
              <a:rPr lang="en-US" sz="1800" b="1" i="1" dirty="0">
                <a:solidFill>
                  <a:srgbClr val="FFCC00"/>
                </a:solidFill>
              </a:rPr>
              <a:t>and</a:t>
            </a:r>
            <a:r>
              <a:rPr lang="en-US" sz="1800" b="1" i="1" dirty="0"/>
              <a:t> </a:t>
            </a:r>
            <a:r>
              <a:rPr lang="en-US" sz="1800" dirty="0"/>
              <a:t>the Bible -- both bring a valid approach to knowledge. Human </a:t>
            </a:r>
            <a:r>
              <a:rPr lang="en-US" sz="1800" b="1" i="1" dirty="0">
                <a:solidFill>
                  <a:srgbClr val="FFCC00"/>
                </a:solidFill>
              </a:rPr>
              <a:t>and</a:t>
            </a:r>
            <a:r>
              <a:rPr lang="en-US" sz="1800" dirty="0"/>
              <a:t> religious studies provide the way, the truth and the life.  (click) The task of the theologian is to integrate the knowledge from both worlds into a theological system.</a:t>
            </a:r>
          </a:p>
          <a:p>
            <a:endParaRPr sz="1800" dirty="0"/>
          </a:p>
        </p:txBody>
      </p:sp>
      <p:sp>
        <p:nvSpPr>
          <p:cNvPr id="1264" name="Shape 126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6606138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3" name="Shape 127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realm of nature and of the Bible is radically separate.  Science deals with nature </a:t>
            </a:r>
            <a:r>
              <a:rPr lang="en-US" sz="1800" b="1" i="1" dirty="0">
                <a:solidFill>
                  <a:srgbClr val="FFCC00"/>
                </a:solidFill>
              </a:rPr>
              <a:t>alone</a:t>
            </a:r>
            <a:r>
              <a:rPr lang="en-US" sz="1800" dirty="0"/>
              <a:t>, and the Bible deals with religion </a:t>
            </a:r>
            <a:r>
              <a:rPr lang="en-US" sz="1800" b="1" i="1" dirty="0">
                <a:solidFill>
                  <a:srgbClr val="FFCC00"/>
                </a:solidFill>
              </a:rPr>
              <a:t>alone</a:t>
            </a:r>
            <a:r>
              <a:rPr lang="en-US" sz="1800" dirty="0"/>
              <a:t>.  The two do not intersect.  (click) Both may be understood </a:t>
            </a:r>
            <a:r>
              <a:rPr lang="en-US" sz="1800" b="1" i="1" dirty="0">
                <a:solidFill>
                  <a:srgbClr val="FFCC00"/>
                </a:solidFill>
              </a:rPr>
              <a:t>completely</a:t>
            </a:r>
            <a:r>
              <a:rPr lang="en-US" sz="1800" b="1" i="1" dirty="0"/>
              <a:t> </a:t>
            </a:r>
            <a:r>
              <a:rPr lang="en-US" sz="1800" dirty="0"/>
              <a:t>on their own.  Since there is no connection between them, it is useless to try to synthesize them.</a:t>
            </a:r>
          </a:p>
          <a:p>
            <a:endParaRPr sz="1800" dirty="0"/>
          </a:p>
        </p:txBody>
      </p:sp>
      <p:sp>
        <p:nvSpPr>
          <p:cNvPr id="1274" name="Shape 127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7083675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2" name="Shape 128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buSzPct val="25000"/>
            </a:pPr>
            <a:r>
              <a:rPr lang="en-US" sz="1800" dirty="0"/>
              <a:t>God has revealed Himself both in nature and in the Bible.  Nature by itself is sometimes misleading.  Both may be legitimately studied from the standpoint of the Bible and the Bible </a:t>
            </a:r>
            <a:r>
              <a:rPr lang="en-US" sz="1800" b="1" i="1" dirty="0">
                <a:solidFill>
                  <a:srgbClr val="FFCC00"/>
                </a:solidFill>
              </a:rPr>
              <a:t>alone</a:t>
            </a:r>
            <a:r>
              <a:rPr lang="en-US" sz="1800" dirty="0"/>
              <a:t>.  Christ </a:t>
            </a:r>
            <a:r>
              <a:rPr lang="en-US" sz="1800" b="1" i="1" dirty="0">
                <a:solidFill>
                  <a:srgbClr val="FFCC00"/>
                </a:solidFill>
              </a:rPr>
              <a:t>alone</a:t>
            </a:r>
            <a:r>
              <a:rPr lang="en-US" sz="1800" dirty="0"/>
              <a:t> as He is represented in His Word is the way, the truth and the life.</a:t>
            </a:r>
          </a:p>
        </p:txBody>
      </p:sp>
      <p:sp>
        <p:nvSpPr>
          <p:cNvPr id="1283" name="Shape 128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3990435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1" name="Shape 98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2" name="Shape 98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5170467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7" name="Shape 98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8" name="Shape 9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latin typeface="Calibri"/>
                <a:ea typeface="Calibri"/>
                <a:cs typeface="Calibri"/>
                <a:sym typeface="Calibri"/>
              </a:rPr>
              <a:t>*</a:t>
            </a:r>
          </a:p>
        </p:txBody>
      </p:sp>
    </p:spTree>
    <p:extLst>
      <p:ext uri="{BB962C8B-B14F-4D97-AF65-F5344CB8AC3E}">
        <p14:creationId xmlns:p14="http://schemas.microsoft.com/office/powerpoint/2010/main" val="13458343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3" name="Shape 99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a  theology. Use our own judgment</a:t>
            </a:r>
            <a:r>
              <a:rPr lang="en-US" baseline="0" dirty="0"/>
              <a:t> as to what is balanced.</a:t>
            </a:r>
          </a:p>
          <a:p>
            <a:endParaRPr dirty="0"/>
          </a:p>
        </p:txBody>
      </p:sp>
      <p:sp>
        <p:nvSpPr>
          <p:cNvPr id="994" name="Shape 99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634108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0" name="Shape 100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01" name="Shape 100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1135271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7" name="Shape 100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the biblical balance – not what looks right in our own eyes.</a:t>
            </a:r>
            <a:endParaRPr dirty="0"/>
          </a:p>
        </p:txBody>
      </p:sp>
      <p:sp>
        <p:nvSpPr>
          <p:cNvPr id="1008" name="Shape 100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78499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b="1" baseline="0" dirty="0"/>
              <a:t>The </a:t>
            </a:r>
            <a:r>
              <a:rPr lang="en-US" b="1" i="1" baseline="0" dirty="0"/>
              <a:t>Logos in Greek philosophy was the structure of the universe, the really real, the source of truth. John says that Jesus Christ is truth.</a:t>
            </a:r>
            <a:endParaRPr lang="en-US" b="1" baseline="0" dirty="0"/>
          </a:p>
        </p:txBody>
      </p:sp>
      <p:sp>
        <p:nvSpPr>
          <p:cNvPr id="731" name="Shape 7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523519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3" name="Shape 101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When man attempts to arrive at knowledge of God from a starting point in the world, God can be nothing other than what lies within the possible experience, imagination, or reason of man.</a:t>
            </a:r>
          </a:p>
          <a:p>
            <a:endParaRPr dirty="0"/>
          </a:p>
        </p:txBody>
      </p:sp>
      <p:sp>
        <p:nvSpPr>
          <p:cNvPr id="1014" name="Shape 101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32464525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6" name="Shape 1026"/>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27" name="Shape 1027"/>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9596568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2" name="Shape 103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put God through our sieve</a:t>
            </a:r>
            <a:r>
              <a:rPr lang="en-US" baseline="0" dirty="0"/>
              <a:t> in order to find him.</a:t>
            </a:r>
            <a:r>
              <a:rPr lang="en-US" dirty="0"/>
              <a:t>  The result is an idol of our own making.</a:t>
            </a:r>
            <a:endParaRPr dirty="0"/>
          </a:p>
        </p:txBody>
      </p:sp>
      <p:sp>
        <p:nvSpPr>
          <p:cNvPr id="1033" name="Shape 103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815658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0" name="Shape 102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b="1" dirty="0"/>
          </a:p>
        </p:txBody>
      </p:sp>
      <p:sp>
        <p:nvSpPr>
          <p:cNvPr id="1021" name="Shape 102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3660779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89" name="Shape 128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0" name="Shape 1290"/>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r>
              <a:rPr lang="en-US" dirty="0"/>
              <a:t>Let’s compromise.  There is</a:t>
            </a:r>
            <a:r>
              <a:rPr lang="en-US" baseline="0" dirty="0"/>
              <a:t> no compromise, no synthesis!</a:t>
            </a:r>
            <a:endParaRPr dirty="0"/>
          </a:p>
        </p:txBody>
      </p:sp>
    </p:spTree>
    <p:extLst>
      <p:ext uri="{BB962C8B-B14F-4D97-AF65-F5344CB8AC3E}">
        <p14:creationId xmlns:p14="http://schemas.microsoft.com/office/powerpoint/2010/main" val="269972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rot="5400000">
            <a:off x="4728369" y="2175668"/>
            <a:ext cx="5859461"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9" name="Shape 309"/>
          <p:cNvSpPr txBox="1">
            <a:spLocks noGrp="1"/>
          </p:cNvSpPr>
          <p:nvPr>
            <p:ph type="body" idx="1"/>
          </p:nvPr>
        </p:nvSpPr>
        <p:spPr>
          <a:xfrm rot="5400000">
            <a:off x="537369" y="194469"/>
            <a:ext cx="5859461"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9" name="Shape 349"/>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extLst>
      <p:ext uri="{BB962C8B-B14F-4D97-AF65-F5344CB8AC3E}">
        <p14:creationId xmlns:p14="http://schemas.microsoft.com/office/powerpoint/2010/main" val="197299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21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912"/>
            <a:ext cx="8229600" cy="114194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1"/>
          </p:nvPr>
        </p:nvSpPr>
        <p:spPr>
          <a:xfrm>
            <a:off x="457200" y="1535279"/>
            <a:ext cx="4040187"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1" name="Shape 391"/>
          <p:cNvSpPr txBox="1">
            <a:spLocks noGrp="1"/>
          </p:cNvSpPr>
          <p:nvPr>
            <p:ph type="body" idx="2"/>
          </p:nvPr>
        </p:nvSpPr>
        <p:spPr>
          <a:xfrm>
            <a:off x="457200" y="2173919"/>
            <a:ext cx="4040187"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txBox="1">
            <a:spLocks noGrp="1"/>
          </p:cNvSpPr>
          <p:nvPr>
            <p:ph type="body" idx="3"/>
          </p:nvPr>
        </p:nvSpPr>
        <p:spPr>
          <a:xfrm>
            <a:off x="4645032" y="1535279"/>
            <a:ext cx="4041774"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3" name="Shape 393"/>
          <p:cNvSpPr txBox="1">
            <a:spLocks noGrp="1"/>
          </p:cNvSpPr>
          <p:nvPr>
            <p:ph type="body" idx="4"/>
          </p:nvPr>
        </p:nvSpPr>
        <p:spPr>
          <a:xfrm>
            <a:off x="4645032" y="2173919"/>
            <a:ext cx="4041774"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899968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87637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2" name="Shape 312"/>
          <p:cNvSpPr txBox="1">
            <a:spLocks noGrp="1"/>
          </p:cNvSpPr>
          <p:nvPr>
            <p:ph type="body" idx="1"/>
          </p:nvPr>
        </p:nvSpPr>
        <p:spPr>
          <a:xfrm rot="5400000">
            <a:off x="2305049" y="-247650"/>
            <a:ext cx="45338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a:spLocks noGrp="1"/>
          </p:cNvSpPr>
          <p:nvPr>
            <p:ph type="pic" idx="2"/>
          </p:nvPr>
        </p:nvSpPr>
        <p:spPr>
          <a:xfrm>
            <a:off x="1792288" y="612775"/>
            <a:ext cx="5486399" cy="4114800"/>
          </a:xfrm>
          <a:prstGeom prst="rect">
            <a:avLst/>
          </a:prstGeom>
          <a:noFill/>
          <a:ln>
            <a:noFill/>
          </a:ln>
        </p:spPr>
      </p:sp>
      <p:sp>
        <p:nvSpPr>
          <p:cNvPr id="316" name="Shape 316"/>
          <p:cNvSpPr txBox="1">
            <a:spLocks noGrp="1"/>
          </p:cNvSpPr>
          <p:nvPr>
            <p:ph type="body" idx="1"/>
          </p:nvPr>
        </p:nvSpPr>
        <p:spPr>
          <a:xfrm>
            <a:off x="1792288" y="5367351"/>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18" y="273062"/>
            <a:ext cx="3008313" cy="116205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2"/>
          </p:nvPr>
        </p:nvSpPr>
        <p:spPr>
          <a:xfrm>
            <a:off x="457218" y="1435112"/>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7" name="Shape 3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9" name="Shape 329"/>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2" name="Shape 332"/>
          <p:cNvSpPr txBox="1">
            <a:spLocks noGrp="1"/>
          </p:cNvSpPr>
          <p:nvPr>
            <p:ph type="body" idx="1"/>
          </p:nvPr>
        </p:nvSpPr>
        <p:spPr>
          <a:xfrm>
            <a:off x="457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2"/>
          </p:nvPr>
        </p:nvSpPr>
        <p:spPr>
          <a:xfrm>
            <a:off x="4648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9" name="Shape 339"/>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2F2F47"/>
            </a:gs>
          </a:gsLst>
          <a:lin ang="2700000" scaled="0"/>
        </a:gradFill>
        <a:effectLst/>
      </p:bgPr>
    </p:bg>
    <p:spTree>
      <p:nvGrpSpPr>
        <p:cNvPr id="1" name="Shape 85"/>
        <p:cNvGrpSpPr/>
        <p:nvPr/>
      </p:nvGrpSpPr>
      <p:grpSpPr>
        <a:xfrm>
          <a:off x="0" y="0"/>
          <a:ext cx="0" cy="0"/>
          <a:chOff x="0" y="0"/>
          <a:chExt cx="0" cy="0"/>
        </a:xfrm>
      </p:grpSpPr>
      <p:grpSp>
        <p:nvGrpSpPr>
          <p:cNvPr id="86" name="Shape 86"/>
          <p:cNvGrpSpPr/>
          <p:nvPr/>
        </p:nvGrpSpPr>
        <p:grpSpPr>
          <a:xfrm>
            <a:off x="-103186" y="1304519"/>
            <a:ext cx="9350374" cy="5639080"/>
            <a:chOff x="-103186" y="1304519"/>
            <a:chExt cx="9350374" cy="5639080"/>
          </a:xfrm>
        </p:grpSpPr>
        <p:sp>
          <p:nvSpPr>
            <p:cNvPr id="87" name="Shape 87"/>
            <p:cNvSpPr txBox="1"/>
            <p:nvPr/>
          </p:nvSpPr>
          <p:spPr>
            <a:xfrm rot="10020000" flipH="1">
              <a:off x="-22225" y="1639886"/>
              <a:ext cx="2768600"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8" name="Shape 88"/>
            <p:cNvSpPr txBox="1"/>
            <p:nvPr/>
          </p:nvSpPr>
          <p:spPr>
            <a:xfrm rot="10020000" flipH="1">
              <a:off x="-38099" y="1789112"/>
              <a:ext cx="3227387"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9" name="Shape 89"/>
            <p:cNvSpPr txBox="1"/>
            <p:nvPr/>
          </p:nvSpPr>
          <p:spPr>
            <a:xfrm rot="9959999" flipH="1">
              <a:off x="-42862" y="1901825"/>
              <a:ext cx="356552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0" name="Shape 90"/>
            <p:cNvSpPr txBox="1"/>
            <p:nvPr/>
          </p:nvSpPr>
          <p:spPr>
            <a:xfrm rot="9899999" flipH="1">
              <a:off x="-68262" y="2036762"/>
              <a:ext cx="3930649" cy="9525"/>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1" name="Shape 91"/>
            <p:cNvSpPr txBox="1"/>
            <p:nvPr/>
          </p:nvSpPr>
          <p:spPr>
            <a:xfrm rot="9840000" flipH="1">
              <a:off x="-80961" y="2217737"/>
              <a:ext cx="4397374"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2" name="Shape 92"/>
            <p:cNvSpPr txBox="1"/>
            <p:nvPr/>
          </p:nvSpPr>
          <p:spPr>
            <a:xfrm rot="9780000" flipH="1">
              <a:off x="-103186" y="2417761"/>
              <a:ext cx="485457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3" name="Shape 93"/>
            <p:cNvSpPr txBox="1"/>
            <p:nvPr/>
          </p:nvSpPr>
          <p:spPr>
            <a:xfrm rot="9719999" flipH="1">
              <a:off x="-147637" y="2689224"/>
              <a:ext cx="5402262"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4" name="Shape 94"/>
            <p:cNvSpPr txBox="1"/>
            <p:nvPr/>
          </p:nvSpPr>
          <p:spPr>
            <a:xfrm rot="9599999" flipH="1">
              <a:off x="-157162" y="2957512"/>
              <a:ext cx="5951536" cy="9524"/>
            </a:xfrm>
            <a:prstGeom prst="rect">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5" name="Shape 95"/>
            <p:cNvSpPr txBox="1"/>
            <p:nvPr/>
          </p:nvSpPr>
          <p:spPr>
            <a:xfrm rot="9419999" flipH="1">
              <a:off x="-261937" y="3259137"/>
              <a:ext cx="6681786" cy="9525"/>
            </a:xfrm>
            <a:prstGeom prst="rect">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6" name="Shape 96"/>
            <p:cNvSpPr txBox="1"/>
            <p:nvPr/>
          </p:nvSpPr>
          <p:spPr>
            <a:xfrm rot="9360000" flipH="1">
              <a:off x="-339724" y="3633786"/>
              <a:ext cx="7321550"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7" name="Shape 97"/>
            <p:cNvSpPr txBox="1"/>
            <p:nvPr/>
          </p:nvSpPr>
          <p:spPr>
            <a:xfrm rot="9179999" flipH="1">
              <a:off x="-496886" y="4154486"/>
              <a:ext cx="82549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8" name="Shape 98"/>
            <p:cNvSpPr txBox="1"/>
            <p:nvPr/>
          </p:nvSpPr>
          <p:spPr>
            <a:xfrm rot="8939999" flipH="1">
              <a:off x="14286" y="4573587"/>
              <a:ext cx="8574087" cy="9524"/>
            </a:xfrm>
            <a:prstGeom prst="rect">
              <a:avLst/>
            </a:prstGeom>
            <a:gradFill>
              <a:gsLst>
                <a:gs pos="0">
                  <a:schemeClr val="dk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9" name="Shape 99"/>
            <p:cNvSpPr txBox="1"/>
            <p:nvPr/>
          </p:nvSpPr>
          <p:spPr>
            <a:xfrm rot="8639999" flipH="1">
              <a:off x="2093912" y="4648199"/>
              <a:ext cx="7321550" cy="9524"/>
            </a:xfrm>
            <a:prstGeom prst="rect">
              <a:avLst/>
            </a:prstGeom>
            <a:gradFill>
              <a:gsLst>
                <a:gs pos="0">
                  <a:schemeClr val="dk2"/>
                </a:gs>
                <a:gs pos="100000">
                  <a:srgbClr val="1F1F2E"/>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0" name="Shape 100"/>
            <p:cNvSpPr txBox="1"/>
            <p:nvPr/>
          </p:nvSpPr>
          <p:spPr>
            <a:xfrm rot="8220000" flipH="1">
              <a:off x="4256087" y="4875212"/>
              <a:ext cx="5676899" cy="9524"/>
            </a:xfrm>
            <a:prstGeom prst="rect">
              <a:avLst/>
            </a:prstGeom>
            <a:gradFill>
              <a:gsLst>
                <a:gs pos="0">
                  <a:schemeClr val="dk2"/>
                </a:gs>
                <a:gs pos="100000">
                  <a:srgbClr val="030305"/>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1" name="Shape 101"/>
            <p:cNvSpPr txBox="1"/>
            <p:nvPr/>
          </p:nvSpPr>
          <p:spPr>
            <a:xfrm rot="2460000" flipH="1">
              <a:off x="8080374" y="3914774"/>
              <a:ext cx="9524" cy="3300411"/>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2" name="Shape 102"/>
            <p:cNvSpPr txBox="1"/>
            <p:nvPr/>
          </p:nvSpPr>
          <p:spPr>
            <a:xfrm rot="-8639999">
              <a:off x="8915399" y="6221412"/>
              <a:ext cx="9524" cy="795336"/>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 name="Shape 103"/>
            <p:cNvSpPr txBox="1"/>
            <p:nvPr/>
          </p:nvSpPr>
          <p:spPr>
            <a:xfrm rot="1019999">
              <a:off x="-231774" y="3746500"/>
              <a:ext cx="9598025"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 name="Shape 104"/>
            <p:cNvSpPr txBox="1"/>
            <p:nvPr/>
          </p:nvSpPr>
          <p:spPr>
            <a:xfrm rot="1559999">
              <a:off x="-314324" y="5391150"/>
              <a:ext cx="6575424"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5" name="Shape 105"/>
            <p:cNvSpPr txBox="1"/>
            <p:nvPr/>
          </p:nvSpPr>
          <p:spPr>
            <a:xfrm rot="1679999">
              <a:off x="-261936" y="5753100"/>
              <a:ext cx="4451350"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 name="Shape 106"/>
            <p:cNvSpPr txBox="1"/>
            <p:nvPr/>
          </p:nvSpPr>
          <p:spPr>
            <a:xfrm rot="1920000">
              <a:off x="-174625" y="6226174"/>
              <a:ext cx="2222499"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7" name="Shape 107"/>
            <p:cNvSpPr txBox="1"/>
            <p:nvPr/>
          </p:nvSpPr>
          <p:spPr>
            <a:xfrm rot="1380000">
              <a:off x="-342900" y="5113336"/>
              <a:ext cx="8694737" cy="9525"/>
            </a:xfrm>
            <a:prstGeom prst="rect">
              <a:avLst/>
            </a:prstGeom>
            <a:gradFill>
              <a:gsLst>
                <a:gs pos="0">
                  <a:schemeClr val="dk2"/>
                </a:gs>
                <a:gs pos="100000">
                  <a:srgbClr val="32324A"/>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8" name="Shape 108"/>
            <p:cNvSpPr txBox="1"/>
            <p:nvPr/>
          </p:nvSpPr>
          <p:spPr>
            <a:xfrm rot="959999">
              <a:off x="-182562" y="3379787"/>
              <a:ext cx="9550400" cy="9524"/>
            </a:xfrm>
            <a:prstGeom prst="rect">
              <a:avLst/>
            </a:prstGeom>
            <a:gradFill>
              <a:gsLst>
                <a:gs pos="0">
                  <a:schemeClr val="dk2"/>
                </a:gs>
                <a:gs pos="100000">
                  <a:srgbClr val="3B3B5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9" name="Shape 109"/>
            <p:cNvSpPr txBox="1"/>
            <p:nvPr/>
          </p:nvSpPr>
          <p:spPr>
            <a:xfrm rot="-9839999" flipH="1">
              <a:off x="126999" y="3089275"/>
              <a:ext cx="9137650"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0" name="Shape 110"/>
            <p:cNvSpPr txBox="1"/>
            <p:nvPr/>
          </p:nvSpPr>
          <p:spPr>
            <a:xfrm rot="840000">
              <a:off x="593725" y="2860675"/>
              <a:ext cx="8691561"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1" name="Shape 111"/>
            <p:cNvSpPr txBox="1"/>
            <p:nvPr/>
          </p:nvSpPr>
          <p:spPr>
            <a:xfrm rot="719999">
              <a:off x="1346199" y="2511424"/>
              <a:ext cx="78993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2" name="Shape 112"/>
            <p:cNvSpPr txBox="1"/>
            <p:nvPr/>
          </p:nvSpPr>
          <p:spPr>
            <a:xfrm rot="719999">
              <a:off x="1671636" y="2343150"/>
              <a:ext cx="7554912"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3" name="Shape 113"/>
            <p:cNvSpPr txBox="1"/>
            <p:nvPr/>
          </p:nvSpPr>
          <p:spPr>
            <a:xfrm rot="659999">
              <a:off x="1974850" y="2185987"/>
              <a:ext cx="7234236"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4" name="Shape 114"/>
            <p:cNvSpPr txBox="1"/>
            <p:nvPr/>
          </p:nvSpPr>
          <p:spPr>
            <a:xfrm rot="-10140000" flipH="1">
              <a:off x="2360612" y="2071687"/>
              <a:ext cx="6848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5" name="Shape 115"/>
            <p:cNvSpPr txBox="1"/>
            <p:nvPr/>
          </p:nvSpPr>
          <p:spPr>
            <a:xfrm rot="-10140000" flipH="1">
              <a:off x="2619375" y="1933574"/>
              <a:ext cx="6594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6" name="Shape 116"/>
            <p:cNvSpPr txBox="1"/>
            <p:nvPr/>
          </p:nvSpPr>
          <p:spPr>
            <a:xfrm rot="-9960000" flipH="1">
              <a:off x="969962" y="2673349"/>
              <a:ext cx="826134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7" name="Shape 117"/>
            <p:cNvSpPr txBox="1"/>
            <p:nvPr/>
          </p:nvSpPr>
          <p:spPr>
            <a:xfrm rot="-9479999" flipH="1">
              <a:off x="-323850" y="4724400"/>
              <a:ext cx="9763124"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8" name="Shape 118"/>
            <p:cNvSpPr txBox="1"/>
            <p:nvPr/>
          </p:nvSpPr>
          <p:spPr>
            <a:xfrm rot="-9600000" flipH="1">
              <a:off x="-276224" y="4227512"/>
              <a:ext cx="9690100" cy="9524"/>
            </a:xfrm>
            <a:prstGeom prst="rect">
              <a:avLst/>
            </a:prstGeom>
            <a:gradFill>
              <a:gsLst>
                <a:gs pos="0">
                  <a:schemeClr val="dk2"/>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9" name="Shape 119"/>
            <p:cNvSpPr/>
            <p:nvPr/>
          </p:nvSpPr>
          <p:spPr>
            <a:xfrm>
              <a:off x="1174750" y="5332412"/>
              <a:ext cx="266699" cy="15239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0" name="Shape 120"/>
            <p:cNvSpPr/>
            <p:nvPr/>
          </p:nvSpPr>
          <p:spPr>
            <a:xfrm>
              <a:off x="374650" y="4879975"/>
              <a:ext cx="266699" cy="15081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1" name="Shape 121"/>
            <p:cNvSpPr/>
            <p:nvPr/>
          </p:nvSpPr>
          <p:spPr>
            <a:xfrm>
              <a:off x="252412" y="5797550"/>
              <a:ext cx="311149" cy="168274"/>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2" name="Shape 122"/>
            <p:cNvSpPr/>
            <p:nvPr/>
          </p:nvSpPr>
          <p:spPr>
            <a:xfrm>
              <a:off x="3297237" y="4224337"/>
              <a:ext cx="247649" cy="1333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3" name="Shape 123"/>
            <p:cNvSpPr/>
            <p:nvPr/>
          </p:nvSpPr>
          <p:spPr>
            <a:xfrm>
              <a:off x="1941511" y="4883150"/>
              <a:ext cx="266699" cy="15081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4" name="Shape 124"/>
            <p:cNvSpPr/>
            <p:nvPr/>
          </p:nvSpPr>
          <p:spPr>
            <a:xfrm>
              <a:off x="2676525" y="4535487"/>
              <a:ext cx="247649" cy="1428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5" name="Shape 125"/>
            <p:cNvSpPr/>
            <p:nvPr/>
          </p:nvSpPr>
          <p:spPr>
            <a:xfrm>
              <a:off x="1190625" y="4506912"/>
              <a:ext cx="239711"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6" name="Shape 126"/>
            <p:cNvSpPr/>
            <p:nvPr/>
          </p:nvSpPr>
          <p:spPr>
            <a:xfrm>
              <a:off x="582612" y="4216400"/>
              <a:ext cx="238124" cy="133349"/>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7" name="Shape 127"/>
            <p:cNvSpPr/>
            <p:nvPr/>
          </p:nvSpPr>
          <p:spPr>
            <a:xfrm>
              <a:off x="1860550" y="4194175"/>
              <a:ext cx="247649" cy="13176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8" name="Shape 128"/>
            <p:cNvSpPr/>
            <p:nvPr/>
          </p:nvSpPr>
          <p:spPr>
            <a:xfrm>
              <a:off x="3811587" y="3944937"/>
              <a:ext cx="247649" cy="13176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9" name="Shape 129"/>
            <p:cNvSpPr/>
            <p:nvPr/>
          </p:nvSpPr>
          <p:spPr>
            <a:xfrm>
              <a:off x="3032125" y="3673475"/>
              <a:ext cx="212724" cy="11588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0" name="Shape 130"/>
            <p:cNvSpPr/>
            <p:nvPr/>
          </p:nvSpPr>
          <p:spPr>
            <a:xfrm>
              <a:off x="3578225" y="3419475"/>
              <a:ext cx="212724"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1" name="Shape 131"/>
            <p:cNvSpPr/>
            <p:nvPr/>
          </p:nvSpPr>
          <p:spPr>
            <a:xfrm>
              <a:off x="4352925" y="3659187"/>
              <a:ext cx="222250" cy="114300"/>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2" name="Shape 132"/>
            <p:cNvSpPr/>
            <p:nvPr/>
          </p:nvSpPr>
          <p:spPr>
            <a:xfrm>
              <a:off x="4464050" y="3013075"/>
              <a:ext cx="204786"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3" name="Shape 133"/>
            <p:cNvSpPr/>
            <p:nvPr/>
          </p:nvSpPr>
          <p:spPr>
            <a:xfrm>
              <a:off x="5907087" y="28448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4" name="Shape 134"/>
            <p:cNvSpPr/>
            <p:nvPr/>
          </p:nvSpPr>
          <p:spPr>
            <a:xfrm>
              <a:off x="5600700" y="30099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5" name="Shape 135"/>
            <p:cNvSpPr/>
            <p:nvPr/>
          </p:nvSpPr>
          <p:spPr>
            <a:xfrm>
              <a:off x="4864100" y="2822575"/>
              <a:ext cx="203199" cy="9842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6" name="Shape 136"/>
            <p:cNvSpPr/>
            <p:nvPr/>
          </p:nvSpPr>
          <p:spPr>
            <a:xfrm>
              <a:off x="5202237" y="3213100"/>
              <a:ext cx="212724" cy="11588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5362" y="3429000"/>
              <a:ext cx="211136" cy="9683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8" name="Shape 138"/>
            <p:cNvSpPr/>
            <p:nvPr/>
          </p:nvSpPr>
          <p:spPr>
            <a:xfrm>
              <a:off x="2490786" y="3894137"/>
              <a:ext cx="238124" cy="1428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9" name="Shape 139"/>
            <p:cNvSpPr/>
            <p:nvPr/>
          </p:nvSpPr>
          <p:spPr>
            <a:xfrm>
              <a:off x="2957511" y="3219450"/>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0" name="Shape 140"/>
            <p:cNvSpPr/>
            <p:nvPr/>
          </p:nvSpPr>
          <p:spPr>
            <a:xfrm>
              <a:off x="2401886" y="3452812"/>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1" name="Shape 141"/>
            <p:cNvSpPr/>
            <p:nvPr/>
          </p:nvSpPr>
          <p:spPr>
            <a:xfrm>
              <a:off x="1890711" y="3668712"/>
              <a:ext cx="212724" cy="114300"/>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2" name="Shape 142"/>
            <p:cNvSpPr/>
            <p:nvPr/>
          </p:nvSpPr>
          <p:spPr>
            <a:xfrm>
              <a:off x="1831975" y="3249611"/>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3" name="Shape 143"/>
            <p:cNvSpPr/>
            <p:nvPr/>
          </p:nvSpPr>
          <p:spPr>
            <a:xfrm>
              <a:off x="1812925" y="28622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4" name="Shape 144"/>
            <p:cNvSpPr/>
            <p:nvPr/>
          </p:nvSpPr>
          <p:spPr>
            <a:xfrm>
              <a:off x="2381250" y="3035300"/>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5" name="Shape 145"/>
            <p:cNvSpPr/>
            <p:nvPr/>
          </p:nvSpPr>
          <p:spPr>
            <a:xfrm>
              <a:off x="2863850" y="28590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6" name="Shape 146"/>
            <p:cNvSpPr/>
            <p:nvPr/>
          </p:nvSpPr>
          <p:spPr>
            <a:xfrm>
              <a:off x="3427412" y="30241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7" name="Shape 147"/>
            <p:cNvSpPr/>
            <p:nvPr/>
          </p:nvSpPr>
          <p:spPr>
            <a:xfrm>
              <a:off x="3860800" y="28368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8" name="Shape 148"/>
            <p:cNvSpPr/>
            <p:nvPr/>
          </p:nvSpPr>
          <p:spPr>
            <a:xfrm>
              <a:off x="746125" y="3225800"/>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9" name="Shape 149"/>
            <p:cNvSpPr/>
            <p:nvPr/>
          </p:nvSpPr>
          <p:spPr>
            <a:xfrm>
              <a:off x="107950" y="3438525"/>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0" name="Shape 150"/>
            <p:cNvSpPr/>
            <p:nvPr/>
          </p:nvSpPr>
          <p:spPr>
            <a:xfrm>
              <a:off x="1266825" y="3041650"/>
              <a:ext cx="203199" cy="968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1" name="Shape 151"/>
            <p:cNvSpPr/>
            <p:nvPr/>
          </p:nvSpPr>
          <p:spPr>
            <a:xfrm>
              <a:off x="722312" y="28527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2" name="Shape 152"/>
            <p:cNvSpPr/>
            <p:nvPr/>
          </p:nvSpPr>
          <p:spPr>
            <a:xfrm>
              <a:off x="179386" y="30178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3" name="Shape 153"/>
            <p:cNvSpPr/>
            <p:nvPr/>
          </p:nvSpPr>
          <p:spPr>
            <a:xfrm>
              <a:off x="685800" y="3687762"/>
              <a:ext cx="220662"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4" name="Shape 154"/>
            <p:cNvSpPr/>
            <p:nvPr/>
          </p:nvSpPr>
          <p:spPr>
            <a:xfrm>
              <a:off x="1292225" y="3457575"/>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5" name="Shape 155"/>
            <p:cNvSpPr/>
            <p:nvPr/>
          </p:nvSpPr>
          <p:spPr>
            <a:xfrm>
              <a:off x="1252537" y="3924300"/>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6" name="Shape 156"/>
            <p:cNvSpPr/>
            <p:nvPr/>
          </p:nvSpPr>
          <p:spPr>
            <a:xfrm>
              <a:off x="4038600" y="3198811"/>
              <a:ext cx="222250" cy="114300"/>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7" name="Shape 157"/>
            <p:cNvSpPr/>
            <p:nvPr/>
          </p:nvSpPr>
          <p:spPr>
            <a:xfrm>
              <a:off x="2312986" y="2698750"/>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8" name="Shape 158"/>
            <p:cNvSpPr/>
            <p:nvPr/>
          </p:nvSpPr>
          <p:spPr>
            <a:xfrm>
              <a:off x="2773361"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9" name="Shape 159"/>
            <p:cNvSpPr/>
            <p:nvPr/>
          </p:nvSpPr>
          <p:spPr>
            <a:xfrm>
              <a:off x="2198686"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0" name="Shape 160"/>
            <p:cNvSpPr/>
            <p:nvPr/>
          </p:nvSpPr>
          <p:spPr>
            <a:xfrm>
              <a:off x="1735136" y="2532061"/>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1" name="Shape 161"/>
            <p:cNvSpPr/>
            <p:nvPr/>
          </p:nvSpPr>
          <p:spPr>
            <a:xfrm>
              <a:off x="1257300" y="2682875"/>
              <a:ext cx="19685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2" name="Shape 162"/>
            <p:cNvSpPr/>
            <p:nvPr/>
          </p:nvSpPr>
          <p:spPr>
            <a:xfrm>
              <a:off x="3192461" y="24003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3" name="Shape 163"/>
            <p:cNvSpPr/>
            <p:nvPr/>
          </p:nvSpPr>
          <p:spPr>
            <a:xfrm>
              <a:off x="3313112" y="26924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4" name="Shape 164"/>
            <p:cNvSpPr/>
            <p:nvPr/>
          </p:nvSpPr>
          <p:spPr>
            <a:xfrm>
              <a:off x="3722687" y="2541586"/>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5" name="Shape 165"/>
            <p:cNvSpPr/>
            <p:nvPr/>
          </p:nvSpPr>
          <p:spPr>
            <a:xfrm>
              <a:off x="4260850" y="2676525"/>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6" name="Shape 166"/>
            <p:cNvSpPr/>
            <p:nvPr/>
          </p:nvSpPr>
          <p:spPr>
            <a:xfrm>
              <a:off x="1279525" y="2400300"/>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7" name="Shape 167"/>
            <p:cNvSpPr/>
            <p:nvPr/>
          </p:nvSpPr>
          <p:spPr>
            <a:xfrm>
              <a:off x="785812" y="2535236"/>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8" name="Shape 168"/>
            <p:cNvSpPr/>
            <p:nvPr/>
          </p:nvSpPr>
          <p:spPr>
            <a:xfrm>
              <a:off x="361950" y="2393950"/>
              <a:ext cx="195261"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9" name="Shape 169"/>
            <p:cNvSpPr/>
            <p:nvPr/>
          </p:nvSpPr>
          <p:spPr>
            <a:xfrm>
              <a:off x="249237" y="2695575"/>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0" name="Shape 170"/>
            <p:cNvSpPr/>
            <p:nvPr/>
          </p:nvSpPr>
          <p:spPr>
            <a:xfrm>
              <a:off x="4583112" y="2532061"/>
              <a:ext cx="19685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1" name="Shape 171"/>
            <p:cNvSpPr/>
            <p:nvPr/>
          </p:nvSpPr>
          <p:spPr>
            <a:xfrm>
              <a:off x="4887912" y="2398711"/>
              <a:ext cx="19685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2" name="Shape 172"/>
            <p:cNvSpPr/>
            <p:nvPr/>
          </p:nvSpPr>
          <p:spPr>
            <a:xfrm>
              <a:off x="5191125" y="2679700"/>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3" name="Shape 173"/>
            <p:cNvSpPr/>
            <p:nvPr/>
          </p:nvSpPr>
          <p:spPr>
            <a:xfrm>
              <a:off x="5481637"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4" name="Shape 174"/>
            <p:cNvSpPr/>
            <p:nvPr/>
          </p:nvSpPr>
          <p:spPr>
            <a:xfrm>
              <a:off x="5795962"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5" name="Shape 175"/>
            <p:cNvSpPr/>
            <p:nvPr/>
          </p:nvSpPr>
          <p:spPr>
            <a:xfrm>
              <a:off x="6748461" y="2401886"/>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6" name="Shape 176"/>
            <p:cNvSpPr/>
            <p:nvPr/>
          </p:nvSpPr>
          <p:spPr>
            <a:xfrm>
              <a:off x="6192837" y="2700336"/>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7" name="Shape 177"/>
            <p:cNvSpPr/>
            <p:nvPr/>
          </p:nvSpPr>
          <p:spPr>
            <a:xfrm>
              <a:off x="6486525" y="2552700"/>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8" name="Shape 178"/>
            <p:cNvSpPr/>
            <p:nvPr/>
          </p:nvSpPr>
          <p:spPr>
            <a:xfrm>
              <a:off x="2035175" y="5799137"/>
              <a:ext cx="311149" cy="176212"/>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9" name="Shape 179"/>
            <p:cNvSpPr/>
            <p:nvPr/>
          </p:nvSpPr>
          <p:spPr>
            <a:xfrm>
              <a:off x="1122362" y="6372225"/>
              <a:ext cx="303211" cy="1778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0" name="Shape 180"/>
            <p:cNvSpPr/>
            <p:nvPr/>
          </p:nvSpPr>
          <p:spPr>
            <a:xfrm>
              <a:off x="3538537" y="4905375"/>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1" name="Shape 181"/>
            <p:cNvSpPr/>
            <p:nvPr/>
          </p:nvSpPr>
          <p:spPr>
            <a:xfrm>
              <a:off x="4133850" y="4551362"/>
              <a:ext cx="247649" cy="141287"/>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2" name="Shape 182"/>
            <p:cNvSpPr/>
            <p:nvPr/>
          </p:nvSpPr>
          <p:spPr>
            <a:xfrm>
              <a:off x="4614862" y="4235450"/>
              <a:ext cx="247649" cy="133349"/>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3" name="Shape 183"/>
            <p:cNvSpPr/>
            <p:nvPr/>
          </p:nvSpPr>
          <p:spPr>
            <a:xfrm>
              <a:off x="5156200" y="3895725"/>
              <a:ext cx="238124" cy="1428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4" name="Shape 184"/>
            <p:cNvSpPr/>
            <p:nvPr/>
          </p:nvSpPr>
          <p:spPr>
            <a:xfrm>
              <a:off x="2859086" y="5334000"/>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5" name="Shape 185"/>
            <p:cNvSpPr/>
            <p:nvPr/>
          </p:nvSpPr>
          <p:spPr>
            <a:xfrm>
              <a:off x="5575300" y="3654425"/>
              <a:ext cx="212724" cy="11588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6" name="Shape 186"/>
            <p:cNvSpPr/>
            <p:nvPr/>
          </p:nvSpPr>
          <p:spPr>
            <a:xfrm>
              <a:off x="6318250" y="3197225"/>
              <a:ext cx="212724" cy="1143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7" name="Shape 187"/>
            <p:cNvSpPr/>
            <p:nvPr/>
          </p:nvSpPr>
          <p:spPr>
            <a:xfrm>
              <a:off x="5957887" y="3425825"/>
              <a:ext cx="212724" cy="9683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8" name="Shape 188"/>
            <p:cNvSpPr/>
            <p:nvPr/>
          </p:nvSpPr>
          <p:spPr>
            <a:xfrm>
              <a:off x="6629400" y="3013075"/>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9" name="Shape 189"/>
            <p:cNvSpPr/>
            <p:nvPr/>
          </p:nvSpPr>
          <p:spPr>
            <a:xfrm>
              <a:off x="6886575" y="2852736"/>
              <a:ext cx="204786"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0" name="Shape 190"/>
            <p:cNvSpPr/>
            <p:nvPr/>
          </p:nvSpPr>
          <p:spPr>
            <a:xfrm>
              <a:off x="7151686" y="2698750"/>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1" name="Shape 191"/>
            <p:cNvSpPr/>
            <p:nvPr/>
          </p:nvSpPr>
          <p:spPr>
            <a:xfrm>
              <a:off x="7399336" y="2544761"/>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2" name="Shape 192"/>
            <p:cNvSpPr/>
            <p:nvPr/>
          </p:nvSpPr>
          <p:spPr>
            <a:xfrm>
              <a:off x="7624761" y="2400300"/>
              <a:ext cx="203199" cy="8096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3" name="Shape 193"/>
            <p:cNvSpPr/>
            <p:nvPr/>
          </p:nvSpPr>
          <p:spPr>
            <a:xfrm>
              <a:off x="7826375" y="2271711"/>
              <a:ext cx="176212" cy="793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4" name="Shape 194"/>
            <p:cNvSpPr/>
            <p:nvPr/>
          </p:nvSpPr>
          <p:spPr>
            <a:xfrm>
              <a:off x="6088062" y="2270125"/>
              <a:ext cx="177800" cy="793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5" name="Shape 195"/>
            <p:cNvSpPr/>
            <p:nvPr/>
          </p:nvSpPr>
          <p:spPr>
            <a:xfrm>
              <a:off x="5216525" y="2270125"/>
              <a:ext cx="17780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6" name="Shape 196"/>
            <p:cNvSpPr/>
            <p:nvPr/>
          </p:nvSpPr>
          <p:spPr>
            <a:xfrm>
              <a:off x="4718050" y="2168525"/>
              <a:ext cx="176212"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7" name="Shape 197"/>
            <p:cNvSpPr/>
            <p:nvPr/>
          </p:nvSpPr>
          <p:spPr>
            <a:xfrm>
              <a:off x="5003800" y="2051050"/>
              <a:ext cx="177800" cy="79375"/>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8" name="Shape 198"/>
            <p:cNvSpPr/>
            <p:nvPr/>
          </p:nvSpPr>
          <p:spPr>
            <a:xfrm>
              <a:off x="4794250" y="1857375"/>
              <a:ext cx="177800"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9" name="Shape 199"/>
            <p:cNvSpPr/>
            <p:nvPr/>
          </p:nvSpPr>
          <p:spPr>
            <a:xfrm>
              <a:off x="3878262" y="2171700"/>
              <a:ext cx="17780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0" name="Shape 200"/>
            <p:cNvSpPr/>
            <p:nvPr/>
          </p:nvSpPr>
          <p:spPr>
            <a:xfrm>
              <a:off x="3652837" y="19367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1" name="Shape 201"/>
            <p:cNvSpPr/>
            <p:nvPr/>
          </p:nvSpPr>
          <p:spPr>
            <a:xfrm>
              <a:off x="3325812" y="20383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2" name="Shape 202"/>
            <p:cNvSpPr/>
            <p:nvPr/>
          </p:nvSpPr>
          <p:spPr>
            <a:xfrm>
              <a:off x="3536950" y="2289175"/>
              <a:ext cx="176212"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3" name="Shape 203"/>
            <p:cNvSpPr/>
            <p:nvPr/>
          </p:nvSpPr>
          <p:spPr>
            <a:xfrm>
              <a:off x="1760536" y="2260600"/>
              <a:ext cx="177800"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4" name="Shape 204"/>
            <p:cNvSpPr/>
            <p:nvPr/>
          </p:nvSpPr>
          <p:spPr>
            <a:xfrm>
              <a:off x="969962" y="2038350"/>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5" name="Shape 205"/>
            <p:cNvSpPr/>
            <p:nvPr/>
          </p:nvSpPr>
          <p:spPr>
            <a:xfrm>
              <a:off x="484187" y="2155825"/>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6" name="Shape 206"/>
            <p:cNvSpPr/>
            <p:nvPr/>
          </p:nvSpPr>
          <p:spPr>
            <a:xfrm>
              <a:off x="247650" y="1831975"/>
              <a:ext cx="177800"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7" name="Shape 207"/>
            <p:cNvSpPr/>
            <p:nvPr/>
          </p:nvSpPr>
          <p:spPr>
            <a:xfrm>
              <a:off x="7204075" y="2166936"/>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8" name="Shape 208"/>
            <p:cNvSpPr/>
            <p:nvPr/>
          </p:nvSpPr>
          <p:spPr>
            <a:xfrm>
              <a:off x="6996111" y="2286000"/>
              <a:ext cx="166686" cy="698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9" name="Shape 209"/>
            <p:cNvSpPr/>
            <p:nvPr/>
          </p:nvSpPr>
          <p:spPr>
            <a:xfrm>
              <a:off x="6337300" y="2152650"/>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0" name="Shape 210"/>
            <p:cNvSpPr/>
            <p:nvPr/>
          </p:nvSpPr>
          <p:spPr>
            <a:xfrm>
              <a:off x="5502275" y="2152650"/>
              <a:ext cx="168274" cy="714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1" name="Shape 211"/>
            <p:cNvSpPr/>
            <p:nvPr/>
          </p:nvSpPr>
          <p:spPr>
            <a:xfrm>
              <a:off x="4527550" y="1949450"/>
              <a:ext cx="168274"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2" name="Shape 212"/>
            <p:cNvSpPr/>
            <p:nvPr/>
          </p:nvSpPr>
          <p:spPr>
            <a:xfrm>
              <a:off x="4251325" y="1760536"/>
              <a:ext cx="168274" cy="69849"/>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3" name="Shape 213"/>
            <p:cNvSpPr/>
            <p:nvPr/>
          </p:nvSpPr>
          <p:spPr>
            <a:xfrm>
              <a:off x="4538662" y="1658936"/>
              <a:ext cx="168274"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4" name="Shape 214"/>
            <p:cNvSpPr/>
            <p:nvPr/>
          </p:nvSpPr>
          <p:spPr>
            <a:xfrm>
              <a:off x="3082925" y="165100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5" name="Shape 215"/>
            <p:cNvSpPr/>
            <p:nvPr/>
          </p:nvSpPr>
          <p:spPr>
            <a:xfrm>
              <a:off x="1727200" y="2027236"/>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6" name="Shape 216"/>
            <p:cNvSpPr/>
            <p:nvPr/>
          </p:nvSpPr>
          <p:spPr>
            <a:xfrm>
              <a:off x="1312862" y="214312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7" name="Shape 217"/>
            <p:cNvSpPr/>
            <p:nvPr/>
          </p:nvSpPr>
          <p:spPr>
            <a:xfrm>
              <a:off x="852487" y="22669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8" name="Shape 218"/>
            <p:cNvSpPr/>
            <p:nvPr/>
          </p:nvSpPr>
          <p:spPr>
            <a:xfrm>
              <a:off x="1008062" y="16827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9" name="Shape 219"/>
            <p:cNvSpPr/>
            <p:nvPr/>
          </p:nvSpPr>
          <p:spPr>
            <a:xfrm>
              <a:off x="2444750" y="166687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0" name="Shape 220"/>
            <p:cNvSpPr/>
            <p:nvPr/>
          </p:nvSpPr>
          <p:spPr>
            <a:xfrm>
              <a:off x="1778000" y="1687511"/>
              <a:ext cx="166686"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1" name="Shape 221"/>
            <p:cNvSpPr/>
            <p:nvPr/>
          </p:nvSpPr>
          <p:spPr>
            <a:xfrm>
              <a:off x="6557961" y="2038350"/>
              <a:ext cx="176212" cy="714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2" name="Shape 222"/>
            <p:cNvSpPr/>
            <p:nvPr/>
          </p:nvSpPr>
          <p:spPr>
            <a:xfrm>
              <a:off x="5519737" y="1846261"/>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3" name="Shape 223"/>
            <p:cNvSpPr/>
            <p:nvPr/>
          </p:nvSpPr>
          <p:spPr>
            <a:xfrm>
              <a:off x="5262562" y="1951036"/>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4" name="Shape 224"/>
            <p:cNvSpPr/>
            <p:nvPr/>
          </p:nvSpPr>
          <p:spPr>
            <a:xfrm>
              <a:off x="5038725" y="1765300"/>
              <a:ext cx="177800"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5" name="Shape 225"/>
            <p:cNvSpPr/>
            <p:nvPr/>
          </p:nvSpPr>
          <p:spPr>
            <a:xfrm>
              <a:off x="3803650" y="166846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395787" y="2295525"/>
              <a:ext cx="176212" cy="69849"/>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7" name="Shape 227"/>
            <p:cNvSpPr/>
            <p:nvPr/>
          </p:nvSpPr>
          <p:spPr>
            <a:xfrm>
              <a:off x="4216400" y="2054225"/>
              <a:ext cx="177800" cy="714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8" name="Shape 228"/>
            <p:cNvSpPr/>
            <p:nvPr/>
          </p:nvSpPr>
          <p:spPr>
            <a:xfrm>
              <a:off x="3970337" y="1839911"/>
              <a:ext cx="176212"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9" name="Shape 229"/>
            <p:cNvSpPr/>
            <p:nvPr/>
          </p:nvSpPr>
          <p:spPr>
            <a:xfrm>
              <a:off x="3527425" y="1747836"/>
              <a:ext cx="177800" cy="69849"/>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0" name="Shape 230"/>
            <p:cNvSpPr/>
            <p:nvPr/>
          </p:nvSpPr>
          <p:spPr>
            <a:xfrm>
              <a:off x="3221036" y="1844675"/>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1" name="Shape 231"/>
            <p:cNvSpPr/>
            <p:nvPr/>
          </p:nvSpPr>
          <p:spPr>
            <a:xfrm>
              <a:off x="2976561" y="2152650"/>
              <a:ext cx="177800"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2" name="Shape 232"/>
            <p:cNvSpPr/>
            <p:nvPr/>
          </p:nvSpPr>
          <p:spPr>
            <a:xfrm>
              <a:off x="2871786" y="1941511"/>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3" name="Shape 233"/>
            <p:cNvSpPr/>
            <p:nvPr/>
          </p:nvSpPr>
          <p:spPr>
            <a:xfrm>
              <a:off x="2759075" y="174307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4" name="Shape 234"/>
            <p:cNvSpPr/>
            <p:nvPr/>
          </p:nvSpPr>
          <p:spPr>
            <a:xfrm>
              <a:off x="2513011" y="2046286"/>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5" name="Shape 235"/>
            <p:cNvSpPr/>
            <p:nvPr/>
          </p:nvSpPr>
          <p:spPr>
            <a:xfrm>
              <a:off x="2189161" y="213201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6" name="Shape 236"/>
            <p:cNvSpPr/>
            <p:nvPr/>
          </p:nvSpPr>
          <p:spPr>
            <a:xfrm>
              <a:off x="2427286" y="1835150"/>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7" name="Shape 237"/>
            <p:cNvSpPr/>
            <p:nvPr/>
          </p:nvSpPr>
          <p:spPr>
            <a:xfrm>
              <a:off x="2054225" y="193992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8" name="Shape 238"/>
            <p:cNvSpPr/>
            <p:nvPr/>
          </p:nvSpPr>
          <p:spPr>
            <a:xfrm>
              <a:off x="2085975" y="176530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9" name="Shape 239"/>
            <p:cNvSpPr/>
            <p:nvPr/>
          </p:nvSpPr>
          <p:spPr>
            <a:xfrm>
              <a:off x="1717675" y="1851025"/>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0" name="Shape 240"/>
            <p:cNvSpPr/>
            <p:nvPr/>
          </p:nvSpPr>
          <p:spPr>
            <a:xfrm>
              <a:off x="1392237" y="1779586"/>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1" name="Shape 241"/>
            <p:cNvSpPr/>
            <p:nvPr/>
          </p:nvSpPr>
          <p:spPr>
            <a:xfrm>
              <a:off x="1389062" y="1930400"/>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2" name="Shape 242"/>
            <p:cNvSpPr/>
            <p:nvPr/>
          </p:nvSpPr>
          <p:spPr>
            <a:xfrm>
              <a:off x="1079500" y="1857375"/>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3" name="Shape 243"/>
            <p:cNvSpPr/>
            <p:nvPr/>
          </p:nvSpPr>
          <p:spPr>
            <a:xfrm>
              <a:off x="652462" y="1955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4" name="Shape 244"/>
            <p:cNvSpPr/>
            <p:nvPr/>
          </p:nvSpPr>
          <p:spPr>
            <a:xfrm>
              <a:off x="688975" y="174625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5" name="Shape 245"/>
            <p:cNvSpPr/>
            <p:nvPr/>
          </p:nvSpPr>
          <p:spPr>
            <a:xfrm>
              <a:off x="188911" y="2082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6" name="Shape 246"/>
            <p:cNvSpPr/>
            <p:nvPr/>
          </p:nvSpPr>
          <p:spPr>
            <a:xfrm>
              <a:off x="1362075" y="1589087"/>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7" name="Shape 247"/>
            <p:cNvSpPr/>
            <p:nvPr/>
          </p:nvSpPr>
          <p:spPr>
            <a:xfrm>
              <a:off x="2128836" y="16081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8" name="Shape 248"/>
            <p:cNvSpPr/>
            <p:nvPr/>
          </p:nvSpPr>
          <p:spPr>
            <a:xfrm>
              <a:off x="2760661" y="1600200"/>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9" name="Shape 249"/>
            <p:cNvSpPr/>
            <p:nvPr/>
          </p:nvSpPr>
          <p:spPr>
            <a:xfrm>
              <a:off x="3359150" y="1589087"/>
              <a:ext cx="158750"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0" name="Shape 250"/>
            <p:cNvSpPr/>
            <p:nvPr/>
          </p:nvSpPr>
          <p:spPr>
            <a:xfrm>
              <a:off x="3683000" y="14938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1" name="Shape 251"/>
            <p:cNvSpPr/>
            <p:nvPr/>
          </p:nvSpPr>
          <p:spPr>
            <a:xfrm>
              <a:off x="4129087" y="1579562"/>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2" name="Shape 252"/>
            <p:cNvSpPr/>
            <p:nvPr/>
          </p:nvSpPr>
          <p:spPr>
            <a:xfrm>
              <a:off x="2646361" y="2254250"/>
              <a:ext cx="168274"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3" name="Shape 253"/>
            <p:cNvSpPr/>
            <p:nvPr/>
          </p:nvSpPr>
          <p:spPr>
            <a:xfrm>
              <a:off x="4059237" y="2406650"/>
              <a:ext cx="195261"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4" name="Shape 254"/>
            <p:cNvSpPr/>
            <p:nvPr/>
          </p:nvSpPr>
          <p:spPr>
            <a:xfrm>
              <a:off x="5745162" y="2043111"/>
              <a:ext cx="17780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5" name="Shape 255"/>
            <p:cNvSpPr/>
            <p:nvPr/>
          </p:nvSpPr>
          <p:spPr>
            <a:xfrm>
              <a:off x="6018212" y="1924050"/>
              <a:ext cx="176212"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6" name="Shape 256"/>
            <p:cNvSpPr/>
            <p:nvPr/>
          </p:nvSpPr>
          <p:spPr>
            <a:xfrm>
              <a:off x="3387725"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7" name="Shape 257"/>
            <p:cNvSpPr/>
            <p:nvPr/>
          </p:nvSpPr>
          <p:spPr>
            <a:xfrm>
              <a:off x="2006600"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8" name="Shape 258"/>
            <p:cNvSpPr/>
            <p:nvPr/>
          </p:nvSpPr>
          <p:spPr>
            <a:xfrm>
              <a:off x="2335211" y="1379537"/>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9" name="Shape 259"/>
            <p:cNvSpPr/>
            <p:nvPr/>
          </p:nvSpPr>
          <p:spPr>
            <a:xfrm>
              <a:off x="2619375" y="1308100"/>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0" name="Shape 260"/>
            <p:cNvSpPr/>
            <p:nvPr/>
          </p:nvSpPr>
          <p:spPr>
            <a:xfrm>
              <a:off x="3044825" y="1379537"/>
              <a:ext cx="133349"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1" name="Shape 261"/>
            <p:cNvSpPr/>
            <p:nvPr/>
          </p:nvSpPr>
          <p:spPr>
            <a:xfrm>
              <a:off x="2730500" y="1465262"/>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2" name="Shape 262"/>
            <p:cNvSpPr/>
            <p:nvPr/>
          </p:nvSpPr>
          <p:spPr>
            <a:xfrm>
              <a:off x="3036886" y="1519237"/>
              <a:ext cx="150811"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3" name="Shape 263"/>
            <p:cNvSpPr/>
            <p:nvPr/>
          </p:nvSpPr>
          <p:spPr>
            <a:xfrm>
              <a:off x="2446336" y="1527175"/>
              <a:ext cx="14128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4" name="Shape 264"/>
            <p:cNvSpPr/>
            <p:nvPr/>
          </p:nvSpPr>
          <p:spPr>
            <a:xfrm>
              <a:off x="1708150" y="1512887"/>
              <a:ext cx="16033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5" name="Shape 265"/>
            <p:cNvSpPr/>
            <p:nvPr/>
          </p:nvSpPr>
          <p:spPr>
            <a:xfrm>
              <a:off x="3148011" y="6392862"/>
              <a:ext cx="309561" cy="16668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6" name="Shape 266"/>
            <p:cNvSpPr/>
            <p:nvPr/>
          </p:nvSpPr>
          <p:spPr>
            <a:xfrm>
              <a:off x="3905250" y="5827712"/>
              <a:ext cx="311149" cy="1778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7" name="Shape 267"/>
            <p:cNvSpPr/>
            <p:nvPr/>
          </p:nvSpPr>
          <p:spPr>
            <a:xfrm>
              <a:off x="5140325" y="49545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8" name="Shape 268"/>
            <p:cNvSpPr/>
            <p:nvPr/>
          </p:nvSpPr>
          <p:spPr>
            <a:xfrm>
              <a:off x="5635625" y="4572000"/>
              <a:ext cx="249237"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9" name="Shape 269"/>
            <p:cNvSpPr/>
            <p:nvPr/>
          </p:nvSpPr>
          <p:spPr>
            <a:xfrm>
              <a:off x="4591050" y="53609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0" name="Shape 270"/>
            <p:cNvSpPr/>
            <p:nvPr/>
          </p:nvSpPr>
          <p:spPr>
            <a:xfrm>
              <a:off x="6142037" y="4217987"/>
              <a:ext cx="239711" cy="133349"/>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1" name="Shape 271"/>
            <p:cNvSpPr/>
            <p:nvPr/>
          </p:nvSpPr>
          <p:spPr>
            <a:xfrm>
              <a:off x="6492875" y="3929062"/>
              <a:ext cx="247649"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2" name="Shape 272"/>
            <p:cNvSpPr/>
            <p:nvPr/>
          </p:nvSpPr>
          <p:spPr>
            <a:xfrm>
              <a:off x="6869111" y="3673475"/>
              <a:ext cx="212724" cy="1143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3" name="Shape 273"/>
            <p:cNvSpPr/>
            <p:nvPr/>
          </p:nvSpPr>
          <p:spPr>
            <a:xfrm>
              <a:off x="7480300" y="3209925"/>
              <a:ext cx="212724" cy="115886"/>
            </a:xfrm>
            <a:prstGeom prst="ellipse">
              <a:avLst/>
            </a:prstGeom>
            <a:gradFill>
              <a:gsLst>
                <a:gs pos="0">
                  <a:schemeClr val="dk1"/>
                </a:gs>
                <a:gs pos="100000">
                  <a:srgbClr val="32324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4" name="Shape 274"/>
            <p:cNvSpPr/>
            <p:nvPr/>
          </p:nvSpPr>
          <p:spPr>
            <a:xfrm>
              <a:off x="7196136" y="3432175"/>
              <a:ext cx="220662"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5" name="Shape 275"/>
            <p:cNvSpPr/>
            <p:nvPr/>
          </p:nvSpPr>
          <p:spPr>
            <a:xfrm>
              <a:off x="7720011" y="3048000"/>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6" name="Shape 276"/>
            <p:cNvSpPr/>
            <p:nvPr/>
          </p:nvSpPr>
          <p:spPr>
            <a:xfrm>
              <a:off x="7951786" y="2868611"/>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7" name="Shape 277"/>
            <p:cNvSpPr/>
            <p:nvPr/>
          </p:nvSpPr>
          <p:spPr>
            <a:xfrm>
              <a:off x="8193086" y="2701925"/>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8" name="Shape 278"/>
            <p:cNvSpPr/>
            <p:nvPr/>
          </p:nvSpPr>
          <p:spPr>
            <a:xfrm>
              <a:off x="8377236" y="2562225"/>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9" name="Shape 279"/>
            <p:cNvSpPr/>
            <p:nvPr/>
          </p:nvSpPr>
          <p:spPr>
            <a:xfrm>
              <a:off x="8569325" y="2414586"/>
              <a:ext cx="195261"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0" name="Shape 280"/>
            <p:cNvSpPr/>
            <p:nvPr/>
          </p:nvSpPr>
          <p:spPr>
            <a:xfrm>
              <a:off x="5167312" y="6462712"/>
              <a:ext cx="311149" cy="168274"/>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1" name="Shape 281"/>
            <p:cNvSpPr/>
            <p:nvPr/>
          </p:nvSpPr>
          <p:spPr>
            <a:xfrm>
              <a:off x="5795962" y="5862637"/>
              <a:ext cx="311149" cy="176212"/>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2" name="Shape 282"/>
            <p:cNvSpPr/>
            <p:nvPr/>
          </p:nvSpPr>
          <p:spPr>
            <a:xfrm>
              <a:off x="7577136" y="5881687"/>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3" name="Shape 283"/>
            <p:cNvSpPr/>
            <p:nvPr/>
          </p:nvSpPr>
          <p:spPr>
            <a:xfrm>
              <a:off x="7129461" y="6427787"/>
              <a:ext cx="311149" cy="166686"/>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4" name="Shape 284"/>
            <p:cNvSpPr/>
            <p:nvPr/>
          </p:nvSpPr>
          <p:spPr>
            <a:xfrm>
              <a:off x="6332537" y="5391150"/>
              <a:ext cx="266699" cy="15239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5" name="Shape 285"/>
            <p:cNvSpPr/>
            <p:nvPr/>
          </p:nvSpPr>
          <p:spPr>
            <a:xfrm>
              <a:off x="6767511" y="4986337"/>
              <a:ext cx="265111"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6" name="Shape 286"/>
            <p:cNvSpPr/>
            <p:nvPr/>
          </p:nvSpPr>
          <p:spPr>
            <a:xfrm>
              <a:off x="8007350" y="5426075"/>
              <a:ext cx="265111" cy="150811"/>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7" name="Shape 287"/>
            <p:cNvSpPr/>
            <p:nvPr/>
          </p:nvSpPr>
          <p:spPr>
            <a:xfrm>
              <a:off x="7227886" y="45608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8" name="Shape 288"/>
            <p:cNvSpPr/>
            <p:nvPr/>
          </p:nvSpPr>
          <p:spPr>
            <a:xfrm>
              <a:off x="8402636" y="4946650"/>
              <a:ext cx="266699"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9" name="Shape 289"/>
            <p:cNvSpPr/>
            <p:nvPr/>
          </p:nvSpPr>
          <p:spPr>
            <a:xfrm>
              <a:off x="8726486" y="4570412"/>
              <a:ext cx="247649" cy="141287"/>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0" name="Shape 290"/>
            <p:cNvSpPr/>
            <p:nvPr/>
          </p:nvSpPr>
          <p:spPr>
            <a:xfrm>
              <a:off x="7575550" y="42433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1" name="Shape 291"/>
            <p:cNvSpPr/>
            <p:nvPr/>
          </p:nvSpPr>
          <p:spPr>
            <a:xfrm>
              <a:off x="7883525" y="3949700"/>
              <a:ext cx="247649" cy="13334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2" name="Shape 292"/>
            <p:cNvSpPr/>
            <p:nvPr/>
          </p:nvSpPr>
          <p:spPr>
            <a:xfrm>
              <a:off x="8642350" y="3257550"/>
              <a:ext cx="212724"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3" name="Shape 293"/>
            <p:cNvSpPr/>
            <p:nvPr/>
          </p:nvSpPr>
          <p:spPr>
            <a:xfrm>
              <a:off x="8193086" y="3673475"/>
              <a:ext cx="222250"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4" name="Shape 294"/>
            <p:cNvSpPr/>
            <p:nvPr/>
          </p:nvSpPr>
          <p:spPr>
            <a:xfrm>
              <a:off x="8442325" y="3454400"/>
              <a:ext cx="212724" cy="9683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5" name="Shape 295"/>
            <p:cNvSpPr/>
            <p:nvPr/>
          </p:nvSpPr>
          <p:spPr>
            <a:xfrm>
              <a:off x="8859836" y="3068636"/>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6" name="Shape 296"/>
            <p:cNvSpPr/>
            <p:nvPr/>
          </p:nvSpPr>
          <p:spPr>
            <a:xfrm>
              <a:off x="9031286" y="2874961"/>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7" name="Shape 297"/>
            <p:cNvSpPr/>
            <p:nvPr/>
          </p:nvSpPr>
          <p:spPr>
            <a:xfrm>
              <a:off x="8990011" y="4254500"/>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8" name="Shape 298"/>
            <p:cNvSpPr/>
            <p:nvPr/>
          </p:nvSpPr>
          <p:spPr>
            <a:xfrm>
              <a:off x="-103186" y="4548187"/>
              <a:ext cx="238124"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9" name="Shape 299"/>
            <p:cNvSpPr/>
            <p:nvPr/>
          </p:nvSpPr>
          <p:spPr>
            <a:xfrm>
              <a:off x="3175" y="3932237"/>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0" name="Shape 300"/>
            <p:cNvSpPr/>
            <p:nvPr/>
          </p:nvSpPr>
          <p:spPr>
            <a:xfrm>
              <a:off x="-14286" y="2279650"/>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1" name="Shape 301"/>
            <p:cNvSpPr/>
            <p:nvPr/>
          </p:nvSpPr>
          <p:spPr>
            <a:xfrm>
              <a:off x="8928100" y="6365875"/>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sp>
        <p:nvSpPr>
          <p:cNvPr id="302" name="Shape 302"/>
          <p:cNvSpPr txBox="1">
            <a:spLocks noGrp="1"/>
          </p:cNvSpPr>
          <p:nvPr>
            <p:ph type="sldNum" idx="12"/>
          </p:nvPr>
        </p:nvSpPr>
        <p:spPr>
          <a:xfrm>
            <a:off x="6553200" y="6243637"/>
            <a:ext cx="21335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3" name="Shape 30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4" name="Shape 304"/>
          <p:cNvSpPr txBox="1">
            <a:spLocks noGrp="1"/>
          </p:cNvSpPr>
          <p:nvPr>
            <p:ph type="ftr" idx="11"/>
          </p:nvPr>
        </p:nvSpPr>
        <p:spPr>
          <a:xfrm>
            <a:off x="3124200" y="6243637"/>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5" name="Shape 305"/>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Arial"/>
              <a:buChar char="•"/>
              <a:defRPr/>
            </a:lvl1pPr>
            <a:lvl2pPr marL="742950" marR="0" indent="-196850" algn="l" rtl="0">
              <a:spcBef>
                <a:spcPts val="560"/>
              </a:spcBef>
              <a:spcAft>
                <a:spcPts val="0"/>
              </a:spcAft>
              <a:buClr>
                <a:schemeClr val="folHlink"/>
              </a:buClr>
              <a:buFont typeface="Arial"/>
              <a:buChar char="■"/>
              <a:defRPr/>
            </a:lvl2pPr>
            <a:lvl3pPr marL="1143000" marR="0" indent="-76200" algn="l" rtl="0">
              <a:spcBef>
                <a:spcPts val="480"/>
              </a:spcBef>
              <a:spcAft>
                <a:spcPts val="0"/>
              </a:spcAft>
              <a:buClr>
                <a:schemeClr val="hlink"/>
              </a:buClr>
              <a:buFont typeface="Arial"/>
              <a:buChar char="•"/>
              <a:defRPr/>
            </a:lvl3pPr>
            <a:lvl4pPr marL="1600200" marR="0" indent="-165100" algn="l" rtl="0">
              <a:spcBef>
                <a:spcPts val="400"/>
              </a:spcBef>
              <a:spcAft>
                <a:spcPts val="0"/>
              </a:spcAft>
              <a:buClr>
                <a:schemeClr val="folHlink"/>
              </a:buClr>
              <a:buFont typeface="Arial"/>
              <a:buChar char="■"/>
              <a:defRPr/>
            </a:lvl4pPr>
            <a:lvl5pPr marL="2057400" marR="0" indent="-101600" algn="l" rtl="0">
              <a:spcBef>
                <a:spcPts val="400"/>
              </a:spcBef>
              <a:spcAft>
                <a:spcPts val="0"/>
              </a:spcAft>
              <a:buClr>
                <a:schemeClr val="hlink"/>
              </a:buClr>
              <a:buFont typeface="Arial"/>
              <a:buChar char="•"/>
              <a:defRPr/>
            </a:lvl5pPr>
            <a:lvl6pPr marL="2514600" marR="0" indent="-101600" algn="l" rtl="0">
              <a:spcBef>
                <a:spcPts val="400"/>
              </a:spcBef>
              <a:spcAft>
                <a:spcPts val="0"/>
              </a:spcAft>
              <a:buClr>
                <a:schemeClr val="hlink"/>
              </a:buClr>
              <a:buFont typeface="Arial"/>
              <a:buChar char="•"/>
              <a:defRPr/>
            </a:lvl6pPr>
            <a:lvl7pPr marL="2971800" marR="0" indent="-101600" algn="l" rtl="0">
              <a:spcBef>
                <a:spcPts val="400"/>
              </a:spcBef>
              <a:spcAft>
                <a:spcPts val="0"/>
              </a:spcAft>
              <a:buClr>
                <a:schemeClr val="hlink"/>
              </a:buClr>
              <a:buFont typeface="Arial"/>
              <a:buChar char="•"/>
              <a:defRPr/>
            </a:lvl7pPr>
            <a:lvl8pPr marL="3429000" marR="0" indent="-101600" algn="l" rtl="0">
              <a:spcBef>
                <a:spcPts val="400"/>
              </a:spcBef>
              <a:spcAft>
                <a:spcPts val="0"/>
              </a:spcAft>
              <a:buClr>
                <a:schemeClr val="hlink"/>
              </a:buClr>
              <a:buFont typeface="Arial"/>
              <a:buChar char="•"/>
              <a:defRPr/>
            </a:lvl8pPr>
            <a:lvl9pPr marL="3886200" marR="0" indent="-101600" algn="l" rtl="0">
              <a:spcBef>
                <a:spcPts val="400"/>
              </a:spcBef>
              <a:spcAft>
                <a:spcPts val="0"/>
              </a:spcAft>
              <a:buClr>
                <a:schemeClr val="hlink"/>
              </a:buClr>
              <a:buFont typeface="Arial"/>
              <a:buChar char="•"/>
              <a:defRPr/>
            </a:lvl9pPr>
          </a:lstStyle>
          <a:p>
            <a:endParaRPr/>
          </a:p>
        </p:txBody>
      </p:sp>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0"/>
        <p:cNvGrpSpPr/>
        <p:nvPr/>
      </p:nvGrpSpPr>
      <p:grpSpPr>
        <a:xfrm>
          <a:off x="0" y="0"/>
          <a:ext cx="0" cy="0"/>
          <a:chOff x="0" y="0"/>
          <a:chExt cx="0" cy="0"/>
        </a:xfrm>
      </p:grpSpPr>
      <p:sp>
        <p:nvSpPr>
          <p:cNvPr id="341" name="Shape 34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42" name="Shape 34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3" name="Shape 34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44" name="Shape 34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5" name="Shape 34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6" name="Shape 34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0"/>
        <p:cNvGrpSpPr/>
        <p:nvPr/>
      </p:nvGrpSpPr>
      <p:grpSpPr>
        <a:xfrm>
          <a:off x="0" y="0"/>
          <a:ext cx="0" cy="0"/>
          <a:chOff x="0" y="0"/>
          <a:chExt cx="0" cy="0"/>
        </a:xfrm>
      </p:grpSpPr>
      <p:sp>
        <p:nvSpPr>
          <p:cNvPr id="351" name="Shape 35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3" name="Shape 35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54" name="Shape 35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5" name="Shape 35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6" name="Shape 35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 id="2147483698" r:id="rId2"/>
    <p:sldLayoutId id="2147483711"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Shape 37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72" name="Shape 37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3" name="Shape 37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74" name="Shape 37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5" name="Shape 37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6" name="Shape 37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1"/>
        <p:cNvGrpSpPr/>
        <p:nvPr/>
      </p:nvGrpSpPr>
      <p:grpSpPr>
        <a:xfrm>
          <a:off x="0" y="0"/>
          <a:ext cx="0" cy="0"/>
          <a:chOff x="0" y="0"/>
          <a:chExt cx="0" cy="0"/>
        </a:xfrm>
      </p:grpSpPr>
      <p:sp>
        <p:nvSpPr>
          <p:cNvPr id="382" name="Shape 382"/>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83" name="Shape 38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84" name="Shape 38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85" name="Shape 385"/>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6" name="Shape 386"/>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7" name="Shape 387"/>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4"/>
        <p:cNvGrpSpPr/>
        <p:nvPr/>
      </p:nvGrpSpPr>
      <p:grpSpPr>
        <a:xfrm>
          <a:off x="0" y="0"/>
          <a:ext cx="0" cy="0"/>
          <a:chOff x="0" y="0"/>
          <a:chExt cx="0" cy="0"/>
        </a:xfrm>
      </p:grpSpPr>
      <p:sp>
        <p:nvSpPr>
          <p:cNvPr id="395" name="Shape 395"/>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96" name="Shape 39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97" name="Shape 39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98" name="Shape 398"/>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99" name="Shape 399"/>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0" name="Shape 400"/>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3"/>
        <p:cNvGrpSpPr/>
        <p:nvPr/>
      </p:nvGrpSpPr>
      <p:grpSpPr>
        <a:xfrm>
          <a:off x="0" y="0"/>
          <a:ext cx="0" cy="0"/>
          <a:chOff x="0" y="0"/>
          <a:chExt cx="0" cy="0"/>
        </a:xfrm>
      </p:grpSpPr>
      <p:sp>
        <p:nvSpPr>
          <p:cNvPr id="404" name="Shape 40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405" name="Shape 4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6" name="Shape 40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407" name="Shape 407"/>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8" name="Shape 408"/>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9" name="Shape 409"/>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942589304"/>
      </p:ext>
    </p:extLst>
  </p:cSld>
  <p:clrMap bg1="lt1" tx1="dk1" bg2="dk2" tx2="lt2" accent1="accent1" accent2="accent2" accent3="accent3" accent4="accent4" accent5="accent5" accent6="accent6" hlink="hlink" folHlink="folHlink"/>
  <p:sldLayoutIdLst>
    <p:sldLayoutId id="214748371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060743838"/>
      </p:ext>
    </p:extLst>
  </p:cSld>
  <p:clrMap bg1="lt1" tx1="dk1" bg2="dk2" tx2="lt2" accent1="accent1" accent2="accent2" accent3="accent3" accent4="accent4" accent5="accent5" accent6="accent6" hlink="hlink" folHlink="folHlink"/>
  <p:sldLayoutIdLst>
    <p:sldLayoutId id="2147483715"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32315445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3" name="Shape 593"/>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 – we do not bring God into judgment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the Bible provide</a:t>
            </a:r>
            <a:r>
              <a:rPr lang="en-US" sz="2200" b="0" i="0" u="none" strike="noStrike" cap="none" dirty="0">
                <a:solidFill>
                  <a:srgbClr val="EAEAEA"/>
                </a:solidFill>
                <a:latin typeface="Arial"/>
                <a:ea typeface="Arial"/>
                <a:cs typeface="Arial"/>
                <a:sym typeface="Arial"/>
              </a:rPr>
              <a:t> </a:t>
            </a:r>
            <a:r>
              <a:rPr lang="en-US" sz="2200" b="0" i="0" u="none" strike="noStrike" cap="none" baseline="0" dirty="0">
                <a:solidFill>
                  <a:srgbClr val="EAEAEA"/>
                </a:solidFill>
                <a:latin typeface="Arial"/>
                <a:ea typeface="Arial"/>
                <a:cs typeface="Arial"/>
                <a:sym typeface="Arial"/>
              </a:rPr>
              <a:t>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a:t>
            </a:r>
            <a:endParaRPr sz="22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284"/>
        <p:cNvGrpSpPr/>
        <p:nvPr/>
      </p:nvGrpSpPr>
      <p:grpSpPr>
        <a:xfrm>
          <a:off x="0" y="0"/>
          <a:ext cx="0" cy="0"/>
          <a:chOff x="0" y="0"/>
          <a:chExt cx="0" cy="0"/>
        </a:xfrm>
      </p:grpSpPr>
      <p:pic>
        <p:nvPicPr>
          <p:cNvPr id="1286" name="Shape 1286"/>
          <p:cNvPicPr preferRelativeResize="0"/>
          <p:nvPr/>
        </p:nvPicPr>
        <p:blipFill rotWithShape="1">
          <a:blip r:embed="rId3">
            <a:alphaModFix/>
          </a:blip>
          <a:srcRect/>
          <a:stretch/>
        </p:blipFill>
        <p:spPr>
          <a:xfrm>
            <a:off x="660400" y="914400"/>
            <a:ext cx="7805736" cy="4159250"/>
          </a:xfrm>
          <a:prstGeom prst="rect">
            <a:avLst/>
          </a:prstGeom>
          <a:noFill/>
          <a:ln>
            <a:noFill/>
          </a:ln>
        </p:spPr>
      </p:pic>
    </p:spTree>
    <p:extLst>
      <p:ext uri="{BB962C8B-B14F-4D97-AF65-F5344CB8AC3E}">
        <p14:creationId xmlns:p14="http://schemas.microsoft.com/office/powerpoint/2010/main" val="38886265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dirty="0">
                <a:solidFill>
                  <a:srgbClr val="FFC000"/>
                </a:solidFill>
              </a:rPr>
              <a:t>The Logos</a:t>
            </a:r>
          </a:p>
        </p:txBody>
      </p:sp>
      <p:sp>
        <p:nvSpPr>
          <p:cNvPr id="728" name="Shape 728"/>
          <p:cNvSpPr txBox="1">
            <a:spLocks noGrp="1"/>
          </p:cNvSpPr>
          <p:nvPr>
            <p:ph type="body" idx="1"/>
          </p:nvPr>
        </p:nvSpPr>
        <p:spPr>
          <a:xfrm>
            <a:off x="73501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beginning was the </a:t>
            </a:r>
            <a:r>
              <a:rPr lang="en-US" sz="2800" b="0" i="0" u="none" strike="noStrike" cap="none" baseline="0" dirty="0">
                <a:solidFill>
                  <a:srgbClr val="FFC000"/>
                </a:solidFill>
                <a:latin typeface="Arial"/>
                <a:ea typeface="Arial"/>
                <a:cs typeface="Arial"/>
                <a:sym typeface="Arial"/>
              </a:rPr>
              <a:t>Word</a:t>
            </a:r>
            <a:r>
              <a:rPr lang="en-US" sz="2800" b="0" i="0" u="none" strike="noStrike" cap="none" baseline="0" dirty="0">
                <a:solidFill>
                  <a:srgbClr val="EAEAEA"/>
                </a:solidFill>
                <a:latin typeface="Arial"/>
                <a:ea typeface="Arial"/>
                <a:cs typeface="Arial"/>
                <a:sym typeface="Arial"/>
              </a:rPr>
              <a:t>, and the Word was with God, and the </a:t>
            </a:r>
            <a:r>
              <a:rPr lang="en-US" sz="2800" b="0" i="0" u="none" strike="noStrike" cap="none" baseline="0" dirty="0">
                <a:solidFill>
                  <a:srgbClr val="FFC000"/>
                </a:solidFill>
                <a:latin typeface="Arial"/>
                <a:ea typeface="Arial"/>
                <a:cs typeface="Arial"/>
                <a:sym typeface="Arial"/>
              </a:rPr>
              <a:t>Word was God</a:t>
            </a:r>
            <a:r>
              <a:rPr lang="en-US" sz="2800" b="0" i="0" u="none" strike="noStrike" cap="none" baseline="0" dirty="0">
                <a:solidFill>
                  <a:srgbClr val="EAEAEA"/>
                </a:solidFill>
                <a:latin typeface="Arial"/>
                <a:ea typeface="Arial"/>
                <a:cs typeface="Arial"/>
                <a:sym typeface="Arial"/>
              </a:rPr>
              <a:t>.  He was in the beginning with God. All things were made through Him, and without Him nothing was made that was made.  In Him was life, and the life was the </a:t>
            </a:r>
            <a:r>
              <a:rPr lang="en-US" sz="2800" b="0" i="0" u="none" strike="noStrike" cap="none" baseline="0" dirty="0">
                <a:solidFill>
                  <a:srgbClr val="FFC000"/>
                </a:solidFill>
                <a:latin typeface="Arial"/>
                <a:ea typeface="Arial"/>
                <a:cs typeface="Arial"/>
                <a:sym typeface="Arial"/>
              </a:rPr>
              <a:t>light of men</a:t>
            </a:r>
            <a:r>
              <a:rPr lang="en-US" sz="2800" b="0" i="0" u="none" strike="noStrike" cap="none" baseline="0" dirty="0">
                <a:solidFill>
                  <a:srgbClr val="EAEAEA"/>
                </a:solidFill>
                <a:latin typeface="Arial"/>
                <a:ea typeface="Arial"/>
                <a:cs typeface="Arial"/>
                <a:sym typeface="Arial"/>
              </a:rPr>
              <a:t>.  And the light shines in the darkness, and the </a:t>
            </a:r>
            <a:r>
              <a:rPr lang="en-US" sz="2800" b="0" i="0" u="none" strike="noStrike" cap="none" baseline="0" dirty="0">
                <a:solidFill>
                  <a:srgbClr val="FFC000"/>
                </a:solidFill>
                <a:latin typeface="Arial"/>
                <a:ea typeface="Arial"/>
                <a:cs typeface="Arial"/>
                <a:sym typeface="Arial"/>
              </a:rPr>
              <a:t>darkness did not comprehend it.</a:t>
            </a:r>
            <a:r>
              <a:rPr lang="en-US" sz="2800" b="0" i="0" u="none" strike="noStrike" cap="none" baseline="0" dirty="0">
                <a:solidFill>
                  <a:srgbClr val="EAEAEA"/>
                </a:solidFill>
                <a:latin typeface="Arial"/>
                <a:ea typeface="Arial"/>
                <a:cs typeface="Arial"/>
                <a:sym typeface="Arial"/>
              </a:rPr>
              <a:t> John 1:1-5 NKJV</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90968284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4000" b="1" i="1" dirty="0">
                <a:solidFill>
                  <a:srgbClr val="FFC000"/>
                </a:solidFill>
              </a:rPr>
              <a:t>Christ is the Light of the World</a:t>
            </a:r>
          </a:p>
        </p:txBody>
      </p:sp>
      <p:sp>
        <p:nvSpPr>
          <p:cNvPr id="3" name="Text Placeholder 2"/>
          <p:cNvSpPr>
            <a:spLocks noGrp="1"/>
          </p:cNvSpPr>
          <p:nvPr>
            <p:ph type="body" idx="1"/>
          </p:nvPr>
        </p:nvSpPr>
        <p:spPr>
          <a:xfrm>
            <a:off x="609600" y="1676400"/>
            <a:ext cx="7812086" cy="4343399"/>
          </a:xfrm>
        </p:spPr>
        <p:txBody>
          <a:bodyPr/>
          <a:lstStyle/>
          <a:p>
            <a:r>
              <a:rPr lang="en-US" sz="2800" dirty="0">
                <a:solidFill>
                  <a:schemeClr val="bg1"/>
                </a:solidFill>
              </a:rPr>
              <a:t>In the context of His role in the creation of the universe and the declaration that He is the </a:t>
            </a:r>
            <a:r>
              <a:rPr lang="en-US" sz="2800" i="1" dirty="0">
                <a:solidFill>
                  <a:schemeClr val="bg1"/>
                </a:solidFill>
              </a:rPr>
              <a:t>Logos</a:t>
            </a:r>
            <a:r>
              <a:rPr lang="en-US" sz="2800" dirty="0">
                <a:solidFill>
                  <a:schemeClr val="bg1"/>
                </a:solidFill>
              </a:rPr>
              <a:t>, Christ is recognized to be the light of the world.  Jn 1:4-11</a:t>
            </a:r>
          </a:p>
          <a:p>
            <a:r>
              <a:rPr lang="en-US" sz="2800" dirty="0">
                <a:solidFill>
                  <a:schemeClr val="bg1"/>
                </a:solidFill>
              </a:rPr>
              <a:t>Your word</a:t>
            </a:r>
            <a:r>
              <a:rPr lang="en-US" sz="2800" i="1" dirty="0">
                <a:solidFill>
                  <a:schemeClr val="bg1"/>
                </a:solidFill>
              </a:rPr>
              <a:t> is</a:t>
            </a:r>
            <a:r>
              <a:rPr lang="en-US" sz="2800" dirty="0">
                <a:solidFill>
                  <a:schemeClr val="bg1"/>
                </a:solidFill>
              </a:rPr>
              <a:t> a lamp to my feet And a light to my path. Psa. 119:105 </a:t>
            </a:r>
          </a:p>
          <a:p>
            <a:r>
              <a:rPr lang="en-US" sz="2800" dirty="0">
                <a:solidFill>
                  <a:schemeClr val="bg1"/>
                </a:solidFill>
              </a:rPr>
              <a:t>The entrance of Your words gives light; It gives understanding to the simple. Psa.119:130</a:t>
            </a:r>
          </a:p>
          <a:p>
            <a:endParaRPr lang="en-US" sz="3600" b="1" dirty="0">
              <a:solidFill>
                <a:schemeClr val="bg1"/>
              </a:solidFill>
            </a:endParaRPr>
          </a:p>
        </p:txBody>
      </p:sp>
    </p:spTree>
    <p:extLst>
      <p:ext uri="{BB962C8B-B14F-4D97-AF65-F5344CB8AC3E}">
        <p14:creationId xmlns:p14="http://schemas.microsoft.com/office/powerpoint/2010/main" val="133110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extLst>
      <p:ext uri="{BB962C8B-B14F-4D97-AF65-F5344CB8AC3E}">
        <p14:creationId xmlns:p14="http://schemas.microsoft.com/office/powerpoint/2010/main" val="424789886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Epistemology</a:t>
            </a:r>
          </a:p>
        </p:txBody>
      </p:sp>
      <p:sp>
        <p:nvSpPr>
          <p:cNvPr id="722" name="Shape 72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Pilot asked, “What is truth?” (John 18:38)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One who was the way, the truth, the life was standing right before him. (John 14:6)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wants us to know Him, the only true God. (John 17:3)</a:t>
            </a:r>
          </a:p>
        </p:txBody>
      </p:sp>
    </p:spTree>
    <p:extLst>
      <p:ext uri="{BB962C8B-B14F-4D97-AF65-F5344CB8AC3E}">
        <p14:creationId xmlns:p14="http://schemas.microsoft.com/office/powerpoint/2010/main" val="393605119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Biblical Examples of Epistemology</a:t>
            </a:r>
          </a:p>
        </p:txBody>
      </p:sp>
      <p:sp>
        <p:nvSpPr>
          <p:cNvPr id="740" name="Shape 7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Adam &amp; Eve</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Antediluvians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Kadesh-barnea</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Christ</a:t>
            </a:r>
          </a:p>
        </p:txBody>
      </p:sp>
    </p:spTree>
    <p:extLst>
      <p:ext uri="{BB962C8B-B14F-4D97-AF65-F5344CB8AC3E}">
        <p14:creationId xmlns:p14="http://schemas.microsoft.com/office/powerpoint/2010/main" val="82070998"/>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04922" y="1146750"/>
            <a:ext cx="7172278" cy="4339650"/>
          </a:xfrm>
          <a:prstGeom prst="rect">
            <a:avLst/>
          </a:prstGeom>
        </p:spPr>
        <p:txBody>
          <a:bodyPr wrap="square">
            <a:spAutoFit/>
          </a:bodyPr>
          <a:lstStyle/>
          <a:p>
            <a:pPr lvl="0">
              <a:buClr>
                <a:schemeClr val="lt1"/>
              </a:buClr>
              <a:buSzPct val="25000"/>
            </a:pPr>
            <a:r>
              <a:rPr lang="en-US" sz="2300" b="1" dirty="0">
                <a:solidFill>
                  <a:schemeClr val="lt1"/>
                </a:solidFill>
              </a:rPr>
              <a:t>Noah </a:t>
            </a:r>
            <a:r>
              <a:rPr lang="en-US" sz="2300" dirty="0">
                <a:solidFill>
                  <a:schemeClr val="lt1"/>
                </a:solidFill>
              </a:rPr>
              <a:t>– by faith Noah heeded the command of God (Hebrew 11:7).    “The wise men of this world talked of </a:t>
            </a:r>
            <a:r>
              <a:rPr lang="en-US" sz="2300" dirty="0">
                <a:solidFill>
                  <a:srgbClr val="FFC000"/>
                </a:solidFill>
              </a:rPr>
              <a:t>science and the fixed laws of nature</a:t>
            </a:r>
            <a:r>
              <a:rPr lang="en-US" sz="2300" dirty="0">
                <a:solidFill>
                  <a:schemeClr val="lt1"/>
                </a:solidFill>
              </a:rPr>
              <a:t>, and declared that there could be no variation in these laws, and that this message of Noah could not possibly be true.  The talented men of Noah’s time set themselves in league against God’s will and purpose, and </a:t>
            </a:r>
            <a:r>
              <a:rPr lang="en-US" sz="2300" dirty="0">
                <a:solidFill>
                  <a:srgbClr val="FFC000"/>
                </a:solidFill>
              </a:rPr>
              <a:t>scorned</a:t>
            </a:r>
            <a:r>
              <a:rPr lang="en-US" sz="2300" dirty="0">
                <a:solidFill>
                  <a:schemeClr val="lt1"/>
                </a:solidFill>
              </a:rPr>
              <a:t> the message and the messenger that he had sent.  When they could not move Noah from his firm and implicit trust in the word of God, they pointed to him as a fanatic, as a ranting old man, full of superstition and madness.  </a:t>
            </a:r>
          </a:p>
        </p:txBody>
      </p:sp>
    </p:spTree>
    <p:extLst>
      <p:ext uri="{BB962C8B-B14F-4D97-AF65-F5344CB8AC3E}">
        <p14:creationId xmlns:p14="http://schemas.microsoft.com/office/powerpoint/2010/main" val="99530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092637"/>
            <a:ext cx="7391400" cy="3631763"/>
          </a:xfrm>
          <a:prstGeom prst="rect">
            <a:avLst/>
          </a:prstGeom>
        </p:spPr>
        <p:txBody>
          <a:bodyPr wrap="square">
            <a:spAutoFit/>
          </a:bodyPr>
          <a:lstStyle/>
          <a:p>
            <a:pPr lvl="0">
              <a:buClr>
                <a:schemeClr val="lt1"/>
              </a:buClr>
              <a:buSzPct val="25000"/>
            </a:pPr>
            <a:r>
              <a:rPr lang="en-US" sz="2300" dirty="0">
                <a:solidFill>
                  <a:schemeClr val="lt1"/>
                </a:solidFill>
              </a:rPr>
              <a:t>Thus they condemned him because he would not be turned from his purpose by </a:t>
            </a:r>
            <a:r>
              <a:rPr lang="en-US" sz="2300" dirty="0">
                <a:solidFill>
                  <a:srgbClr val="FFC000"/>
                </a:solidFill>
              </a:rPr>
              <a:t>reasonings and theories </a:t>
            </a:r>
            <a:r>
              <a:rPr lang="en-US" sz="2300" dirty="0">
                <a:solidFill>
                  <a:schemeClr val="lt1"/>
                </a:solidFill>
              </a:rPr>
              <a:t>of men. It was true that Noah could </a:t>
            </a:r>
            <a:r>
              <a:rPr lang="en-US" sz="2300" dirty="0">
                <a:solidFill>
                  <a:srgbClr val="FFC000"/>
                </a:solidFill>
              </a:rPr>
              <a:t>not controvert their philosophies, or refute the claims of science so called</a:t>
            </a:r>
            <a:r>
              <a:rPr lang="en-US" sz="2300" dirty="0">
                <a:solidFill>
                  <a:schemeClr val="lt1"/>
                </a:solidFill>
              </a:rPr>
              <a:t>; but he could </a:t>
            </a:r>
            <a:r>
              <a:rPr lang="en-US" sz="2300" dirty="0">
                <a:solidFill>
                  <a:srgbClr val="FFC000"/>
                </a:solidFill>
              </a:rPr>
              <a:t>proclaim the word of God</a:t>
            </a:r>
            <a:r>
              <a:rPr lang="en-US" sz="2300" dirty="0">
                <a:solidFill>
                  <a:schemeClr val="lt1"/>
                </a:solidFill>
              </a:rPr>
              <a:t>; for he knew it contained the infinite wisdom of the creator, and, as he sounded it everywhere, </a:t>
            </a:r>
            <a:r>
              <a:rPr lang="en-US" sz="2300" dirty="0">
                <a:solidFill>
                  <a:srgbClr val="FFC000"/>
                </a:solidFill>
              </a:rPr>
              <a:t>it lost none of its force and reality</a:t>
            </a:r>
            <a:r>
              <a:rPr lang="en-US" sz="2300" dirty="0">
                <a:solidFill>
                  <a:schemeClr val="lt1"/>
                </a:solidFill>
              </a:rPr>
              <a:t> because men of the world treated him with ridicule and contempt.” </a:t>
            </a:r>
            <a:r>
              <a:rPr lang="en-US" sz="2300" i="1" dirty="0">
                <a:solidFill>
                  <a:schemeClr val="lt1"/>
                </a:solidFill>
              </a:rPr>
              <a:t>Signs of the Times, </a:t>
            </a:r>
            <a:r>
              <a:rPr lang="en-US" sz="2300" dirty="0">
                <a:solidFill>
                  <a:schemeClr val="lt1"/>
                </a:solidFill>
              </a:rPr>
              <a:t>April 18, 1895, pp. 243-44</a:t>
            </a:r>
          </a:p>
        </p:txBody>
      </p:sp>
    </p:spTree>
    <p:extLst>
      <p:ext uri="{BB962C8B-B14F-4D97-AF65-F5344CB8AC3E}">
        <p14:creationId xmlns:p14="http://schemas.microsoft.com/office/powerpoint/2010/main" val="422363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44012"/>
            <a:ext cx="7239000" cy="3046988"/>
          </a:xfrm>
          <a:prstGeom prst="rect">
            <a:avLst/>
          </a:prstGeom>
        </p:spPr>
        <p:txBody>
          <a:bodyPr wrap="square">
            <a:spAutoFit/>
          </a:bodyPr>
          <a:lstStyle/>
          <a:p>
            <a:pPr lvl="0">
              <a:buClr>
                <a:schemeClr val="lt1"/>
              </a:buClr>
              <a:buSzPct val="25000"/>
            </a:pPr>
            <a:r>
              <a:rPr lang="en-US" sz="2400" b="1" dirty="0">
                <a:solidFill>
                  <a:schemeClr val="lt1"/>
                </a:solidFill>
              </a:rPr>
              <a:t>Abraham </a:t>
            </a:r>
            <a:r>
              <a:rPr lang="en-US" sz="2400" dirty="0">
                <a:solidFill>
                  <a:schemeClr val="lt1"/>
                </a:solidFill>
              </a:rPr>
              <a:t>– “’By </a:t>
            </a:r>
            <a:r>
              <a:rPr lang="en-US" sz="2400" dirty="0">
                <a:solidFill>
                  <a:srgbClr val="FFC000"/>
                </a:solidFill>
              </a:rPr>
              <a:t>faith</a:t>
            </a:r>
            <a:r>
              <a:rPr lang="en-US" sz="2400" dirty="0">
                <a:solidFill>
                  <a:schemeClr val="lt1"/>
                </a:solidFill>
              </a:rPr>
              <a:t> Abraham obeyed when he was called to go out into a place which he should after receive for an inheritance, obeyed; and he went out, not knowing whither he went.’  Hebrews 11:3.  Abraham’s unquestioning obedience is one of the most striking evidences of faith to be found in all the Bible.  To him, faith was ‘the </a:t>
            </a:r>
            <a:r>
              <a:rPr lang="en-US" sz="2400" dirty="0">
                <a:solidFill>
                  <a:srgbClr val="FFC000"/>
                </a:solidFill>
              </a:rPr>
              <a:t>substance</a:t>
            </a:r>
            <a:r>
              <a:rPr lang="en-US" sz="2400" dirty="0">
                <a:solidFill>
                  <a:schemeClr val="lt1"/>
                </a:solidFill>
              </a:rPr>
              <a:t> of things hoped for, the evidence of things not seen.’ Verse 1.  </a:t>
            </a:r>
          </a:p>
        </p:txBody>
      </p:sp>
    </p:spTree>
    <p:extLst>
      <p:ext uri="{BB962C8B-B14F-4D97-AF65-F5344CB8AC3E}">
        <p14:creationId xmlns:p14="http://schemas.microsoft.com/office/powerpoint/2010/main" val="243511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55680"/>
            <a:ext cx="7162800" cy="3416320"/>
          </a:xfrm>
          <a:prstGeom prst="rect">
            <a:avLst/>
          </a:prstGeom>
        </p:spPr>
        <p:txBody>
          <a:bodyPr wrap="square">
            <a:spAutoFit/>
          </a:bodyPr>
          <a:lstStyle/>
          <a:p>
            <a:pPr lvl="0">
              <a:buClr>
                <a:schemeClr val="lt1"/>
              </a:buClr>
              <a:buSzPct val="25000"/>
            </a:pPr>
            <a:r>
              <a:rPr lang="en-US" sz="2400" dirty="0">
                <a:solidFill>
                  <a:schemeClr val="lt1"/>
                </a:solidFill>
              </a:rPr>
              <a:t>Relying upon the divine promise, without the least outward assurance of its fulfillment, he abandoned home and kindred and native land, and went forth, he knew not whither, to follow where God should lead…. </a:t>
            </a:r>
            <a:r>
              <a:rPr lang="en-US" sz="2400" dirty="0">
                <a:solidFill>
                  <a:srgbClr val="FFC000"/>
                </a:solidFill>
              </a:rPr>
              <a:t>He could not even explain </a:t>
            </a:r>
            <a:r>
              <a:rPr lang="en-US" sz="2400" dirty="0">
                <a:solidFill>
                  <a:schemeClr val="lt1"/>
                </a:solidFill>
              </a:rPr>
              <a:t>his course of action so as to be understood by his friends. </a:t>
            </a:r>
            <a:r>
              <a:rPr lang="en-US" sz="2400" dirty="0">
                <a:solidFill>
                  <a:srgbClr val="FFC000"/>
                </a:solidFill>
              </a:rPr>
              <a:t>Spiritual things are spiritually discerned</a:t>
            </a:r>
            <a:r>
              <a:rPr lang="en-US" sz="2400" dirty="0">
                <a:solidFill>
                  <a:schemeClr val="lt1"/>
                </a:solidFill>
              </a:rPr>
              <a:t>, and his motives and actions were not comprehended by his idolatrous kindred.” </a:t>
            </a:r>
            <a:r>
              <a:rPr lang="en-US" sz="2400" i="1" dirty="0">
                <a:solidFill>
                  <a:schemeClr val="lt1"/>
                </a:solidFill>
              </a:rPr>
              <a:t>Patriarchs and Prophets, </a:t>
            </a:r>
            <a:r>
              <a:rPr lang="en-US" sz="2400" dirty="0">
                <a:solidFill>
                  <a:schemeClr val="lt1"/>
                </a:solidFill>
              </a:rPr>
              <a:t>p. 126</a:t>
            </a:r>
          </a:p>
        </p:txBody>
      </p:sp>
    </p:spTree>
    <p:extLst>
      <p:ext uri="{BB962C8B-B14F-4D97-AF65-F5344CB8AC3E}">
        <p14:creationId xmlns:p14="http://schemas.microsoft.com/office/powerpoint/2010/main" val="403507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FFC000"/>
                </a:solidFill>
              </a:rPr>
              <a:t>Principles for Biblical Thought</a:t>
            </a:r>
          </a:p>
        </p:txBody>
      </p:sp>
      <p:sp>
        <p:nvSpPr>
          <p:cNvPr id="6" name="Subtitle 5"/>
          <p:cNvSpPr>
            <a:spLocks noGrp="1"/>
          </p:cNvSpPr>
          <p:nvPr>
            <p:ph type="subTitle" idx="1"/>
          </p:nvPr>
        </p:nvSpPr>
        <p:spPr/>
        <p:txBody>
          <a:bodyPr/>
          <a:lstStyle/>
          <a:p>
            <a:pPr>
              <a:spcBef>
                <a:spcPts val="0"/>
              </a:spcBef>
            </a:pPr>
            <a:endParaRPr lang="en-US" sz="3200" b="1" i="1" dirty="0">
              <a:solidFill>
                <a:srgbClr val="C19859"/>
              </a:solidFill>
            </a:endParaRPr>
          </a:p>
        </p:txBody>
      </p:sp>
    </p:spTree>
    <p:extLst>
      <p:ext uri="{BB962C8B-B14F-4D97-AF65-F5344CB8AC3E}">
        <p14:creationId xmlns:p14="http://schemas.microsoft.com/office/powerpoint/2010/main" val="239917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7387" y="838200"/>
            <a:ext cx="7812086" cy="5181599"/>
          </a:xfrm>
        </p:spPr>
        <p:txBody>
          <a:bodyPr/>
          <a:lstStyle/>
          <a:p>
            <a:pPr marL="228600" lvl="0" indent="0">
              <a:buNone/>
            </a:pPr>
            <a:r>
              <a:rPr lang="en-US" sz="3200" dirty="0">
                <a:solidFill>
                  <a:srgbClr val="EAEAEA"/>
                </a:solidFill>
              </a:rPr>
              <a:t>Kadesh-barnea:</a:t>
            </a:r>
          </a:p>
          <a:p>
            <a:pPr lvl="1">
              <a:buFont typeface="Wingdings" panose="05000000000000000000" pitchFamily="2" charset="2"/>
              <a:buChar char="§"/>
            </a:pPr>
            <a:r>
              <a:rPr lang="en-US" sz="3200" dirty="0">
                <a:solidFill>
                  <a:srgbClr val="EAEAEA"/>
                </a:solidFill>
              </a:rPr>
              <a:t> </a:t>
            </a:r>
            <a:r>
              <a:rPr lang="en-US" sz="2800" dirty="0">
                <a:solidFill>
                  <a:srgbClr val="EAEAEA"/>
                </a:solidFill>
              </a:rPr>
              <a:t>Giants in the land</a:t>
            </a:r>
          </a:p>
          <a:p>
            <a:pPr lvl="1">
              <a:buFont typeface="Wingdings" panose="05000000000000000000" pitchFamily="2" charset="2"/>
              <a:buChar char="§"/>
            </a:pPr>
            <a:r>
              <a:rPr lang="en-US" sz="2800" dirty="0">
                <a:solidFill>
                  <a:srgbClr val="EAEAEA"/>
                </a:solidFill>
              </a:rPr>
              <a:t> Weapons we have never seen</a:t>
            </a:r>
          </a:p>
          <a:p>
            <a:pPr lvl="1">
              <a:buFont typeface="Wingdings" panose="05000000000000000000" pitchFamily="2" charset="2"/>
              <a:buChar char="§"/>
            </a:pPr>
            <a:r>
              <a:rPr lang="en-US" sz="2800" dirty="0">
                <a:solidFill>
                  <a:srgbClr val="EAEAEA"/>
                </a:solidFill>
              </a:rPr>
              <a:t> Soldiers well trained for battle</a:t>
            </a:r>
          </a:p>
          <a:p>
            <a:pPr lvl="1">
              <a:buFont typeface="Wingdings" panose="05000000000000000000" pitchFamily="2" charset="2"/>
              <a:buChar char="§"/>
            </a:pPr>
            <a:r>
              <a:rPr lang="en-US" sz="2800" dirty="0">
                <a:solidFill>
                  <a:srgbClr val="EAEAEA"/>
                </a:solidFill>
              </a:rPr>
              <a:t> Passes fortified</a:t>
            </a:r>
          </a:p>
          <a:p>
            <a:pPr lvl="1">
              <a:buFont typeface="Wingdings" panose="05000000000000000000" pitchFamily="2" charset="2"/>
              <a:buChar char="§"/>
            </a:pPr>
            <a:r>
              <a:rPr lang="en-US" sz="2800" dirty="0">
                <a:solidFill>
                  <a:srgbClr val="EAEAEA"/>
                </a:solidFill>
              </a:rPr>
              <a:t> 10 spies – therefore we should not go </a:t>
            </a:r>
          </a:p>
          <a:p>
            <a:pPr lvl="2">
              <a:buFont typeface="Wingdings" panose="05000000000000000000" pitchFamily="2" charset="2"/>
              <a:buChar char="§"/>
            </a:pPr>
            <a:r>
              <a:rPr lang="en-US" sz="2800" dirty="0">
                <a:solidFill>
                  <a:srgbClr val="EAEAEA"/>
                </a:solidFill>
              </a:rPr>
              <a:t>illustration of a </a:t>
            </a:r>
            <a:r>
              <a:rPr lang="en-US" sz="2800" dirty="0">
                <a:solidFill>
                  <a:srgbClr val="FFC000"/>
                </a:solidFill>
              </a:rPr>
              <a:t>humanistic faith</a:t>
            </a:r>
          </a:p>
          <a:p>
            <a:pPr lvl="1">
              <a:buFont typeface="Wingdings" panose="05000000000000000000" pitchFamily="2" charset="2"/>
              <a:buChar char="§"/>
            </a:pPr>
            <a:r>
              <a:rPr lang="en-US" sz="2800" dirty="0">
                <a:solidFill>
                  <a:srgbClr val="EAEAEA"/>
                </a:solidFill>
              </a:rPr>
              <a:t>  2 spies – no disagreement with data    </a:t>
            </a:r>
          </a:p>
          <a:p>
            <a:pPr lvl="2">
              <a:buFont typeface="Wingdings" panose="05000000000000000000" pitchFamily="2" charset="2"/>
              <a:buChar char="§"/>
            </a:pPr>
            <a:r>
              <a:rPr lang="en-US" sz="2800" dirty="0">
                <a:solidFill>
                  <a:srgbClr val="FFC000"/>
                </a:solidFill>
              </a:rPr>
              <a:t>decision made with eyes of faith</a:t>
            </a:r>
          </a:p>
          <a:p>
            <a:endParaRPr lang="en-US" sz="3200" dirty="0"/>
          </a:p>
        </p:txBody>
      </p:sp>
    </p:spTree>
    <p:extLst>
      <p:ext uri="{BB962C8B-B14F-4D97-AF65-F5344CB8AC3E}">
        <p14:creationId xmlns:p14="http://schemas.microsoft.com/office/powerpoint/2010/main" val="334209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5400" b="1" i="1" dirty="0">
                <a:solidFill>
                  <a:srgbClr val="C19859"/>
                </a:solidFill>
              </a:rPr>
              <a:t>Christ</a:t>
            </a:r>
          </a:p>
        </p:txBody>
      </p:sp>
      <p:sp>
        <p:nvSpPr>
          <p:cNvPr id="3" name="Text Placeholder 2"/>
          <p:cNvSpPr>
            <a:spLocks noGrp="1"/>
          </p:cNvSpPr>
          <p:nvPr>
            <p:ph type="body" idx="1"/>
          </p:nvPr>
        </p:nvSpPr>
        <p:spPr/>
        <p:txBody>
          <a:bodyPr/>
          <a:lstStyle/>
          <a:p>
            <a:r>
              <a:rPr lang="en-US" sz="3200" dirty="0">
                <a:solidFill>
                  <a:srgbClr val="EAEAEA"/>
                </a:solidFill>
              </a:rPr>
              <a:t>“It is written.”  (Matt 4:4, 7, 10)</a:t>
            </a:r>
          </a:p>
          <a:p>
            <a:pPr lvl="0"/>
            <a:r>
              <a:rPr lang="en-US" sz="3200" dirty="0">
                <a:solidFill>
                  <a:srgbClr val="EAEAEA"/>
                </a:solidFill>
              </a:rPr>
              <a:t>The temptation took place right after the baptism of Christ and the declaration that He was the Son of God</a:t>
            </a:r>
          </a:p>
          <a:p>
            <a:pPr lvl="0"/>
            <a:r>
              <a:rPr lang="en-US" sz="3200" dirty="0">
                <a:solidFill>
                  <a:srgbClr val="EAEAEA"/>
                </a:solidFill>
              </a:rPr>
              <a:t>The temptation was to doubt the Word of God – the same temptation that Adam and Eve had in Eden</a:t>
            </a:r>
          </a:p>
          <a:p>
            <a:endParaRPr lang="en-US" dirty="0"/>
          </a:p>
        </p:txBody>
      </p:sp>
    </p:spTree>
    <p:extLst>
      <p:ext uri="{BB962C8B-B14F-4D97-AF65-F5344CB8AC3E}">
        <p14:creationId xmlns:p14="http://schemas.microsoft.com/office/powerpoint/2010/main" val="387626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3" name="Shape 763"/>
          <p:cNvPicPr preferRelativeResize="0"/>
          <p:nvPr/>
        </p:nvPicPr>
        <p:blipFill rotWithShape="1">
          <a:blip r:embed="rId3">
            <a:alphaModFix/>
          </a:blip>
          <a:srcRect/>
          <a:stretch/>
        </p:blipFill>
        <p:spPr>
          <a:xfrm>
            <a:off x="5131158" y="3465512"/>
            <a:ext cx="2820987" cy="2112962"/>
          </a:xfrm>
          <a:prstGeom prst="rect">
            <a:avLst/>
          </a:prstGeom>
          <a:noFill/>
          <a:ln>
            <a:noFill/>
          </a:ln>
        </p:spPr>
      </p:pic>
      <p:sp>
        <p:nvSpPr>
          <p:cNvPr id="764" name="Shape 764"/>
          <p:cNvSpPr txBox="1"/>
          <p:nvPr/>
        </p:nvSpPr>
        <p:spPr>
          <a:xfrm>
            <a:off x="1106487" y="3581400"/>
            <a:ext cx="698500" cy="1447800"/>
          </a:xfrm>
          <a:prstGeom prst="rect">
            <a:avLst/>
          </a:prstGeom>
          <a:noFill/>
          <a:ln>
            <a:noFill/>
          </a:ln>
        </p:spPr>
        <p:txBody>
          <a:bodyPr lIns="91425" tIns="45700" rIns="91425" bIns="45700" anchor="t" anchorCtr="0">
            <a:noAutofit/>
          </a:bodyPr>
          <a:lstStyle/>
          <a:p>
            <a:pPr>
              <a:buClr>
                <a:srgbClr val="FF6600"/>
              </a:buClr>
              <a:buSzPct val="25000"/>
              <a:buFont typeface="Arial"/>
              <a:buNone/>
            </a:pPr>
            <a:r>
              <a:rPr lang="en-US" sz="8800" dirty="0">
                <a:solidFill>
                  <a:srgbClr val="FF6600"/>
                </a:solidFil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2400" dirty="0">
                <a:solidFill>
                  <a:srgbClr val="FFFFFF"/>
                </a:solidFill>
              </a:rPr>
              <a:t>Begins with doubt</a:t>
            </a:r>
          </a:p>
          <a:p>
            <a:pPr algn="ctr">
              <a:buClr>
                <a:srgbClr val="FFFFFF"/>
              </a:buClr>
              <a:buSzPct val="25000"/>
              <a:buFont typeface="Arial"/>
              <a:buNone/>
            </a:pPr>
            <a:r>
              <a:rPr lang="en-US" sz="2400" dirty="0">
                <a:solidFill>
                  <a:srgbClr val="FFFFFF"/>
                </a:solidFill>
              </a:rPr>
              <a:t>Attempts to prove the Bible worthy of our faith</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73817" y="3174206"/>
            <a:ext cx="2062162" cy="269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267288"/>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2" name="Shape 762"/>
          <p:cNvPicPr preferRelativeResize="0"/>
          <p:nvPr/>
        </p:nvPicPr>
        <p:blipFill rotWithShape="1">
          <a:blip r:embed="rId3">
            <a:alphaModFix/>
          </a:blip>
          <a:srcRect/>
          <a:stretch/>
        </p:blipFill>
        <p:spPr>
          <a:xfrm>
            <a:off x="1483033" y="3173410"/>
            <a:ext cx="2760662" cy="2173287"/>
          </a:xfrm>
          <a:prstGeom prst="rect">
            <a:avLst/>
          </a:prstGeom>
          <a:noFill/>
          <a:ln>
            <a:noFill/>
          </a:ln>
        </p:spPr>
      </p:pic>
      <p:pic>
        <p:nvPicPr>
          <p:cNvPr id="763" name="Shape 763"/>
          <p:cNvPicPr preferRelativeResize="0"/>
          <p:nvPr/>
        </p:nvPicPr>
        <p:blipFill rotWithShape="1">
          <a:blip r:embed="rId4">
            <a:alphaModFix/>
          </a:blip>
          <a:srcRect/>
          <a:stretch/>
        </p:blipFill>
        <p:spPr>
          <a:xfrm>
            <a:off x="4800600" y="3108325"/>
            <a:ext cx="2820987" cy="2112962"/>
          </a:xfrm>
          <a:prstGeom prst="rect">
            <a:avLst/>
          </a:prstGeom>
          <a:noFill/>
          <a:ln>
            <a:noFill/>
          </a:ln>
        </p:spPr>
      </p:pic>
      <p:sp>
        <p:nvSpPr>
          <p:cNvPr id="764" name="Shape 764"/>
          <p:cNvSpPr txBox="1"/>
          <p:nvPr/>
        </p:nvSpPr>
        <p:spPr>
          <a:xfrm>
            <a:off x="2425700" y="3465512"/>
            <a:ext cx="698500" cy="1446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8800" b="0" i="0" u="none" strike="noStrike" cap="none" baseline="0" dirty="0">
                <a:solidFill>
                  <a:schemeClr val="tx1"/>
                </a:solidFill>
                <a:latin typeface="Arial"/>
                <a:ea typeface="Arial"/>
                <a:cs typeface="Arial"/>
                <a:sym typeface="Aria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Begins with doubt</a:t>
            </a:r>
          </a:p>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Attempts to prove it worthy of our faith</a:t>
            </a:r>
          </a:p>
        </p:txBody>
      </p:sp>
    </p:spTree>
    <p:extLst>
      <p:ext uri="{BB962C8B-B14F-4D97-AF65-F5344CB8AC3E}">
        <p14:creationId xmlns:p14="http://schemas.microsoft.com/office/powerpoint/2010/main" val="382757928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capabilities of man</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the five senses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Looks for patterns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Forms a hypothesis and testable predictions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Results in more observations</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4363455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838200" y="2057400"/>
            <a:ext cx="7812086" cy="3962399"/>
          </a:xfrm>
          <a:prstGeom prst="rect">
            <a:avLst/>
          </a:prstGeom>
          <a:noFill/>
          <a:ln>
            <a:noFill/>
          </a:ln>
        </p:spPr>
        <p:txBody>
          <a:bodyPr lIns="91425" tIns="45700" rIns="91425" bIns="45700" anchor="t" anchorCtr="0">
            <a:noAutofit/>
          </a:bodyPr>
          <a:lstStyle/>
          <a:p>
            <a:pPr marL="0" indent="0">
              <a:spcBef>
                <a:spcPts val="0"/>
              </a:spcBef>
              <a:buNone/>
            </a:pPr>
            <a:r>
              <a:rPr lang="en-US" sz="3600" dirty="0">
                <a:solidFill>
                  <a:srgbClr val="EAEAEA"/>
                </a:solidFill>
              </a:rPr>
              <a:t>The result is a probability statement as to what things are like or as to how new pieces of data entering the system will relate to the old.</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22978104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87387" y="1447800"/>
            <a:ext cx="7812086" cy="512921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summary, the data is brought together in such a way as to yield a conclusion, a faith statement as to how things probably are.  </a:t>
            </a:r>
            <a:r>
              <a:rPr lang="en-US" sz="2800" b="0" i="0" u="none" strike="noStrike" cap="none" baseline="0" dirty="0">
                <a:solidFill>
                  <a:srgbClr val="FFC000"/>
                </a:solidFill>
                <a:latin typeface="Arial"/>
                <a:ea typeface="Arial"/>
                <a:cs typeface="Arial"/>
                <a:sym typeface="Arial"/>
              </a:rPr>
              <a:t>The conclusion is in the hand of mankind</a:t>
            </a:r>
            <a:r>
              <a:rPr lang="en-US" sz="2800" b="0" i="0" u="none" strike="noStrike" cap="none" baseline="0" dirty="0">
                <a:solidFill>
                  <a:srgbClr val="0070C0"/>
                </a:solidFill>
                <a:latin typeface="Arial"/>
                <a:ea typeface="Arial"/>
                <a:cs typeface="Arial"/>
                <a:sym typeface="Arial"/>
              </a:rPr>
              <a:t>. </a:t>
            </a:r>
            <a:r>
              <a:rPr lang="en-US" sz="2800" b="0" i="0" u="none" strike="noStrike" cap="none" baseline="0" dirty="0">
                <a:solidFill>
                  <a:srgbClr val="EAEAEA"/>
                </a:solidFill>
                <a:latin typeface="Arial"/>
                <a:ea typeface="Arial"/>
                <a:cs typeface="Arial"/>
                <a:sym typeface="Arial"/>
              </a:rPr>
              <a:t> It is under </a:t>
            </a:r>
            <a:r>
              <a:rPr lang="en-US" sz="2800" b="0" i="0" u="none" strike="noStrike" cap="none" baseline="0" dirty="0">
                <a:solidFill>
                  <a:srgbClr val="FFC000"/>
                </a:solidFill>
                <a:latin typeface="Arial"/>
                <a:ea typeface="Arial"/>
                <a:cs typeface="Arial"/>
                <a:sym typeface="Arial"/>
              </a:rPr>
              <a:t>human control, it is a human achievement</a:t>
            </a:r>
            <a:r>
              <a:rPr lang="en-US" sz="2800" b="0" i="0" u="none" strike="noStrike" cap="none" baseline="0" dirty="0">
                <a:solidFill>
                  <a:srgbClr val="EAEAEA"/>
                </a:solidFill>
                <a:latin typeface="Arial"/>
                <a:ea typeface="Arial"/>
                <a:cs typeface="Arial"/>
                <a:sym typeface="Arial"/>
              </a:rPr>
              <a:t>, and it is created upon human basis such as reason, sense experience or some other faculty of mankind</a:t>
            </a:r>
          </a:p>
        </p:txBody>
      </p:sp>
      <p:sp>
        <p:nvSpPr>
          <p:cNvPr id="3"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Tree>
    <p:extLst>
      <p:ext uri="{BB962C8B-B14F-4D97-AF65-F5344CB8AC3E}">
        <p14:creationId xmlns:p14="http://schemas.microsoft.com/office/powerpoint/2010/main" val="274618787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84" name="Shape 784"/>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Faith is not a human creation; it is the gift of God (Eph 2:8) in order that faith might not rest on the wisdom of man but in the power of God (I Cor 2:4, 5).  </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785" name="Shape 785"/>
          <p:cNvSpPr txBox="1">
            <a:spLocks noGrp="1"/>
          </p:cNvSpPr>
          <p:nvPr>
            <p:ph type="body" idx="2"/>
          </p:nvPr>
        </p:nvSpPr>
        <p:spPr>
          <a:xfrm>
            <a:off x="4648200" y="2081211"/>
            <a:ext cx="3830636" cy="39639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Gift from God</a:t>
            </a:r>
          </a:p>
        </p:txBody>
      </p:sp>
      <p:pic>
        <p:nvPicPr>
          <p:cNvPr id="786" name="Shape 786"/>
          <p:cNvPicPr preferRelativeResize="0"/>
          <p:nvPr/>
        </p:nvPicPr>
        <p:blipFill rotWithShape="1">
          <a:blip r:embed="rId3">
            <a:alphaModFix/>
          </a:blip>
          <a:srcRect/>
          <a:stretch/>
        </p:blipFill>
        <p:spPr>
          <a:xfrm>
            <a:off x="4800600" y="2955925"/>
            <a:ext cx="2820987" cy="2112962"/>
          </a:xfrm>
          <a:prstGeom prst="rect">
            <a:avLst/>
          </a:prstGeom>
          <a:noFill/>
          <a:ln>
            <a:noFill/>
          </a:ln>
        </p:spPr>
      </p:pic>
    </p:spTree>
    <p:extLst>
      <p:ext uri="{BB962C8B-B14F-4D97-AF65-F5344CB8AC3E}">
        <p14:creationId xmlns:p14="http://schemas.microsoft.com/office/powerpoint/2010/main" val="1973236622"/>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200" dirty="0">
                <a:solidFill>
                  <a:schemeClr val="bg1"/>
                </a:solidFill>
              </a:rPr>
              <a:t>Faith is itself the substance of things hoped for, the evidence of thing not seen Heb 11:1</a:t>
            </a:r>
          </a:p>
          <a:p>
            <a:r>
              <a:rPr lang="en-US" sz="3200" dirty="0">
                <a:solidFill>
                  <a:schemeClr val="bg1"/>
                </a:solidFill>
              </a:rPr>
              <a:t>We walk by faith, not by sight 2 Cor 5:7</a:t>
            </a:r>
          </a:p>
          <a:p>
            <a:r>
              <a:rPr lang="en-US" sz="3200" dirty="0">
                <a:solidFill>
                  <a:schemeClr val="bg1"/>
                </a:solidFill>
              </a:rPr>
              <a:t>Faith comes by hearing the Word of God Rom 10:17</a:t>
            </a:r>
          </a:p>
          <a:p>
            <a:pPr marL="228600" indent="0">
              <a:buNone/>
            </a:pPr>
            <a:endParaRPr lang="en-US" sz="3200" dirty="0">
              <a:solidFill>
                <a:schemeClr val="bg1"/>
              </a:solidFill>
            </a:endParaRPr>
          </a:p>
        </p:txBody>
      </p:sp>
      <p:sp>
        <p:nvSpPr>
          <p:cNvPr id="4" name="Shape 7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240170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93" name="Shape 793"/>
          <p:cNvSpPr txBox="1">
            <a:spLocks noGrp="1"/>
          </p:cNvSpPr>
          <p:nvPr>
            <p:ph type="body" idx="1"/>
          </p:nvPr>
        </p:nvSpPr>
        <p:spPr>
          <a:xfrm>
            <a:off x="661987" y="2057400"/>
            <a:ext cx="382905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
        <p:nvSpPr>
          <p:cNvPr id="794" name="Shape 794"/>
          <p:cNvSpPr txBox="1">
            <a:spLocks noGrp="1"/>
          </p:cNvSpPr>
          <p:nvPr>
            <p:ph type="body" idx="2"/>
          </p:nvPr>
        </p:nvSpPr>
        <p:spPr>
          <a:xfrm>
            <a:off x="4922837" y="2362200"/>
            <a:ext cx="3509961" cy="3530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spirit and Word work together.  “No man can create faith.  The Spirit operating upon and enlightening the human mind creates faith in God.” </a:t>
            </a:r>
            <a:r>
              <a:rPr lang="en-US" sz="2400" b="0" i="1" u="none" strike="noStrike" cap="none" baseline="0" dirty="0">
                <a:solidFill>
                  <a:srgbClr val="EAEAEA"/>
                </a:solidFill>
                <a:latin typeface="Arial"/>
                <a:ea typeface="Arial"/>
                <a:cs typeface="Arial"/>
                <a:sym typeface="Arial"/>
              </a:rPr>
              <a:t>7BC</a:t>
            </a:r>
            <a:r>
              <a:rPr lang="en-US" sz="2400" b="0" i="0" u="none" strike="noStrike" cap="none" baseline="0" dirty="0">
                <a:solidFill>
                  <a:srgbClr val="EAEAEA"/>
                </a:solidFill>
                <a:latin typeface="Arial"/>
                <a:ea typeface="Arial"/>
                <a:cs typeface="Arial"/>
                <a:sym typeface="Arial"/>
              </a:rPr>
              <a:t> p. </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98" y="2458700"/>
            <a:ext cx="1295400" cy="970300"/>
          </a:xfrm>
          <a:prstGeom prst="rect">
            <a:avLst/>
          </a:prstGeom>
          <a:ln>
            <a:solidFill>
              <a:schemeClr val="bg1"/>
            </a:solidFill>
          </a:ln>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81400" y="2458700"/>
            <a:ext cx="1295400" cy="970300"/>
          </a:xfrm>
          <a:prstGeom prst="rect">
            <a:avLst/>
          </a:prstGeom>
          <a:ln>
            <a:solidFill>
              <a:schemeClr val="bg1"/>
            </a:solidFill>
          </a:ln>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0" b="100000" l="0" r="99700"/>
                    </a14:imgEffect>
                  </a14:imgLayer>
                </a14:imgProps>
              </a:ext>
              <a:ext uri="{28A0092B-C50C-407E-A947-70E740481C1C}">
                <a14:useLocalDpi xmlns:a14="http://schemas.microsoft.com/office/drawing/2010/main" val="0"/>
              </a:ext>
            </a:extLst>
          </a:blip>
          <a:stretch>
            <a:fillRect/>
          </a:stretch>
        </p:blipFill>
        <p:spPr>
          <a:xfrm>
            <a:off x="2147248" y="4400804"/>
            <a:ext cx="1476233" cy="1161796"/>
          </a:xfrm>
          <a:prstGeom prst="rect">
            <a:avLst/>
          </a:prstGeom>
          <a:ln>
            <a:solidFill>
              <a:schemeClr val="bg1"/>
            </a:solidFill>
          </a:ln>
        </p:spPr>
      </p:pic>
      <p:sp>
        <p:nvSpPr>
          <p:cNvPr id="5" name="Right Arrow 4"/>
          <p:cNvSpPr/>
          <p:nvPr/>
        </p:nvSpPr>
        <p:spPr>
          <a:xfrm rot="10800000">
            <a:off x="2590801" y="2819398"/>
            <a:ext cx="716508" cy="3048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6854453">
            <a:off x="3509252" y="3819064"/>
            <a:ext cx="689937" cy="26089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3604628">
            <a:off x="1504554" y="3800358"/>
            <a:ext cx="710695" cy="2983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1240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7387" y="1016000"/>
            <a:ext cx="7812086" cy="500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To attempt to use the data of reason as criteria for determining whether Scripture is the Word of God is to </a:t>
            </a:r>
            <a:r>
              <a:rPr lang="en-US" sz="2800" b="0" i="0" u="none" strike="noStrike" cap="none" baseline="0" dirty="0">
                <a:solidFill>
                  <a:srgbClr val="FFC000"/>
                </a:solidFill>
                <a:latin typeface="Arial"/>
                <a:ea typeface="Arial"/>
                <a:cs typeface="Arial"/>
                <a:sym typeface="Arial"/>
              </a:rPr>
              <a:t>doubt</a:t>
            </a:r>
            <a:r>
              <a:rPr lang="en-US" sz="2800" b="0" i="0" u="none" strike="noStrike" cap="none" baseline="0" dirty="0">
                <a:solidFill>
                  <a:srgbClr val="EAEAEA"/>
                </a:solidFill>
                <a:latin typeface="Arial"/>
                <a:ea typeface="Arial"/>
                <a:cs typeface="Arial"/>
                <a:sym typeface="Arial"/>
              </a:rPr>
              <a:t> that which has already been declared by God.  It is similar to Christ’s temptation in the wilderness, namely, to doubt that He was the Son of God after “it had already been affirmed by the Word of God.  Genuine faith has its foundation in the promises and provisions of the Scriptures.”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72; cf. </a:t>
            </a:r>
            <a:r>
              <a:rPr lang="en-US" sz="2800" b="0" i="1" u="none" strike="noStrike" cap="none" baseline="0" dirty="0">
                <a:solidFill>
                  <a:srgbClr val="EAEAEA"/>
                </a:solidFill>
                <a:latin typeface="Arial"/>
                <a:ea typeface="Arial"/>
                <a:cs typeface="Arial"/>
                <a:sym typeface="Arial"/>
              </a:rPr>
              <a:t>GW</a:t>
            </a:r>
            <a:r>
              <a:rPr lang="en-US" sz="2800" b="0" i="0" u="none" strike="noStrike" cap="none" baseline="0" dirty="0">
                <a:solidFill>
                  <a:srgbClr val="EAEAEA"/>
                </a:solidFill>
                <a:latin typeface="Arial"/>
                <a:ea typeface="Arial"/>
                <a:cs typeface="Arial"/>
                <a:sym typeface="Arial"/>
              </a:rPr>
              <a:t> p. 260; </a:t>
            </a:r>
            <a:r>
              <a:rPr lang="en-US" sz="2800" b="0" i="1" u="none" strike="noStrike" cap="none" baseline="0" dirty="0">
                <a:solidFill>
                  <a:srgbClr val="EAEAEA"/>
                </a:solidFill>
                <a:latin typeface="Arial"/>
                <a:ea typeface="Arial"/>
                <a:cs typeface="Arial"/>
                <a:sym typeface="Arial"/>
              </a:rPr>
              <a:t>EW</a:t>
            </a:r>
            <a:r>
              <a:rPr lang="en-US" sz="2800" b="0" i="0" u="none" strike="noStrike" cap="none" baseline="0" dirty="0">
                <a:solidFill>
                  <a:srgbClr val="EAEAEA"/>
                </a:solidFill>
                <a:latin typeface="Arial"/>
                <a:ea typeface="Arial"/>
                <a:cs typeface="Arial"/>
                <a:sym typeface="Arial"/>
              </a:rPr>
              <a:t> p. 72</a:t>
            </a:r>
          </a:p>
        </p:txBody>
      </p:sp>
    </p:spTree>
    <p:extLst>
      <p:ext uri="{BB962C8B-B14F-4D97-AF65-F5344CB8AC3E}">
        <p14:creationId xmlns:p14="http://schemas.microsoft.com/office/powerpoint/2010/main" val="4117409382"/>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7387" y="2184400"/>
            <a:ext cx="7812086" cy="3682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Faith in the Word of God is not based upon humanistically derived knowledge; rather faith itself is the foundation of knowledge.  </a:t>
            </a:r>
          </a:p>
          <a:p>
            <a:pPr marL="0" marR="0" lvl="0" indent="0" algn="l" rtl="0">
              <a:lnSpc>
                <a:spcPct val="90000"/>
              </a:lnSpc>
              <a:spcBef>
                <a:spcPts val="640"/>
              </a:spcBef>
              <a:spcAft>
                <a:spcPts val="0"/>
              </a:spcAft>
              <a:buClr>
                <a:schemeClr val="dk1"/>
              </a:buClr>
              <a:buFont typeface="Arial"/>
              <a:buNone/>
            </a:pPr>
            <a:endParaRPr sz="32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“By faith we understand that the worlds were framed by the word of God.” (Heb 11:3). </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
        <p:nvSpPr>
          <p:cNvPr id="813" name="Shape 813"/>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395616167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687387" y="2286000"/>
            <a:ext cx="7812086" cy="3733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“Only in the light of revelation can it (nature) be read aright.”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134 “Faith is the key of knowledge.”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24,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139  It is the basis for discerning between truth and error </a:t>
            </a:r>
            <a:r>
              <a:rPr lang="en-US" sz="2800" b="0" i="1" u="none" strike="noStrike" cap="none" baseline="0" dirty="0">
                <a:solidFill>
                  <a:srgbClr val="EAEAEA"/>
                </a:solidFill>
                <a:latin typeface="Arial"/>
                <a:ea typeface="Arial"/>
                <a:cs typeface="Arial"/>
                <a:sym typeface="Arial"/>
              </a:rPr>
              <a:t>1 SM</a:t>
            </a:r>
            <a:r>
              <a:rPr lang="en-US" sz="2800" b="0" i="0" u="none" strike="noStrike" cap="none" baseline="0" dirty="0">
                <a:solidFill>
                  <a:srgbClr val="EAEAEA"/>
                </a:solidFill>
                <a:latin typeface="Arial"/>
                <a:ea typeface="Arial"/>
                <a:cs typeface="Arial"/>
                <a:sym typeface="Arial"/>
              </a:rPr>
              <a:t> p. 346, </a:t>
            </a:r>
            <a:r>
              <a:rPr lang="en-US" sz="2800" b="0" i="1" u="none" strike="noStrike" cap="none" baseline="0" dirty="0">
                <a:solidFill>
                  <a:srgbClr val="EAEAEA"/>
                </a:solidFill>
                <a:latin typeface="Arial"/>
                <a:ea typeface="Arial"/>
                <a:cs typeface="Arial"/>
                <a:sym typeface="Arial"/>
              </a:rPr>
              <a:t>TM</a:t>
            </a:r>
            <a:r>
              <a:rPr lang="en-US" sz="2800" b="0" i="0" u="none" strike="noStrike" cap="none" baseline="0" dirty="0">
                <a:solidFill>
                  <a:srgbClr val="EAEAEA"/>
                </a:solidFill>
                <a:latin typeface="Arial"/>
                <a:ea typeface="Arial"/>
                <a:cs typeface="Arial"/>
                <a:sym typeface="Arial"/>
              </a:rPr>
              <a:t> p. 229</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Faith comes by hearing the Word of God (Rm 11:17).  The assurance and evidence for faith is God’s Word </a:t>
            </a:r>
            <a:r>
              <a:rPr lang="en-US" sz="2800" b="0" i="1" u="none" strike="noStrike" cap="none" baseline="0" dirty="0">
                <a:solidFill>
                  <a:srgbClr val="EAEAEA"/>
                </a:solidFill>
                <a:latin typeface="Arial"/>
                <a:ea typeface="Arial"/>
                <a:cs typeface="Arial"/>
                <a:sym typeface="Arial"/>
              </a:rPr>
              <a:t>2 SM</a:t>
            </a:r>
            <a:r>
              <a:rPr lang="en-US" sz="2800" b="0" i="0" u="none" strike="noStrike" cap="none" baseline="0" dirty="0">
                <a:solidFill>
                  <a:srgbClr val="EAEAEA"/>
                </a:solidFill>
                <a:latin typeface="Arial"/>
                <a:ea typeface="Arial"/>
                <a:cs typeface="Arial"/>
                <a:sym typeface="Arial"/>
              </a:rPr>
              <a:t> p. 243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819" name="Shape 819"/>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dirty="0">
                <a:solidFill>
                  <a:srgbClr val="FFC000"/>
                </a:solidFill>
              </a:rPr>
              <a:t>EGW on </a:t>
            </a:r>
            <a:r>
              <a:rPr lang="en-US" sz="5400" b="1" i="1" u="none" strike="noStrike" cap="none" baseline="0" dirty="0">
                <a:solidFill>
                  <a:srgbClr val="FFC000"/>
                </a:solidFill>
                <a:latin typeface="Arial"/>
                <a:ea typeface="Arial"/>
                <a:cs typeface="Arial"/>
                <a:sym typeface="Arial"/>
              </a:rPr>
              <a:t>Faith</a:t>
            </a:r>
          </a:p>
        </p:txBody>
      </p:sp>
    </p:spTree>
    <p:extLst>
      <p:ext uri="{BB962C8B-B14F-4D97-AF65-F5344CB8AC3E}">
        <p14:creationId xmlns:p14="http://schemas.microsoft.com/office/powerpoint/2010/main" val="2464452550"/>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772399" cy="4401205"/>
          </a:xfrm>
          <a:prstGeom prst="rect">
            <a:avLst/>
          </a:prstGeom>
        </p:spPr>
        <p:txBody>
          <a:bodyPr wrap="square">
            <a:spAutoFit/>
          </a:bodyPr>
          <a:lstStyle/>
          <a:p>
            <a:r>
              <a:rPr lang="en-US" sz="2800" dirty="0">
                <a:solidFill>
                  <a:schemeClr val="bg1"/>
                </a:solidFill>
              </a:rPr>
              <a:t>“For since, in the wisdom of God, the world through wisdom did not know God, it pleased God through the foolishness of the message preached to save those who believe. </a:t>
            </a:r>
          </a:p>
          <a:p>
            <a:r>
              <a:rPr lang="en-US" sz="2800" dirty="0">
                <a:solidFill>
                  <a:schemeClr val="bg1"/>
                </a:solidFill>
              </a:rPr>
              <a:t>For Jews request a </a:t>
            </a:r>
            <a:r>
              <a:rPr lang="en-US" sz="2800" dirty="0">
                <a:solidFill>
                  <a:srgbClr val="FFC000"/>
                </a:solidFill>
              </a:rPr>
              <a:t>sign</a:t>
            </a:r>
            <a:r>
              <a:rPr lang="en-US" sz="2800" dirty="0">
                <a:solidFill>
                  <a:schemeClr val="bg1"/>
                </a:solidFill>
              </a:rPr>
              <a:t>, and Greeks seek after </a:t>
            </a:r>
            <a:r>
              <a:rPr lang="en-US" sz="2800" dirty="0">
                <a:solidFill>
                  <a:srgbClr val="FFC000"/>
                </a:solidFill>
              </a:rPr>
              <a:t>wisdom</a:t>
            </a:r>
            <a:r>
              <a:rPr lang="en-US" sz="2800" dirty="0">
                <a:solidFill>
                  <a:schemeClr val="bg1"/>
                </a:solidFill>
              </a:rPr>
              <a:t>; but we preach Christ crucified, to the Jews a </a:t>
            </a:r>
            <a:r>
              <a:rPr lang="en-US" sz="2800" dirty="0">
                <a:solidFill>
                  <a:srgbClr val="FFC000"/>
                </a:solidFill>
              </a:rPr>
              <a:t>stumbling block </a:t>
            </a:r>
            <a:r>
              <a:rPr lang="en-US" sz="2800" dirty="0">
                <a:solidFill>
                  <a:schemeClr val="bg1"/>
                </a:solidFill>
              </a:rPr>
              <a:t>and to the </a:t>
            </a:r>
            <a:r>
              <a:rPr lang="en-US" sz="2800" dirty="0">
                <a:solidFill>
                  <a:srgbClr val="FFC000"/>
                </a:solidFill>
              </a:rPr>
              <a:t>Greeks foolishness</a:t>
            </a:r>
            <a:r>
              <a:rPr lang="en-US" sz="2800" dirty="0">
                <a:solidFill>
                  <a:schemeClr val="bg1"/>
                </a:solidFill>
              </a:rPr>
              <a:t>, but to those who are called, both Jews and Greeks, Christ the </a:t>
            </a:r>
            <a:r>
              <a:rPr lang="en-US" sz="2800" dirty="0">
                <a:solidFill>
                  <a:srgbClr val="FFC000"/>
                </a:solidFill>
              </a:rPr>
              <a:t>power of God </a:t>
            </a:r>
            <a:r>
              <a:rPr lang="en-US" sz="2800" dirty="0">
                <a:solidFill>
                  <a:schemeClr val="bg1"/>
                </a:solidFill>
              </a:rPr>
              <a:t>and the </a:t>
            </a:r>
            <a:r>
              <a:rPr lang="en-US" sz="2800" dirty="0">
                <a:solidFill>
                  <a:srgbClr val="FFC000"/>
                </a:solidFill>
              </a:rPr>
              <a:t>wisdom of God</a:t>
            </a:r>
            <a:r>
              <a:rPr lang="en-US" sz="2800" dirty="0">
                <a:solidFill>
                  <a:schemeClr val="bg1"/>
                </a:solidFill>
              </a:rPr>
              <a:t>.” 1 Cor 1:21--24</a:t>
            </a:r>
          </a:p>
        </p:txBody>
      </p:sp>
    </p:spTree>
    <p:extLst>
      <p:ext uri="{BB962C8B-B14F-4D97-AF65-F5344CB8AC3E}">
        <p14:creationId xmlns:p14="http://schemas.microsoft.com/office/powerpoint/2010/main" val="506295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1612"/>
            <a:ext cx="7772400" cy="3046988"/>
          </a:xfrm>
          <a:prstGeom prst="rect">
            <a:avLst/>
          </a:prstGeom>
        </p:spPr>
        <p:txBody>
          <a:bodyPr wrap="square">
            <a:spAutoFit/>
          </a:bodyPr>
          <a:lstStyle/>
          <a:p>
            <a:r>
              <a:rPr lang="en-US" sz="3200" dirty="0">
                <a:solidFill>
                  <a:schemeClr val="bg1"/>
                </a:solidFill>
              </a:rPr>
              <a:t>“And my speech and my preaching</a:t>
            </a:r>
            <a:r>
              <a:rPr lang="en-US" sz="3200" i="1" dirty="0">
                <a:solidFill>
                  <a:schemeClr val="bg1"/>
                </a:solidFill>
              </a:rPr>
              <a:t> were</a:t>
            </a:r>
            <a:r>
              <a:rPr lang="en-US" sz="3200" dirty="0">
                <a:solidFill>
                  <a:schemeClr val="bg1"/>
                </a:solidFill>
              </a:rPr>
              <a:t> </a:t>
            </a:r>
            <a:r>
              <a:rPr lang="en-US" sz="3200" dirty="0">
                <a:solidFill>
                  <a:srgbClr val="FFC000"/>
                </a:solidFill>
              </a:rPr>
              <a:t>not with persuasive words of human wisdom</a:t>
            </a:r>
            <a:r>
              <a:rPr lang="en-US" sz="3200" dirty="0">
                <a:solidFill>
                  <a:schemeClr val="bg1"/>
                </a:solidFill>
              </a:rPr>
              <a:t>, but in </a:t>
            </a:r>
            <a:r>
              <a:rPr lang="en-US" sz="3200" dirty="0">
                <a:solidFill>
                  <a:srgbClr val="FFC000"/>
                </a:solidFill>
              </a:rPr>
              <a:t>demonstration of the Spirit </a:t>
            </a:r>
            <a:r>
              <a:rPr lang="en-US" sz="3200" dirty="0">
                <a:solidFill>
                  <a:schemeClr val="bg1"/>
                </a:solidFill>
              </a:rPr>
              <a:t>and of </a:t>
            </a:r>
            <a:r>
              <a:rPr lang="en-US" sz="3200" dirty="0">
                <a:solidFill>
                  <a:srgbClr val="FFC000"/>
                </a:solidFill>
              </a:rPr>
              <a:t>power</a:t>
            </a:r>
            <a:r>
              <a:rPr lang="en-US" sz="3200" dirty="0">
                <a:solidFill>
                  <a:schemeClr val="bg1"/>
                </a:solidFill>
              </a:rPr>
              <a:t>, that your </a:t>
            </a:r>
            <a:r>
              <a:rPr lang="en-US" sz="3200" dirty="0">
                <a:solidFill>
                  <a:srgbClr val="FFC000"/>
                </a:solidFill>
              </a:rPr>
              <a:t>faith</a:t>
            </a:r>
            <a:r>
              <a:rPr lang="en-US" sz="3200" dirty="0">
                <a:solidFill>
                  <a:schemeClr val="bg1"/>
                </a:solidFill>
              </a:rPr>
              <a:t> should not </a:t>
            </a:r>
            <a:r>
              <a:rPr lang="en-US" sz="3200" dirty="0">
                <a:solidFill>
                  <a:srgbClr val="FFC000"/>
                </a:solidFill>
              </a:rPr>
              <a:t>rest on </a:t>
            </a:r>
            <a:r>
              <a:rPr lang="en-US" sz="3200" dirty="0">
                <a:solidFill>
                  <a:schemeClr val="bg1"/>
                </a:solidFill>
              </a:rPr>
              <a:t>in the </a:t>
            </a:r>
            <a:r>
              <a:rPr lang="en-US" sz="3200" dirty="0">
                <a:solidFill>
                  <a:srgbClr val="FFC000"/>
                </a:solidFill>
              </a:rPr>
              <a:t>wisdom</a:t>
            </a:r>
            <a:r>
              <a:rPr lang="en-US" sz="3200" dirty="0">
                <a:solidFill>
                  <a:schemeClr val="bg1"/>
                </a:solidFill>
              </a:rPr>
              <a:t> of men but in the </a:t>
            </a:r>
            <a:r>
              <a:rPr lang="en-US" sz="3200" dirty="0">
                <a:solidFill>
                  <a:srgbClr val="FFC000"/>
                </a:solidFill>
              </a:rPr>
              <a:t>power</a:t>
            </a:r>
            <a:r>
              <a:rPr lang="en-US" sz="3200" dirty="0">
                <a:solidFill>
                  <a:schemeClr val="bg1"/>
                </a:solidFill>
              </a:rPr>
              <a:t> of God.” 1 Cor 2:4, 5</a:t>
            </a:r>
          </a:p>
        </p:txBody>
      </p:sp>
    </p:spTree>
    <p:extLst>
      <p:ext uri="{BB962C8B-B14F-4D97-AF65-F5344CB8AC3E}">
        <p14:creationId xmlns:p14="http://schemas.microsoft.com/office/powerpoint/2010/main" val="2379536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850"/>
            <a:ext cx="7772400" cy="996950"/>
          </a:xfrm>
        </p:spPr>
        <p:txBody>
          <a:bodyPr/>
          <a:lstStyle/>
          <a:p>
            <a:r>
              <a:rPr lang="en-US" sz="3200" b="1" i="1" dirty="0">
                <a:solidFill>
                  <a:srgbClr val="FFC000"/>
                </a:solidFill>
              </a:rPr>
              <a:t>Salvation by Faith Parallel Understanding by the Word of God</a:t>
            </a:r>
          </a:p>
        </p:txBody>
      </p:sp>
      <p:sp>
        <p:nvSpPr>
          <p:cNvPr id="3" name="Text Placeholder 2"/>
          <p:cNvSpPr>
            <a:spLocks noGrp="1"/>
          </p:cNvSpPr>
          <p:nvPr>
            <p:ph type="body" idx="1"/>
          </p:nvPr>
        </p:nvSpPr>
        <p:spPr>
          <a:xfrm>
            <a:off x="687387" y="1905001"/>
            <a:ext cx="3829050" cy="3886200"/>
          </a:xfrm>
        </p:spPr>
        <p:txBody>
          <a:bodyPr/>
          <a:lstStyle/>
          <a:p>
            <a:pPr marL="228600" indent="0">
              <a:buNone/>
            </a:pPr>
            <a:r>
              <a:rPr lang="en-US" sz="2000" dirty="0">
                <a:solidFill>
                  <a:schemeClr val="bg1"/>
                </a:solidFill>
              </a:rPr>
              <a:t>Sola Gratia</a:t>
            </a:r>
          </a:p>
          <a:p>
            <a:r>
              <a:rPr lang="en-US" sz="2000" dirty="0">
                <a:solidFill>
                  <a:schemeClr val="bg1"/>
                </a:solidFill>
              </a:rPr>
              <a:t>There is nothing I can do on my own to obtain righteousness.</a:t>
            </a:r>
          </a:p>
          <a:p>
            <a:r>
              <a:rPr lang="en-US" sz="2000" dirty="0">
                <a:solidFill>
                  <a:schemeClr val="bg1"/>
                </a:solidFill>
              </a:rPr>
              <a:t>Righteousness is not to be manipulated by humans.</a:t>
            </a:r>
          </a:p>
          <a:p>
            <a:r>
              <a:rPr lang="en-US" sz="2000" dirty="0">
                <a:solidFill>
                  <a:schemeClr val="bg1"/>
                </a:solidFill>
              </a:rPr>
              <a:t>Righteousness rests upon the gift of God alone.</a:t>
            </a:r>
          </a:p>
          <a:p>
            <a:r>
              <a:rPr lang="en-US" sz="2000" dirty="0">
                <a:solidFill>
                  <a:schemeClr val="bg1"/>
                </a:solidFill>
              </a:rPr>
              <a:t>Works follow naturally from the receipt of the gift of God’s salvation.</a:t>
            </a:r>
          </a:p>
          <a:p>
            <a:r>
              <a:rPr lang="en-US" sz="2000" dirty="0">
                <a:solidFill>
                  <a:schemeClr val="bg1"/>
                </a:solidFill>
              </a:rPr>
              <a:t>Works never form the basis of our salvation.</a:t>
            </a:r>
          </a:p>
        </p:txBody>
      </p:sp>
      <p:sp>
        <p:nvSpPr>
          <p:cNvPr id="4" name="Text Placeholder 3"/>
          <p:cNvSpPr>
            <a:spLocks noGrp="1"/>
          </p:cNvSpPr>
          <p:nvPr>
            <p:ph type="body" idx="2"/>
          </p:nvPr>
        </p:nvSpPr>
        <p:spPr>
          <a:xfrm>
            <a:off x="4495800" y="1905000"/>
            <a:ext cx="4003691" cy="4115575"/>
          </a:xfrm>
        </p:spPr>
        <p:txBody>
          <a:bodyPr/>
          <a:lstStyle/>
          <a:p>
            <a:pPr marL="228600" indent="0">
              <a:buNone/>
            </a:pPr>
            <a:r>
              <a:rPr lang="en-US" sz="2000" dirty="0">
                <a:solidFill>
                  <a:schemeClr val="bg1"/>
                </a:solidFill>
              </a:rPr>
              <a:t>Sola Scriptura</a:t>
            </a:r>
          </a:p>
          <a:p>
            <a:r>
              <a:rPr lang="en-US" sz="2000" dirty="0">
                <a:solidFill>
                  <a:schemeClr val="bg1"/>
                </a:solidFill>
              </a:rPr>
              <a:t>There is nothing I can do on my own to obtain special revelation.</a:t>
            </a:r>
          </a:p>
          <a:p>
            <a:r>
              <a:rPr lang="en-US" sz="2000" dirty="0">
                <a:solidFill>
                  <a:schemeClr val="bg1"/>
                </a:solidFill>
              </a:rPr>
              <a:t>Revelation is not to be manipulated by humans.</a:t>
            </a:r>
          </a:p>
          <a:p>
            <a:r>
              <a:rPr lang="en-US" sz="2000" dirty="0">
                <a:solidFill>
                  <a:schemeClr val="bg1"/>
                </a:solidFill>
              </a:rPr>
              <a:t>Revelation rests upon the gift of God alone.</a:t>
            </a:r>
          </a:p>
          <a:p>
            <a:r>
              <a:rPr lang="en-US" sz="2000" dirty="0">
                <a:solidFill>
                  <a:schemeClr val="bg1"/>
                </a:solidFill>
              </a:rPr>
              <a:t>Epistemological works follow naturally from the receipt of God’s Word.</a:t>
            </a:r>
          </a:p>
          <a:p>
            <a:r>
              <a:rPr lang="en-US" sz="2000" dirty="0">
                <a:solidFill>
                  <a:schemeClr val="bg1"/>
                </a:solidFill>
              </a:rPr>
              <a:t>Humanistic epistemologies are not the true foundation of our knowledge.</a:t>
            </a:r>
          </a:p>
          <a:p>
            <a:endParaRPr lang="en-US" dirty="0">
              <a:solidFill>
                <a:schemeClr val="bg1"/>
              </a:solidFill>
            </a:endParaRPr>
          </a:p>
          <a:p>
            <a:endParaRPr lang="en-US" dirty="0"/>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5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Shape 605"/>
          <p:cNvSpPr txBox="1">
            <a:spLocks noGrp="1"/>
          </p:cNvSpPr>
          <p:nvPr>
            <p:ph type="body" idx="4294967295"/>
          </p:nvPr>
        </p:nvSpPr>
        <p:spPr>
          <a:xfrm>
            <a:off x="838200" y="914400"/>
            <a:ext cx="7543800" cy="510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3600" b="0" i="0" u="none" strike="noStrike" cap="none" baseline="0" dirty="0">
                <a:solidFill>
                  <a:schemeClr val="bg1"/>
                </a:solidFill>
                <a:latin typeface="Arial"/>
                <a:ea typeface="Arial"/>
                <a:cs typeface="Arial"/>
                <a:sym typeface="Arial"/>
              </a:rPr>
              <a:t>God has given us our minds, feelings,</a:t>
            </a:r>
            <a:r>
              <a:rPr lang="en-US" sz="3600" b="0" i="0" u="none" strike="noStrike" cap="none" dirty="0">
                <a:solidFill>
                  <a:schemeClr val="bg1"/>
                </a:solidFill>
                <a:latin typeface="Arial"/>
                <a:ea typeface="Arial"/>
                <a:cs typeface="Arial"/>
                <a:sym typeface="Arial"/>
              </a:rPr>
              <a:t> interpersonal relationships, etc.  All of these are important to who we are. God desires that we use our talents to the fullest, including our reason and ability to observe.  These talents are given to be used in harmony with God’s Word rather than over against it.</a:t>
            </a:r>
            <a:endParaRPr lang="en-US" sz="3600" b="0" i="0" u="none" strike="noStrike" cap="none" baseline="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664471487"/>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Knowledge of God</a:t>
            </a:r>
          </a:p>
        </p:txBody>
      </p:sp>
      <p:sp>
        <p:nvSpPr>
          <p:cNvPr id="618" name="Shape 618"/>
          <p:cNvSpPr txBox="1">
            <a:spLocks noGrp="1"/>
          </p:cNvSpPr>
          <p:nvPr>
            <p:ph type="body" idx="1"/>
          </p:nvPr>
        </p:nvSpPr>
        <p:spPr>
          <a:xfrm>
            <a:off x="85566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God presents Himself as one who is unsearchable. “For my thoughts are not your thoughts, nor your ways My ways, says the Lord. For as the heavens are higher than the earth, so are My ways higher than your ways, and my thoughts than your thoughts.”—Isaiah 55:8, 9.</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622"/>
        <p:cNvGrpSpPr/>
        <p:nvPr/>
      </p:nvGrpSpPr>
      <p:grpSpPr>
        <a:xfrm>
          <a:off x="0" y="0"/>
          <a:ext cx="0" cy="0"/>
          <a:chOff x="0" y="0"/>
          <a:chExt cx="0" cy="0"/>
        </a:xfrm>
      </p:grpSpPr>
      <p:sp>
        <p:nvSpPr>
          <p:cNvPr id="623" name="Shape 623"/>
          <p:cNvSpPr txBox="1"/>
          <p:nvPr/>
        </p:nvSpPr>
        <p:spPr>
          <a:xfrm>
            <a:off x="265112" y="288925"/>
            <a:ext cx="8445500" cy="6370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300" b="1" i="0" u="none" strike="noStrike" cap="none" baseline="0" dirty="0">
                <a:solidFill>
                  <a:schemeClr val="lt1"/>
                </a:solidFill>
                <a:latin typeface="Arial"/>
                <a:ea typeface="Arial"/>
                <a:cs typeface="Arial"/>
                <a:sym typeface="Arial"/>
              </a:rPr>
              <a:t>It is not the place of philosophy to determine the ways and works of God. The human mind cannot measure infinity.</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True religion is not grounded in philosophy (Col 2:8)</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the world through its wisdom did not come to know God.”</a:t>
            </a:r>
            <a:r>
              <a:rPr lang="en-US" sz="2300" b="0" i="0" u="none" strike="noStrike" cap="none" dirty="0">
                <a:solidFill>
                  <a:schemeClr val="lt1"/>
                </a:solidFill>
                <a:latin typeface="Arial"/>
                <a:ea typeface="Arial"/>
                <a:cs typeface="Arial"/>
                <a:sym typeface="Arial"/>
              </a:rPr>
              <a:t>  (</a:t>
            </a:r>
            <a:r>
              <a:rPr lang="en-US" sz="2300" b="0" i="0" u="none" strike="noStrike" cap="none" baseline="0" dirty="0">
                <a:solidFill>
                  <a:schemeClr val="lt1"/>
                </a:solidFill>
                <a:latin typeface="Arial"/>
                <a:ea typeface="Arial"/>
                <a:cs typeface="Arial"/>
                <a:sym typeface="Arial"/>
              </a:rPr>
              <a:t>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The Jews asked for signs and the Greeks rest their case on wisdom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But God has destroyed the wisdom of the wise (1 Cor 1:19, 20)</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salvation comes by the foolishness of preaching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And the message of preaching comes not in persuasive words of wisdom but in a demonstration of His Spirit and the power of faith which rests upon God rather than on the wisdom of man (1 Cor 2: 4, 5)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629" name="Shape 629"/>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When mankind attempts to gain knowledge of God through the natural world, the results are the worship of the creature rather than the Creator.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69" name="Shape 56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Knowledge of God is dependent upon His self-</a:t>
            </a:r>
            <a:r>
              <a:rPr lang="en-US" sz="2200" dirty="0">
                <a:solidFill>
                  <a:srgbClr val="EAEAEA"/>
                </a:solidFill>
              </a:rPr>
              <a:t>revelation</a:t>
            </a:r>
            <a:endParaRPr lang="en-US" sz="2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It is divinely revealed and therefore the foundation of human thought?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7387" y="866775"/>
            <a:ext cx="7812086" cy="51530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There is in conscience and in nature a revelation of the wrath, power, and divine nature of God (Romans 1:19, 20).</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3"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This revelation does not lead to the possibility of a natural theology. The problem lies not in the revelation but within man, for man is incapable by means of application of his naturalistic capabilities to acquire adequate knowledge to arrive at the proper concept of the God who reveals Himself (1 Corinthians 1:21).</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711200" y="854075"/>
            <a:ext cx="7812086" cy="5160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Professing to be wise, man becomes a fool (Romans 1:22).</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Man misrepresents the data because of sin in his life (Romans 1:18).</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suppresses the truth about God (Romans 1:18, 2).</a:t>
            </a:r>
          </a:p>
          <a:p>
            <a:pPr marL="342900" marR="0" lvl="0" indent="-34290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11200" y="877887"/>
            <a:ext cx="7812086" cy="516254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He exchanges “the glory of the incorruptible God for an image in the form of corruptible man and of birds and four-footed animals and crawling creatures” (Romans 1:23, NASB).</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Man exchanges the truth of God for a lie (Romans 1:25).</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natural tendency of man by the exercise of his natural faculties is to demonstrate his foolishness by suppressing the knowledge of God available by natural revelation and exchanging it for an idol of man’s own making (Romans 1:21-26).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futile speculations of man (Ephesians 4:17) lead to a darkened heart (Romans 1:21).</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gives men up to their own evil ways which in the first place led to this suppression and exchange (Romans 1:24, 26, 28).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As opposed to philosophical systems which attempt to gain knowledge of God, the gospel reveals the righteousness of God and the way by which God intends to save man (Romans 1:16, 17).</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“In its human wisdom the world knows not God.  Its wise men gather an imperfect knowledge of Him from His created works; but this knowledge, so far from giving them exalted conceptions of God, so far from elevating the mind and the soul, and bringing the whole being into conformity with His will, tends to make men idolaters.  In their blindness they exalt nature and the laws of nature above nature’s God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The greatest minds, if not guided by the word of God, become bewildered in their attempts to investigate the relations of science and revelation…When they find themselves incapable of measuring the Creator and His works by their own imperfect knowledge of science, they question the existence of God and attribute infinite power to nature.”--Testimonies, Vol. 8, pp. 257-57.</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7387" y="914400"/>
            <a:ext cx="7812086"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From a human standpoint the task of obtaining knowledge of God is hopeless, for man does not have available within himself the necessary tools by which to ascertain the nature of God.</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“Can you discover the depths of God?  Can you discover the limits of the Almighty? It is high as the heavens, what can you do?  Deeper than Sheol, what can you know?  Its measure is longer than the earth, and broader than the sea.” –Job 11:7-9 NASB.</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Neither by searching the recesses of the earth nor in vain endeavors to penetrate the mysteries of God’s being is wisdom found.  It is found, rather, humbly receiving the revelation that He has been pleased to give, and in conforming the life to His will. 8T p. 280</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219200"/>
          </a:xfrm>
        </p:spPr>
        <p:txBody>
          <a:bodyPr/>
          <a:lstStyle/>
          <a:p>
            <a:pPr lvl="0"/>
            <a:r>
              <a:rPr lang="en-US" sz="4000" b="1" i="1" dirty="0">
                <a:solidFill>
                  <a:srgbClr val="FFC000"/>
                </a:solidFill>
              </a:rPr>
              <a:t>The Nature of the Bible</a:t>
            </a:r>
          </a:p>
        </p:txBody>
      </p:sp>
      <p:sp>
        <p:nvSpPr>
          <p:cNvPr id="3" name="Text Placeholder 2"/>
          <p:cNvSpPr>
            <a:spLocks noGrp="1"/>
          </p:cNvSpPr>
          <p:nvPr>
            <p:ph type="body" idx="1"/>
          </p:nvPr>
        </p:nvSpPr>
        <p:spPr>
          <a:xfrm>
            <a:off x="609600" y="2209800"/>
            <a:ext cx="7889873" cy="3809999"/>
          </a:xfrm>
        </p:spPr>
        <p:txBody>
          <a:bodyPr/>
          <a:lstStyle/>
          <a:p>
            <a:r>
              <a:rPr lang="en-US" sz="4000" dirty="0">
                <a:solidFill>
                  <a:schemeClr val="bg1"/>
                </a:solidFill>
              </a:rPr>
              <a:t>“All Scripture is given by inspiration of God” 2 Tim 3:16</a:t>
            </a:r>
          </a:p>
          <a:p>
            <a:r>
              <a:rPr lang="en-US" sz="4000" dirty="0">
                <a:solidFill>
                  <a:schemeClr val="bg1"/>
                </a:solidFill>
              </a:rPr>
              <a:t>Scripture came by the will of God, not by the will of man       </a:t>
            </a:r>
          </a:p>
          <a:p>
            <a:pPr marL="228600" indent="0">
              <a:buNone/>
            </a:pPr>
            <a:r>
              <a:rPr lang="en-US" sz="4000" dirty="0">
                <a:solidFill>
                  <a:schemeClr val="bg1"/>
                </a:solidFill>
              </a:rPr>
              <a:t> 2 Pet 1:21</a:t>
            </a:r>
          </a:p>
        </p:txBody>
      </p:sp>
    </p:spTree>
    <p:extLst>
      <p:ext uri="{BB962C8B-B14F-4D97-AF65-F5344CB8AC3E}">
        <p14:creationId xmlns:p14="http://schemas.microsoft.com/office/powerpoint/2010/main" val="2081273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By the grace of God we have not been left in a state of hopelessness without possible knowledge of God.  Knowledge of a transcendent and hidden God requires self-revelation and God has done just that.  He has given us Himself in revelation.</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“For behold, He who forms mountains and creates the wind and declares to man what are His thoughts, He who makes dawn into darkness and treads on the high places of the earth, the Lord God of hosts is His name.” Amos 4:13 NASB</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7387" y="976312"/>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If mankind is to have reliable information about God, he must be willing to depend upon the revelation which God has made concerning Himself.  This revelation through Jesus Christ comes to us through the Bible.  We are therefore dependent upon the Bible for a true understanding of God.</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7387" y="931862"/>
            <a:ext cx="7812086" cy="50879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secret things belong to the Lord our God, but the things revealed belong to us and to our sons forever that we may observe all the words of this law.”—Deuteronomy 29:29, NASB</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7387" y="938212"/>
            <a:ext cx="7812086" cy="50815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“Human talent and human conjecture have tried by searching to find out God.  But guesswork has proved itself to be guesswork.  Man cannot by searching find out God.  This problem has not been given to human beings.  All that man needs to know and can know of God has been revealed in His word and in the life of His Son, the great Teacher.” –SDA Bible Commentary, Vol. 6, p. 1079.</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7387" y="949325"/>
            <a:ext cx="7812086" cy="50704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“Searching the Scriptures alone will bring the knowledge of the true God and Jesus Christ whom He has sent.”  --Fundamentals of Christian Education, p. 415.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1" y="1816101"/>
            <a:ext cx="7467600"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God is Himself wisdom and therefore the source of all wisdom.</a:t>
            </a:r>
          </a:p>
          <a:p>
            <a:pPr marL="342900" marR="0" lvl="0" indent="-342900" algn="l" rtl="0">
              <a:lnSpc>
                <a:spcPct val="100000"/>
              </a:lnSpc>
              <a:spcBef>
                <a:spcPts val="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All things are what they are by virtue of God’s plan and will.</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Wisdom and knowledge do not have existence apart from God Himself.  They are not principles autonomous from God.</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Since knowledge and wisdom are to be identified with God and since all things have their character by virtue of God’s creative activity and His plan and will, God is also Himself the source of knowledge.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0" y="1828800"/>
            <a:ext cx="7391401"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If we desire to inquire into the nature of reality, we must go to God who is the source of reality.</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Just as humanity is dependent upon God for righteousness, so are we also dependent upon God for knowledge.</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Chris is not only our righteousness, sanctification and redemption, He is also our wisdom (1 Cor 1:30).  Not only did grace come through Christ but also truth (John 1;17)</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In Christ are hid all the treasure of wisdom and knowledge (Col 2:3)</a:t>
            </a:r>
          </a:p>
        </p:txBody>
      </p:sp>
    </p:spTree>
    <p:extLst>
      <p:ext uri="{BB962C8B-B14F-4D97-AF65-F5344CB8AC3E}">
        <p14:creationId xmlns:p14="http://schemas.microsoft.com/office/powerpoint/2010/main" val="3284050013"/>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9" name="Shape 59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provides 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 and the role of data</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freedom</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Humanistic Concept of Freedom</a:t>
            </a:r>
          </a:p>
        </p:txBody>
      </p:sp>
      <p:sp>
        <p:nvSpPr>
          <p:cNvPr id="825" name="Shape 825"/>
          <p:cNvSpPr txBox="1">
            <a:spLocks noGrp="1"/>
          </p:cNvSpPr>
          <p:nvPr>
            <p:ph type="body" idx="1"/>
          </p:nvPr>
        </p:nvSpPr>
        <p:spPr>
          <a:xfrm>
            <a:off x="712787" y="1752600"/>
            <a:ext cx="7812086" cy="4190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FFC000"/>
                </a:solidFill>
                <a:latin typeface="Arial"/>
                <a:ea typeface="Arial"/>
                <a:cs typeface="Arial"/>
                <a:sym typeface="Arial"/>
              </a:rPr>
              <a:t>Autonomy</a:t>
            </a:r>
            <a:r>
              <a:rPr lang="en-US" sz="3200" b="0" i="0" u="none" strike="noStrike" cap="none" baseline="0" dirty="0">
                <a:solidFill>
                  <a:srgbClr val="EAEAEA"/>
                </a:solidFill>
                <a:latin typeface="Arial"/>
                <a:ea typeface="Arial"/>
                <a:cs typeface="Arial"/>
                <a:sym typeface="Arial"/>
              </a:rPr>
              <a:t> - independent</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every human institution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authority of the Bible</a:t>
            </a:r>
          </a:p>
          <a:p>
            <a:pPr marL="342900" marR="0" lvl="0" indent="-342900" algn="l" rtl="0">
              <a:lnSpc>
                <a:spcPct val="100000"/>
              </a:lnSpc>
              <a:spcBef>
                <a:spcPts val="640"/>
              </a:spcBef>
              <a:spcAft>
                <a:spcPts val="0"/>
              </a:spcAft>
              <a:buClr>
                <a:srgbClr val="887952"/>
              </a:buClr>
              <a:buSzPct val="100000"/>
              <a:buFont typeface="Arial"/>
              <a:buChar char="▪"/>
            </a:pPr>
            <a:r>
              <a:rPr lang="en-US" sz="3200" dirty="0">
                <a:solidFill>
                  <a:srgbClr val="EAEAEA"/>
                </a:solidFill>
              </a:rPr>
              <a:t>Acquisition of truth is </a:t>
            </a:r>
            <a:r>
              <a:rPr lang="en-US" sz="3200" dirty="0">
                <a:solidFill>
                  <a:srgbClr val="FFC000"/>
                </a:solidFill>
              </a:rPr>
              <a:t>independent</a:t>
            </a:r>
            <a:r>
              <a:rPr lang="en-US" sz="3200" dirty="0">
                <a:solidFill>
                  <a:srgbClr val="EAEAEA"/>
                </a:solidFill>
              </a:rPr>
              <a:t> of God and His Word</a:t>
            </a:r>
            <a:endParaRPr lang="en-US"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possibility of truth in the Bible must be determined on a </a:t>
            </a:r>
            <a:r>
              <a:rPr lang="en-US" sz="3200" b="0" i="0" u="none" strike="noStrike" cap="none" baseline="0" dirty="0">
                <a:solidFill>
                  <a:srgbClr val="FFC000"/>
                </a:solidFill>
                <a:latin typeface="Arial"/>
                <a:ea typeface="Arial"/>
                <a:cs typeface="Arial"/>
                <a:sym typeface="Arial"/>
              </a:rPr>
              <a:t>humanistic</a:t>
            </a:r>
            <a:r>
              <a:rPr lang="en-US" sz="3200" b="0" i="0" u="none" strike="noStrike" cap="none" baseline="0" dirty="0">
                <a:solidFill>
                  <a:srgbClr val="EAEAEA"/>
                </a:solidFill>
                <a:latin typeface="Arial"/>
                <a:ea typeface="Arial"/>
                <a:cs typeface="Arial"/>
                <a:sym typeface="Arial"/>
              </a:rPr>
              <a:t> basis rather than by divine inspiration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75" name="Shape 575"/>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 – We do not bring God into judgment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Biblical Concept of Freedom</a:t>
            </a:r>
          </a:p>
        </p:txBody>
      </p:sp>
      <p:sp>
        <p:nvSpPr>
          <p:cNvPr id="832" name="Shape 83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FFC000"/>
                </a:solidFill>
                <a:latin typeface="Arial"/>
                <a:ea typeface="Arial"/>
                <a:cs typeface="Arial"/>
                <a:sym typeface="Arial"/>
              </a:rPr>
              <a:t>Absolute independence </a:t>
            </a:r>
            <a:r>
              <a:rPr lang="en-US" sz="3600" b="0" i="0" u="none" strike="noStrike" cap="none" baseline="0" dirty="0">
                <a:solidFill>
                  <a:srgbClr val="EAEAEA"/>
                </a:solidFill>
                <a:latin typeface="Arial"/>
                <a:ea typeface="Arial"/>
                <a:cs typeface="Arial"/>
                <a:sym typeface="Arial"/>
              </a:rPr>
              <a:t>from God is sin – the original sin of </a:t>
            </a:r>
            <a:r>
              <a:rPr lang="en-US" sz="3600" dirty="0">
                <a:solidFill>
                  <a:srgbClr val="EAEAEA"/>
                </a:solidFill>
              </a:rPr>
              <a:t>L</a:t>
            </a:r>
            <a:r>
              <a:rPr lang="en-US" sz="3600" b="0" i="0" u="none" strike="noStrike" cap="none" baseline="0" dirty="0">
                <a:solidFill>
                  <a:srgbClr val="EAEAEA"/>
                </a:solidFill>
                <a:latin typeface="Arial"/>
                <a:ea typeface="Arial"/>
                <a:cs typeface="Arial"/>
                <a:sym typeface="Arial"/>
              </a:rPr>
              <a:t>ucifer, to ascend into heaven and become like God Is 14:13, 14 </a:t>
            </a:r>
          </a:p>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We are either slaves of sin or God Rm 6:18-22</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36600" y="925512"/>
            <a:ext cx="3682999"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Humanistic Concept</a:t>
            </a:r>
          </a:p>
        </p:txBody>
      </p:sp>
      <p:sp>
        <p:nvSpPr>
          <p:cNvPr id="838" name="Shape 838"/>
          <p:cNvSpPr txBox="1">
            <a:spLocks noGrp="1"/>
          </p:cNvSpPr>
          <p:nvPr>
            <p:ph type="body" idx="2"/>
          </p:nvPr>
        </p:nvSpPr>
        <p:spPr>
          <a:xfrm>
            <a:off x="812800" y="2173286"/>
            <a:ext cx="3684587"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to </a:t>
            </a:r>
            <a:r>
              <a:rPr lang="en-US" sz="2400" dirty="0">
                <a:solidFill>
                  <a:srgbClr val="EAEAEA"/>
                </a:solidFill>
              </a:rPr>
              <a:t>determine our own</a:t>
            </a:r>
            <a:r>
              <a:rPr lang="en-US" sz="2400" b="0" i="0" u="none" strike="noStrike" cap="none" baseline="0" dirty="0">
                <a:solidFill>
                  <a:srgbClr val="EAEAEA"/>
                </a:solidFill>
                <a:latin typeface="Arial"/>
                <a:ea typeface="Arial"/>
                <a:cs typeface="Arial"/>
                <a:sym typeface="Arial"/>
              </a:rPr>
              <a:t> truth </a:t>
            </a:r>
            <a:r>
              <a:rPr lang="en-US" sz="2400" dirty="0">
                <a:solidFill>
                  <a:srgbClr val="EAEAEA"/>
                </a:solidFill>
              </a:rPr>
              <a:t>to decide how to relate</a:t>
            </a:r>
            <a:r>
              <a:rPr lang="en-US" sz="2400" b="0" i="0" u="none" strike="noStrike" cap="none" baseline="0" dirty="0">
                <a:solidFill>
                  <a:srgbClr val="EAEAEA"/>
                </a:solidFill>
                <a:latin typeface="Arial"/>
                <a:ea typeface="Arial"/>
                <a:cs typeface="Arial"/>
                <a:sym typeface="Arial"/>
              </a:rPr>
              <a:t> to Christ</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
        <p:nvSpPr>
          <p:cNvPr id="839" name="Shape 839"/>
          <p:cNvSpPr txBox="1">
            <a:spLocks noGrp="1"/>
          </p:cNvSpPr>
          <p:nvPr>
            <p:ph type="body" idx="3"/>
          </p:nvPr>
        </p:nvSpPr>
        <p:spPr>
          <a:xfrm>
            <a:off x="4645025" y="950912"/>
            <a:ext cx="3711575"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Biblical Concept</a:t>
            </a:r>
          </a:p>
        </p:txBody>
      </p:sp>
      <p:sp>
        <p:nvSpPr>
          <p:cNvPr id="840" name="Shape 840"/>
          <p:cNvSpPr txBox="1">
            <a:spLocks noGrp="1"/>
          </p:cNvSpPr>
          <p:nvPr>
            <p:ph type="body" idx="4"/>
          </p:nvPr>
        </p:nvSpPr>
        <p:spPr>
          <a:xfrm>
            <a:off x="4645025" y="2173286"/>
            <a:ext cx="3686174"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when we come to Christ Jn 8:36; Gal 5:1</a:t>
            </a:r>
          </a:p>
          <a:p>
            <a:pPr marL="342900" marR="0" lvl="0" indent="-342900" algn="l" rtl="0">
              <a:lnSpc>
                <a:spcPct val="100000"/>
              </a:lnSpc>
              <a:spcBef>
                <a:spcPts val="0"/>
              </a:spcBef>
              <a:spcAft>
                <a:spcPts val="0"/>
              </a:spcAft>
              <a:buClr>
                <a:srgbClr val="887952"/>
              </a:buClr>
              <a:buSzPct val="100000"/>
              <a:buFont typeface="Arial"/>
              <a:buChar char="▪"/>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shall know the truth and the truth shall set </a:t>
            </a:r>
            <a:r>
              <a:rPr lang="en-US" sz="2400" dirty="0">
                <a:solidFill>
                  <a:srgbClr val="EAEAEA"/>
                </a:solidFill>
              </a:rPr>
              <a:t>you</a:t>
            </a:r>
            <a:r>
              <a:rPr lang="en-US" sz="2400" b="0" i="0" u="none" strike="noStrike" cap="none" baseline="0" dirty="0">
                <a:solidFill>
                  <a:srgbClr val="EAEAEA"/>
                </a:solidFill>
                <a:latin typeface="Arial"/>
                <a:ea typeface="Arial"/>
                <a:cs typeface="Arial"/>
                <a:sym typeface="Arial"/>
              </a:rPr>
              <a:t> free Jn 8:32</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Key Issues in Biblical Foundations to </a:t>
            </a:r>
            <a:br>
              <a:rPr lang="en-US" sz="3200" b="1" i="1" u="none" strike="noStrike" cap="none" baseline="0" dirty="0">
                <a:solidFill>
                  <a:srgbClr val="FFC000"/>
                </a:solidFill>
                <a:latin typeface="Arial"/>
                <a:ea typeface="Arial"/>
                <a:cs typeface="Arial"/>
                <a:sym typeface="Arial"/>
              </a:rPr>
            </a:br>
            <a:r>
              <a:rPr lang="en-US" sz="3200" b="1" i="1" u="none" strike="noStrike" cap="none" baseline="0" dirty="0">
                <a:solidFill>
                  <a:srgbClr val="FFC000"/>
                </a:solidFill>
                <a:latin typeface="Arial"/>
                <a:ea typeface="Arial"/>
                <a:cs typeface="Arial"/>
                <a:sym typeface="Arial"/>
              </a:rPr>
              <a:t>Faith and Reason</a:t>
            </a:r>
          </a:p>
        </p:txBody>
      </p:sp>
      <p:sp>
        <p:nvSpPr>
          <p:cNvPr id="605" name="Shape 605"/>
          <p:cNvSpPr txBox="1">
            <a:spLocks noGrp="1"/>
          </p:cNvSpPr>
          <p:nvPr>
            <p:ph type="body" idx="1"/>
          </p:nvPr>
        </p:nvSpPr>
        <p:spPr>
          <a:xfrm>
            <a:off x="811212" y="1800225"/>
            <a:ext cx="7848599" cy="49466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provides the basis for its appropriate hermeneutic and its own world view within which to interpret it.  </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 and the role of data</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freedom</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power of the Word of God under the Holy Sprit</a:t>
            </a:r>
          </a:p>
        </p:txBody>
      </p:sp>
    </p:spTree>
    <p:extLst>
      <p:ext uri="{BB962C8B-B14F-4D97-AF65-F5344CB8AC3E}">
        <p14:creationId xmlns:p14="http://schemas.microsoft.com/office/powerpoint/2010/main" val="3977727925"/>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i="1" dirty="0">
                <a:solidFill>
                  <a:srgbClr val="FFC000"/>
                </a:solidFill>
              </a:rPr>
              <a:t>The Power of the Word of God</a:t>
            </a:r>
          </a:p>
        </p:txBody>
      </p:sp>
      <p:sp>
        <p:nvSpPr>
          <p:cNvPr id="2" name="Text Placeholder 1"/>
          <p:cNvSpPr>
            <a:spLocks noGrp="1"/>
          </p:cNvSpPr>
          <p:nvPr>
            <p:ph type="body" idx="1"/>
          </p:nvPr>
        </p:nvSpPr>
        <p:spPr>
          <a:xfrm>
            <a:off x="687387" y="1905000"/>
            <a:ext cx="3829050" cy="4115575"/>
          </a:xfrm>
        </p:spPr>
        <p:txBody>
          <a:bodyPr/>
          <a:lstStyle/>
          <a:p>
            <a:pPr marL="228600" indent="0">
              <a:buNone/>
            </a:pPr>
            <a:r>
              <a:rPr lang="en-US" sz="3600" dirty="0">
                <a:solidFill>
                  <a:schemeClr val="bg1"/>
                </a:solidFill>
              </a:rPr>
              <a:t>The power of:</a:t>
            </a:r>
          </a:p>
          <a:p>
            <a:pPr marL="228600" indent="0">
              <a:buNone/>
            </a:pPr>
            <a:r>
              <a:rPr lang="en-US" sz="3600" dirty="0">
                <a:solidFill>
                  <a:schemeClr val="bg1"/>
                </a:solidFill>
              </a:rPr>
              <a:t>	Science</a:t>
            </a:r>
          </a:p>
          <a:p>
            <a:pPr marL="228600" indent="0">
              <a:buNone/>
            </a:pPr>
            <a:r>
              <a:rPr lang="en-US" sz="3600" dirty="0">
                <a:solidFill>
                  <a:schemeClr val="bg1"/>
                </a:solidFill>
              </a:rPr>
              <a:t>	Philosophy</a:t>
            </a:r>
          </a:p>
          <a:p>
            <a:pPr marL="228600" indent="0">
              <a:buNone/>
            </a:pPr>
            <a:r>
              <a:rPr lang="en-US" sz="3600" dirty="0">
                <a:solidFill>
                  <a:schemeClr val="bg1"/>
                </a:solidFill>
              </a:rPr>
              <a:t>	History</a:t>
            </a:r>
          </a:p>
          <a:p>
            <a:pPr marL="228600" indent="0">
              <a:buNone/>
            </a:pPr>
            <a:r>
              <a:rPr lang="en-US" sz="3600" dirty="0">
                <a:solidFill>
                  <a:schemeClr val="bg1"/>
                </a:solidFill>
              </a:rPr>
              <a:t>	Psychology</a:t>
            </a:r>
          </a:p>
          <a:p>
            <a:pPr marL="228600" indent="0">
              <a:buNone/>
            </a:pPr>
            <a:r>
              <a:rPr lang="en-US" sz="3600" dirty="0">
                <a:solidFill>
                  <a:schemeClr val="bg1"/>
                </a:solidFill>
              </a:rPr>
              <a:t>      Sociology	Etc.	</a:t>
            </a:r>
          </a:p>
          <a:p>
            <a:pPr marL="228600" indent="0">
              <a:buNone/>
            </a:pPr>
            <a:r>
              <a:rPr lang="en-US" sz="3600" dirty="0">
                <a:solidFill>
                  <a:schemeClr val="bg1"/>
                </a:solidFill>
              </a:rPr>
              <a:t>	</a:t>
            </a:r>
          </a:p>
        </p:txBody>
      </p:sp>
      <p:sp>
        <p:nvSpPr>
          <p:cNvPr id="3" name="Text Placeholder 2"/>
          <p:cNvSpPr>
            <a:spLocks noGrp="1"/>
          </p:cNvSpPr>
          <p:nvPr>
            <p:ph type="body" idx="2"/>
          </p:nvPr>
        </p:nvSpPr>
        <p:spPr>
          <a:xfrm>
            <a:off x="4668855" y="1905000"/>
            <a:ext cx="3830636" cy="4115575"/>
          </a:xfrm>
        </p:spPr>
        <p:txBody>
          <a:bodyPr/>
          <a:lstStyle/>
          <a:p>
            <a:r>
              <a:rPr lang="en-US" sz="3600" dirty="0">
                <a:solidFill>
                  <a:schemeClr val="bg1"/>
                </a:solidFill>
              </a:rPr>
              <a:t>The power of the Word of God</a:t>
            </a:r>
          </a:p>
          <a:p>
            <a:r>
              <a:rPr lang="en-US" sz="3600" dirty="0">
                <a:solidFill>
                  <a:schemeClr val="bg1"/>
                </a:solidFill>
              </a:rPr>
              <a:t>Under the Holy Spirit</a:t>
            </a:r>
          </a:p>
          <a:p>
            <a:endParaRPr lang="en-US" sz="3600" dirty="0">
              <a:solidFill>
                <a:schemeClr val="bg1"/>
              </a:solidFill>
            </a:endParaRPr>
          </a:p>
        </p:txBody>
      </p:sp>
    </p:spTree>
    <p:extLst>
      <p:ext uri="{BB962C8B-B14F-4D97-AF65-F5344CB8AC3E}">
        <p14:creationId xmlns:p14="http://schemas.microsoft.com/office/powerpoint/2010/main" val="2550335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Conversion</a:t>
            </a:r>
          </a:p>
        </p:txBody>
      </p:sp>
      <p:pic>
        <p:nvPicPr>
          <p:cNvPr id="847" name="Shape 847"/>
          <p:cNvPicPr preferRelativeResize="0"/>
          <p:nvPr/>
        </p:nvPicPr>
        <p:blipFill rotWithShape="1">
          <a:blip r:embed="rId3">
            <a:alphaModFix/>
          </a:blip>
          <a:srcRect/>
          <a:stretch/>
        </p:blipFill>
        <p:spPr>
          <a:xfrm>
            <a:off x="4819650" y="2684461"/>
            <a:ext cx="2765425" cy="2174875"/>
          </a:xfrm>
          <a:prstGeom prst="rect">
            <a:avLst/>
          </a:prstGeom>
          <a:noFill/>
          <a:ln>
            <a:noFill/>
          </a:ln>
        </p:spPr>
      </p:pic>
      <p:sp>
        <p:nvSpPr>
          <p:cNvPr id="848" name="Shape 848"/>
          <p:cNvSpPr/>
          <p:nvPr/>
        </p:nvSpPr>
        <p:spPr>
          <a:xfrm>
            <a:off x="1371600" y="2876550"/>
            <a:ext cx="2666999" cy="1790699"/>
          </a:xfrm>
          <a:custGeom>
            <a:avLst/>
            <a:gdLst/>
            <a:ahLst/>
            <a:cxnLst/>
            <a:rect l="0" t="0" r="0" b="0"/>
            <a:pathLst>
              <a:path w="5445126" h="2387600" extrusionOk="0">
                <a:moveTo>
                  <a:pt x="2722563" y="1044575"/>
                </a:moveTo>
                <a:cubicBezTo>
                  <a:pt x="3278188" y="0"/>
                  <a:pt x="5445126" y="1044575"/>
                  <a:pt x="2722563" y="2387600"/>
                </a:cubicBezTo>
                <a:cubicBezTo>
                  <a:pt x="0" y="1044575"/>
                  <a:pt x="2166938" y="0"/>
                  <a:pt x="2722563" y="1044575"/>
                </a:cubicBezTo>
                <a:close/>
              </a:path>
            </a:pathLst>
          </a:custGeom>
          <a:solidFill>
            <a:srgbClr val="C00000"/>
          </a:solidFill>
          <a:ln w="25400" cap="flat">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ctrTitle"/>
          </p:nvPr>
        </p:nvSpPr>
        <p:spPr>
          <a:xfrm>
            <a:off x="685800" y="1371600"/>
            <a:ext cx="7772400" cy="223043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Ellen White and the Role of the Bible in </a:t>
            </a:r>
            <a:r>
              <a:rPr lang="en-US" sz="5400" b="1" i="1" dirty="0">
                <a:solidFill>
                  <a:srgbClr val="FFC000"/>
                </a:solidFill>
              </a:rPr>
              <a:t>Obtaining Knowledge</a:t>
            </a:r>
            <a:endParaRPr lang="en-US" sz="5400" b="1" i="1" u="none" strike="noStrike" cap="none" baseline="0" dirty="0">
              <a:solidFill>
                <a:srgbClr val="FFC000"/>
              </a:solidFill>
              <a:latin typeface="Arial"/>
              <a:ea typeface="Arial"/>
              <a:cs typeface="Arial"/>
              <a:sym typeface="Arial"/>
            </a:endParaRPr>
          </a:p>
        </p:txBody>
      </p:sp>
      <p:sp>
        <p:nvSpPr>
          <p:cNvPr id="855" name="Shape 855"/>
          <p:cNvSpPr txBox="1">
            <a:spLocks noGrp="1"/>
          </p:cNvSpPr>
          <p:nvPr>
            <p:ph type="subTitle" idx="1"/>
          </p:nvPr>
        </p:nvSpPr>
        <p:spPr>
          <a:xfrm>
            <a:off x="1371600" y="3886200"/>
            <a:ext cx="6400799" cy="17510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1" name="Shape 861"/>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a:t>
            </a:r>
            <a:r>
              <a:rPr lang="en-US" sz="3600" b="0" i="0" u="none" strike="noStrike" cap="none" baseline="0" dirty="0">
                <a:solidFill>
                  <a:srgbClr val="FFC000"/>
                </a:solidFill>
                <a:latin typeface="Arial"/>
                <a:ea typeface="Arial"/>
                <a:cs typeface="Arial"/>
                <a:sym typeface="Arial"/>
              </a:rPr>
              <a:t>God’s voice speaking </a:t>
            </a:r>
            <a:r>
              <a:rPr lang="en-US" sz="3600" b="0" i="0" u="none" strike="noStrike" cap="none" baseline="0" dirty="0">
                <a:solidFill>
                  <a:srgbClr val="EAEAEA"/>
                </a:solidFill>
                <a:latin typeface="Arial"/>
                <a:ea typeface="Arial"/>
                <a:cs typeface="Arial"/>
                <a:sym typeface="Arial"/>
              </a:rPr>
              <a:t>to us just as surely as though we could hear Him with our ears.” HP p. 134</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7" name="Shape 867"/>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a:t>
            </a:r>
            <a:r>
              <a:rPr lang="en-US" sz="3200" b="0" i="0" u="none" strike="noStrike" cap="none" baseline="0" dirty="0">
                <a:solidFill>
                  <a:srgbClr val="FFC000"/>
                </a:solidFill>
                <a:latin typeface="Arial"/>
                <a:ea typeface="Arial"/>
                <a:cs typeface="Arial"/>
                <a:sym typeface="Arial"/>
              </a:rPr>
              <a:t>Christ</a:t>
            </a:r>
            <a:r>
              <a:rPr lang="en-US" sz="3200" b="0" i="0" u="none" strike="noStrike" cap="none" baseline="0" dirty="0">
                <a:solidFill>
                  <a:srgbClr val="EAEAEA"/>
                </a:solidFill>
                <a:latin typeface="Arial"/>
                <a:ea typeface="Arial"/>
                <a:cs typeface="Arial"/>
                <a:sym typeface="Arial"/>
              </a:rPr>
              <a:t>] pointed to the Scriptures as of </a:t>
            </a:r>
            <a:r>
              <a:rPr lang="en-US" sz="3200" b="0" i="0" u="none" strike="noStrike" cap="none" baseline="0" dirty="0">
                <a:solidFill>
                  <a:srgbClr val="FFC000"/>
                </a:solidFill>
                <a:latin typeface="Arial"/>
                <a:ea typeface="Arial"/>
                <a:cs typeface="Arial"/>
                <a:sym typeface="Arial"/>
              </a:rPr>
              <a:t>unquestionable authority</a:t>
            </a:r>
            <a:r>
              <a:rPr lang="en-US" sz="3200" b="0" i="0" u="none" strike="noStrike" cap="none" baseline="0" dirty="0">
                <a:solidFill>
                  <a:srgbClr val="EAEAEA"/>
                </a:solidFill>
                <a:latin typeface="Arial"/>
                <a:ea typeface="Arial"/>
                <a:cs typeface="Arial"/>
                <a:sym typeface="Arial"/>
              </a:rPr>
              <a:t>, and </a:t>
            </a:r>
            <a:r>
              <a:rPr lang="en-US" sz="3200" b="0" i="0" u="none" strike="noStrike" cap="none" baseline="0" dirty="0">
                <a:solidFill>
                  <a:srgbClr val="FFC000"/>
                </a:solidFill>
                <a:latin typeface="Arial"/>
                <a:ea typeface="Arial"/>
                <a:cs typeface="Arial"/>
                <a:sym typeface="Arial"/>
              </a:rPr>
              <a:t>we </a:t>
            </a:r>
            <a:r>
              <a:rPr lang="en-US" sz="3200" b="0" i="0" u="none" strike="noStrike" cap="none" baseline="0" dirty="0">
                <a:solidFill>
                  <a:srgbClr val="EAEAEA"/>
                </a:solidFill>
                <a:latin typeface="Arial"/>
                <a:ea typeface="Arial"/>
                <a:cs typeface="Arial"/>
                <a:sym typeface="Arial"/>
              </a:rPr>
              <a:t>should do the same. The </a:t>
            </a:r>
            <a:r>
              <a:rPr lang="en-US" sz="3200" b="0" i="0" u="none" strike="noStrike" cap="none" baseline="0" dirty="0">
                <a:solidFill>
                  <a:srgbClr val="FFC000"/>
                </a:solidFill>
                <a:latin typeface="Arial"/>
                <a:ea typeface="Arial"/>
                <a:cs typeface="Arial"/>
                <a:sym typeface="Arial"/>
              </a:rPr>
              <a:t>Bible is to be presented</a:t>
            </a:r>
            <a:r>
              <a:rPr lang="en-US" sz="3200" b="0" i="0" u="none" strike="noStrike" cap="none" baseline="0" dirty="0">
                <a:solidFill>
                  <a:srgbClr val="EAEAEA"/>
                </a:solidFill>
                <a:latin typeface="Arial"/>
                <a:ea typeface="Arial"/>
                <a:cs typeface="Arial"/>
                <a:sym typeface="Arial"/>
              </a:rPr>
              <a:t> as the </a:t>
            </a:r>
            <a:r>
              <a:rPr lang="en-US" sz="3200" b="0" i="0" u="none" strike="noStrike" cap="none" baseline="0" dirty="0">
                <a:solidFill>
                  <a:srgbClr val="FFC000"/>
                </a:solidFill>
                <a:latin typeface="Arial"/>
                <a:ea typeface="Arial"/>
                <a:cs typeface="Arial"/>
                <a:sym typeface="Arial"/>
              </a:rPr>
              <a:t>word of the infinite God</a:t>
            </a:r>
            <a:r>
              <a:rPr lang="en-US" sz="3200" b="0" i="0" u="none" strike="noStrike" cap="none" baseline="0" dirty="0">
                <a:solidFill>
                  <a:srgbClr val="EAEAEA"/>
                </a:solidFill>
                <a:latin typeface="Arial"/>
                <a:ea typeface="Arial"/>
                <a:cs typeface="Arial"/>
                <a:sym typeface="Arial"/>
              </a:rPr>
              <a:t>, as the end of all controversy and the foundation of all faith."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pp. 39, 40</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73" name="Shape 873"/>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"Leave the impression upon the mind that 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our rule of faith, and that the sayings and doings of </a:t>
            </a:r>
            <a:r>
              <a:rPr lang="en-US" sz="2400" b="0" i="0" u="none" strike="noStrike" cap="none" baseline="0" dirty="0">
                <a:solidFill>
                  <a:srgbClr val="FFC000"/>
                </a:solidFill>
                <a:latin typeface="Arial"/>
                <a:ea typeface="Arial"/>
                <a:cs typeface="Arial"/>
                <a:sym typeface="Arial"/>
              </a:rPr>
              <a:t>men are not to be a criterion </a:t>
            </a:r>
            <a:r>
              <a:rPr lang="en-US" sz="2400" b="0" i="0" u="none" strike="noStrike" cap="none" baseline="0" dirty="0">
                <a:solidFill>
                  <a:srgbClr val="EAEAEA"/>
                </a:solidFill>
                <a:latin typeface="Arial"/>
                <a:ea typeface="Arial"/>
                <a:cs typeface="Arial"/>
                <a:sym typeface="Arial"/>
              </a:rPr>
              <a:t>for our doctrines or actions," </a:t>
            </a:r>
            <a:r>
              <a:rPr lang="en-US" sz="2400" b="0" i="1" u="none" strike="noStrike" cap="none" baseline="0" dirty="0">
                <a:solidFill>
                  <a:srgbClr val="EAEAEA"/>
                </a:solidFill>
                <a:latin typeface="Arial"/>
                <a:ea typeface="Arial"/>
                <a:cs typeface="Arial"/>
                <a:sym typeface="Arial"/>
              </a:rPr>
              <a:t>CSW </a:t>
            </a:r>
            <a:r>
              <a:rPr lang="en-US" sz="2400" b="0" i="0" u="none" strike="noStrike" cap="none" baseline="0" dirty="0">
                <a:solidFill>
                  <a:srgbClr val="EAEAEA"/>
                </a:solidFill>
                <a:latin typeface="Arial"/>
                <a:ea typeface="Arial"/>
                <a:cs typeface="Arial"/>
                <a:sym typeface="Arial"/>
              </a:rPr>
              <a:t> p. 84</a:t>
            </a:r>
          </a:p>
          <a:p>
            <a:pPr marL="342900" marR="0" lvl="0" indent="-190500" algn="l" rtl="0">
              <a:lnSpc>
                <a:spcPct val="90000"/>
              </a:lnSpc>
              <a:spcBef>
                <a:spcPts val="480"/>
              </a:spcBef>
              <a:spcAft>
                <a:spcPts val="0"/>
              </a:spcAft>
              <a:buClr>
                <a:srgbClr val="887952"/>
              </a:buClr>
              <a:buFont typeface="Arial"/>
              <a:buNone/>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to be our creed, and sole </a:t>
            </a:r>
            <a:r>
              <a:rPr lang="en-US" sz="2400" b="0" i="0" u="none" strike="noStrike" cap="none" baseline="0" dirty="0">
                <a:solidFill>
                  <a:srgbClr val="FFC000"/>
                </a:solidFill>
                <a:latin typeface="Arial"/>
                <a:ea typeface="Arial"/>
                <a:cs typeface="Arial"/>
                <a:sym typeface="Arial"/>
              </a:rPr>
              <a:t>bond of union</a:t>
            </a:r>
            <a:r>
              <a:rPr lang="en-US" sz="2400" b="0" i="0" u="none" strike="noStrike" cap="none" baseline="0" dirty="0">
                <a:solidFill>
                  <a:srgbClr val="EAEAEA"/>
                </a:solidFill>
                <a:latin typeface="Arial"/>
                <a:ea typeface="Arial"/>
                <a:cs typeface="Arial"/>
                <a:sym typeface="Arial"/>
              </a:rPr>
              <a:t>; all who bow to this Holy Word will be in harmony.  Man is fallible, but God's Word is infallible." </a:t>
            </a:r>
            <a:r>
              <a:rPr lang="en-US" sz="2400" b="0" i="1" u="none" strike="noStrike" cap="none" baseline="0" dirty="0">
                <a:solidFill>
                  <a:srgbClr val="EAEAEA"/>
                </a:solidFill>
                <a:latin typeface="Arial"/>
                <a:ea typeface="Arial"/>
                <a:cs typeface="Arial"/>
                <a:sym typeface="Arial"/>
              </a:rPr>
              <a:t>1 SM</a:t>
            </a:r>
            <a:r>
              <a:rPr lang="en-US" sz="2400" b="0" i="0" u="none" strike="noStrike" cap="none" baseline="0" dirty="0">
                <a:solidFill>
                  <a:srgbClr val="EAEAEA"/>
                </a:solidFill>
                <a:latin typeface="Arial"/>
                <a:ea typeface="Arial"/>
                <a:cs typeface="Arial"/>
                <a:sym typeface="Arial"/>
              </a:rPr>
              <a:t> p. 416</a:t>
            </a:r>
          </a:p>
          <a:p>
            <a:pPr marL="342900" marR="0" lvl="0" indent="-190500" algn="l" rtl="0">
              <a:lnSpc>
                <a:spcPct val="90000"/>
              </a:lnSpc>
              <a:spcBef>
                <a:spcPts val="480"/>
              </a:spcBef>
              <a:spcAft>
                <a:spcPts val="0"/>
              </a:spcAft>
              <a:buClr>
                <a:srgbClr val="887952"/>
              </a:buClr>
              <a:buFont typeface="Arial"/>
              <a:buNone/>
            </a:pPr>
            <a:endParaRPr sz="2400" b="1"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is an </a:t>
            </a:r>
            <a:r>
              <a:rPr lang="en-US" sz="2400" b="0" i="0" u="none" strike="noStrike" cap="none" baseline="0" dirty="0">
                <a:solidFill>
                  <a:srgbClr val="FFC000"/>
                </a:solidFill>
                <a:latin typeface="Arial"/>
                <a:ea typeface="Arial"/>
                <a:cs typeface="Arial"/>
                <a:sym typeface="Arial"/>
              </a:rPr>
              <a:t>unerring guide</a:t>
            </a:r>
            <a:r>
              <a:rPr lang="en-US" sz="2400" b="0" i="0" u="none" strike="noStrike" cap="none" baseline="0" dirty="0">
                <a:solidFill>
                  <a:srgbClr val="EAEAEA"/>
                </a:solidFill>
                <a:latin typeface="Arial"/>
                <a:ea typeface="Arial"/>
                <a:cs typeface="Arial"/>
                <a:sym typeface="Arial"/>
              </a:rPr>
              <a:t>." </a:t>
            </a:r>
            <a:r>
              <a:rPr lang="en-US" sz="2400" b="0" i="1" u="none" strike="noStrike" cap="none" baseline="0" dirty="0">
                <a:solidFill>
                  <a:srgbClr val="EAEAEA"/>
                </a:solidFill>
                <a:latin typeface="Arial"/>
                <a:ea typeface="Arial"/>
                <a:cs typeface="Arial"/>
                <a:sym typeface="Arial"/>
              </a:rPr>
              <a:t>4T</a:t>
            </a:r>
            <a:r>
              <a:rPr lang="en-US" sz="2400" b="0" i="0" u="none" strike="noStrike" cap="none" baseline="0" dirty="0">
                <a:solidFill>
                  <a:srgbClr val="EAEAEA"/>
                </a:solidFill>
                <a:latin typeface="Arial"/>
                <a:ea typeface="Arial"/>
                <a:cs typeface="Arial"/>
                <a:sym typeface="Arial"/>
              </a:rPr>
              <a:t> p. 312</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body" idx="1"/>
          </p:nvPr>
        </p:nvSpPr>
        <p:spPr>
          <a:xfrm>
            <a:off x="687387" y="939800"/>
            <a:ext cx="7812086" cy="5080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faith</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of inspiration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for the operation of the Holy            Spirit</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Guide to life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Rule of conscience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Standard of character</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Only basis of happiness</a:t>
            </a:r>
          </a:p>
          <a:p>
            <a:pPr marL="0" marR="0" lvl="0" indent="0" algn="l" rtl="0">
              <a:spcBef>
                <a:spcPts val="0"/>
              </a:spcBef>
              <a:buNone/>
            </a:pPr>
            <a:endParaRPr sz="3200" b="1"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49"/>
                                          </p:stCondLst>
                                        </p:cTn>
                                        <p:tgtEl>
                                          <p:spTgt spid="878">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249"/>
                                          </p:stCondLst>
                                        </p:cTn>
                                        <p:tgtEl>
                                          <p:spTgt spid="878">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249"/>
                                          </p:stCondLst>
                                        </p:cTn>
                                        <p:tgtEl>
                                          <p:spTgt spid="878">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249"/>
                                          </p:stCondLst>
                                        </p:cTn>
                                        <p:tgtEl>
                                          <p:spTgt spid="878">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249"/>
                                          </p:stCondLst>
                                        </p:cTn>
                                        <p:tgtEl>
                                          <p:spTgt spid="878">
                                            <p:txEl>
                                              <p:pRg st="5" end="5"/>
                                            </p:txEl>
                                          </p:spTgt>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0"/>
                                  </p:stCondLst>
                                  <p:childTnLst>
                                    <p:set>
                                      <p:cBhvr>
                                        <p:cTn id="24" dur="1" fill="hold">
                                          <p:stCondLst>
                                            <p:cond delay="249"/>
                                          </p:stCondLst>
                                        </p:cTn>
                                        <p:tgtEl>
                                          <p:spTgt spid="878">
                                            <p:txEl>
                                              <p:pRg st="6" end="6"/>
                                            </p:tx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249"/>
                                          </p:stCondLst>
                                        </p:cTn>
                                        <p:tgtEl>
                                          <p:spTgt spid="8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1" name="Shape 581"/>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 – We do not bring God into judgment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a:t>
            </a:r>
            <a:r>
              <a:rPr lang="en-US" sz="2200" dirty="0">
                <a:solidFill>
                  <a:srgbClr val="EAEAEA"/>
                </a:solidFill>
              </a:rPr>
              <a:t>t</a:t>
            </a:r>
            <a:r>
              <a:rPr lang="en-US" sz="2200" b="0" i="0" u="none" strike="noStrike" cap="none" baseline="0" dirty="0">
                <a:solidFill>
                  <a:srgbClr val="EAEAEA"/>
                </a:solidFill>
                <a:latin typeface="Arial"/>
                <a:ea typeface="Arial"/>
                <a:cs typeface="Arial"/>
                <a:sym typeface="Arial"/>
              </a:rPr>
              <a:t>he Bible provide the basis for its appropriate hermeneutic and its own world view within which to interpret it </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Authority Over the Senses</a:t>
            </a:r>
          </a:p>
        </p:txBody>
      </p:sp>
      <p:sp>
        <p:nvSpPr>
          <p:cNvPr id="884" name="Shape 884"/>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Are the people of God now so firmly established upon </a:t>
            </a:r>
            <a:r>
              <a:rPr lang="en-US" sz="3600" b="0" i="0" u="none" strike="noStrike" cap="none" baseline="0" dirty="0">
                <a:solidFill>
                  <a:srgbClr val="FFC000"/>
                </a:solidFill>
                <a:latin typeface="Arial"/>
                <a:ea typeface="Arial"/>
                <a:cs typeface="Arial"/>
                <a:sym typeface="Arial"/>
              </a:rPr>
              <a:t>His word </a:t>
            </a:r>
            <a:r>
              <a:rPr lang="en-US" sz="3600" b="0" i="0" u="none" strike="noStrike" cap="none" baseline="0" dirty="0">
                <a:solidFill>
                  <a:srgbClr val="EAEAEA"/>
                </a:solidFill>
                <a:latin typeface="Arial"/>
                <a:ea typeface="Arial"/>
                <a:cs typeface="Arial"/>
                <a:sym typeface="Arial"/>
              </a:rPr>
              <a:t>that they would </a:t>
            </a:r>
            <a:r>
              <a:rPr lang="en-US" sz="3600" b="0" i="0" u="none" strike="noStrike" cap="none" baseline="0" dirty="0">
                <a:solidFill>
                  <a:srgbClr val="FFC000"/>
                </a:solidFill>
                <a:latin typeface="Arial"/>
                <a:ea typeface="Arial"/>
                <a:cs typeface="Arial"/>
                <a:sym typeface="Arial"/>
              </a:rPr>
              <a:t>not yield to </a:t>
            </a: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evidence of their senses</a:t>
            </a:r>
            <a:r>
              <a:rPr lang="en-US" sz="3600" b="0" i="0" u="none" strike="noStrike" cap="none" baseline="0" dirty="0">
                <a:solidFill>
                  <a:srgbClr val="EAEAEA"/>
                </a:solidFill>
                <a:latin typeface="Arial"/>
                <a:ea typeface="Arial"/>
                <a:cs typeface="Arial"/>
                <a:sym typeface="Arial"/>
              </a:rPr>
              <a:t>?  Would they, in such a crisis, cling to the Bible and the Bible only?" </a:t>
            </a:r>
            <a:r>
              <a:rPr lang="en-US" sz="3600" b="0" i="1" u="none" strike="noStrike" cap="none" baseline="0" dirty="0">
                <a:solidFill>
                  <a:srgbClr val="EAEAEA"/>
                </a:solidFill>
                <a:latin typeface="Arial"/>
                <a:ea typeface="Arial"/>
                <a:cs typeface="Arial"/>
                <a:sym typeface="Arial"/>
              </a:rPr>
              <a:t>GC </a:t>
            </a:r>
            <a:r>
              <a:rPr lang="en-US" sz="3600" b="0" i="0" u="none" strike="noStrike" cap="none" baseline="0" dirty="0">
                <a:solidFill>
                  <a:srgbClr val="EAEAEA"/>
                </a:solidFill>
                <a:latin typeface="Arial"/>
                <a:ea typeface="Arial"/>
                <a:cs typeface="Arial"/>
                <a:sym typeface="Arial"/>
              </a:rPr>
              <a:t>p. 625</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title"/>
          </p:nvPr>
        </p:nvSpPr>
        <p:spPr>
          <a:xfrm>
            <a:off x="685800" y="831850"/>
            <a:ext cx="7772400" cy="15811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Truth, and Education</a:t>
            </a:r>
          </a:p>
        </p:txBody>
      </p:sp>
      <p:sp>
        <p:nvSpPr>
          <p:cNvPr id="890" name="Shape 890"/>
          <p:cNvSpPr txBox="1">
            <a:spLocks noGrp="1"/>
          </p:cNvSpPr>
          <p:nvPr>
            <p:ph type="body" idx="1"/>
          </p:nvPr>
        </p:nvSpPr>
        <p:spPr>
          <a:xfrm>
            <a:off x="687387" y="2514600"/>
            <a:ext cx="7812086"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is to be made the basis of all </a:t>
            </a:r>
            <a:r>
              <a:rPr lang="en-US" sz="3600" b="0" i="0" u="none" strike="noStrike" cap="none" baseline="0" dirty="0">
                <a:solidFill>
                  <a:srgbClr val="FFC000"/>
                </a:solidFill>
                <a:latin typeface="Arial"/>
                <a:ea typeface="Arial"/>
                <a:cs typeface="Arial"/>
                <a:sym typeface="Arial"/>
              </a:rPr>
              <a:t>education</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 </a:t>
            </a:r>
            <a:r>
              <a:rPr lang="en-US" sz="3600" b="0" i="0" u="none" strike="noStrike" cap="none" baseline="0" dirty="0">
                <a:solidFill>
                  <a:srgbClr val="EAEAEA"/>
                </a:solidFill>
                <a:latin typeface="Arial"/>
                <a:ea typeface="Arial"/>
                <a:cs typeface="Arial"/>
                <a:sym typeface="Arial"/>
              </a:rPr>
              <a:t>p. 490</a:t>
            </a:r>
          </a:p>
          <a:p>
            <a:pPr marL="0" marR="0" lvl="0" indent="0" algn="l" rtl="0">
              <a:lnSpc>
                <a:spcPct val="100000"/>
              </a:lnSpc>
              <a:spcBef>
                <a:spcPts val="720"/>
              </a:spcBef>
              <a:spcAft>
                <a:spcPts val="0"/>
              </a:spcAft>
              <a:buClr>
                <a:schemeClr val="dk1"/>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72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must be made the </a:t>
            </a:r>
            <a:r>
              <a:rPr lang="en-US" sz="3600" b="0" i="0" u="none" strike="noStrike" cap="none" baseline="0" dirty="0">
                <a:solidFill>
                  <a:srgbClr val="FFC000"/>
                </a:solidFill>
                <a:latin typeface="Arial"/>
                <a:ea typeface="Arial"/>
                <a:cs typeface="Arial"/>
                <a:sym typeface="Arial"/>
              </a:rPr>
              <a:t>foundation for all study</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451</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633412" y="935037"/>
            <a:ext cx="7772400" cy="13525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of God and Christ</a:t>
            </a:r>
          </a:p>
        </p:txBody>
      </p:sp>
      <p:sp>
        <p:nvSpPr>
          <p:cNvPr id="896" name="Shape 896"/>
          <p:cNvSpPr txBox="1">
            <a:spLocks noGrp="1"/>
          </p:cNvSpPr>
          <p:nvPr>
            <p:ph type="body" idx="1"/>
          </p:nvPr>
        </p:nvSpPr>
        <p:spPr>
          <a:xfrm>
            <a:off x="687387" y="2362200"/>
            <a:ext cx="7812086" cy="365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"Searching the </a:t>
            </a:r>
            <a:r>
              <a:rPr lang="en-US" sz="3600" b="0" i="0" u="none" strike="noStrike" cap="none" baseline="0" dirty="0">
                <a:solidFill>
                  <a:srgbClr val="FFC000"/>
                </a:solidFill>
                <a:latin typeface="Arial"/>
                <a:ea typeface="Arial"/>
                <a:cs typeface="Arial"/>
                <a:sym typeface="Arial"/>
              </a:rPr>
              <a:t>Scriptures alone </a:t>
            </a:r>
            <a:r>
              <a:rPr lang="en-US" sz="3600" b="0" i="0" u="none" strike="noStrike" cap="none" baseline="0" dirty="0">
                <a:solidFill>
                  <a:srgbClr val="EAEAEA"/>
                </a:solidFill>
                <a:latin typeface="Arial"/>
                <a:ea typeface="Arial"/>
                <a:cs typeface="Arial"/>
                <a:sym typeface="Arial"/>
              </a:rPr>
              <a:t>will bring the knowledge of the true God and Jesus Christ whom He hath sent."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415</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2" name="Shape 90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"Apart from Christ, science is misleading     and philosophy is foolishness." </a:t>
            </a:r>
            <a:r>
              <a:rPr lang="en-US" sz="3600" b="0" i="1" u="none" strike="noStrike" cap="none" baseline="0" dirty="0">
                <a:solidFill>
                  <a:srgbClr val="EAEAEA"/>
                </a:solidFill>
                <a:latin typeface="Arial"/>
                <a:ea typeface="Arial"/>
                <a:cs typeface="Arial"/>
                <a:sym typeface="Arial"/>
              </a:rPr>
              <a:t>MM</a:t>
            </a:r>
            <a:r>
              <a:rPr lang="en-US" sz="3600" b="0" i="0" u="none" strike="noStrike" cap="none" baseline="0" dirty="0">
                <a:solidFill>
                  <a:srgbClr val="EAEAEA"/>
                </a:solidFill>
                <a:latin typeface="Arial"/>
                <a:ea typeface="Arial"/>
                <a:cs typeface="Arial"/>
                <a:sym typeface="Arial"/>
              </a:rPr>
              <a:t> p. 91</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8" name="Shape 908"/>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greatest minds, </a:t>
            </a:r>
            <a:r>
              <a:rPr lang="en-US" sz="2800" b="0" i="0" u="none" strike="noStrike" cap="none" baseline="0" dirty="0">
                <a:solidFill>
                  <a:srgbClr val="FFC000"/>
                </a:solidFill>
                <a:latin typeface="Arial"/>
                <a:ea typeface="Arial"/>
                <a:cs typeface="Arial"/>
                <a:sym typeface="Arial"/>
              </a:rPr>
              <a:t>if not guided by the word of God</a:t>
            </a:r>
            <a:r>
              <a:rPr lang="en-US" sz="2800" b="0" i="0" u="none" strike="noStrike" cap="none" baseline="0" dirty="0">
                <a:solidFill>
                  <a:srgbClr val="EAEAEA"/>
                </a:solidFill>
                <a:latin typeface="Arial"/>
                <a:ea typeface="Arial"/>
                <a:cs typeface="Arial"/>
                <a:sym typeface="Arial"/>
              </a:rPr>
              <a:t>, become bewildered in their attempts to investigate the relations of science and revelation.  The Creator and His works are beyond their comprehension; and because these cannot be explained by natural laws</a:t>
            </a:r>
            <a:r>
              <a:rPr lang="en-US" sz="2800" b="0" i="0" u="none" strike="noStrike" cap="none" baseline="0" dirty="0">
                <a:solidFill>
                  <a:srgbClr val="FFC000"/>
                </a:solidFill>
                <a:latin typeface="Arial"/>
                <a:ea typeface="Arial"/>
                <a:cs typeface="Arial"/>
                <a:sym typeface="Arial"/>
              </a:rPr>
              <a:t>, Bible history</a:t>
            </a:r>
            <a:r>
              <a:rPr lang="en-US" sz="2800" b="0" i="0" u="none" strike="noStrike" cap="none" baseline="0" dirty="0">
                <a:solidFill>
                  <a:srgbClr val="EAEAEA"/>
                </a:solidFill>
                <a:latin typeface="Arial"/>
                <a:ea typeface="Arial"/>
                <a:cs typeface="Arial"/>
                <a:sym typeface="Arial"/>
              </a:rPr>
              <a:t> is pronounced </a:t>
            </a:r>
            <a:r>
              <a:rPr lang="en-US" sz="2800" b="0" i="0" u="none" strike="noStrike" cap="none" baseline="0" dirty="0">
                <a:solidFill>
                  <a:srgbClr val="FFC000"/>
                </a:solidFill>
                <a:latin typeface="Arial"/>
                <a:ea typeface="Arial"/>
                <a:cs typeface="Arial"/>
                <a:sym typeface="Arial"/>
              </a:rPr>
              <a:t>unreliable</a:t>
            </a:r>
            <a:r>
              <a:rPr lang="en-US" sz="2800" b="0" i="0" u="none" strike="noStrike" cap="none" baseline="0" dirty="0">
                <a:solidFill>
                  <a:srgbClr val="EAEAEA"/>
                </a:solidFill>
                <a:latin typeface="Arial"/>
                <a:ea typeface="Arial"/>
                <a:cs typeface="Arial"/>
                <a:sym typeface="Arial"/>
              </a:rPr>
              <a:t>.</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14" name="Shape 91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 "In true science there can be </a:t>
            </a:r>
            <a:r>
              <a:rPr lang="en-US" sz="3600" b="0" i="0" u="none" strike="noStrike" cap="none" baseline="0" dirty="0">
                <a:solidFill>
                  <a:srgbClr val="FFC000"/>
                </a:solidFill>
                <a:latin typeface="Arial"/>
                <a:ea typeface="Arial"/>
                <a:cs typeface="Arial"/>
                <a:sym typeface="Arial"/>
              </a:rPr>
              <a:t>nothing contrary</a:t>
            </a:r>
            <a:r>
              <a:rPr lang="en-US" sz="3600" b="0" i="0" u="none" strike="noStrike" cap="none" baseline="0" dirty="0">
                <a:solidFill>
                  <a:srgbClr val="EAEAEA"/>
                </a:solidFill>
                <a:latin typeface="Arial"/>
                <a:ea typeface="Arial"/>
                <a:cs typeface="Arial"/>
                <a:sym typeface="Arial"/>
              </a:rPr>
              <a:t> to the teaching of the word of God, for both have the </a:t>
            </a:r>
            <a:r>
              <a:rPr lang="en-US" sz="3600" b="0" i="0" u="none" strike="noStrike" cap="none" baseline="0" dirty="0">
                <a:solidFill>
                  <a:srgbClr val="FFC000"/>
                </a:solidFill>
                <a:latin typeface="Arial"/>
                <a:ea typeface="Arial"/>
                <a:cs typeface="Arial"/>
                <a:sym typeface="Arial"/>
              </a:rPr>
              <a:t>same Author.</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8T</a:t>
            </a:r>
            <a:r>
              <a:rPr lang="en-US" sz="3600" b="0" i="0" u="none" strike="noStrike" cap="none" baseline="0" dirty="0">
                <a:solidFill>
                  <a:srgbClr val="EAEAEA"/>
                </a:solidFill>
                <a:latin typeface="Arial"/>
                <a:ea typeface="Arial"/>
                <a:cs typeface="Arial"/>
                <a:sym typeface="Arial"/>
              </a:rPr>
              <a:t> pp. 251, 258</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0" name="Shape 920"/>
          <p:cNvSpPr txBox="1">
            <a:spLocks noGrp="1"/>
          </p:cNvSpPr>
          <p:nvPr>
            <p:ph type="body" idx="1"/>
          </p:nvPr>
        </p:nvSpPr>
        <p:spPr>
          <a:xfrm>
            <a:off x="838199" y="2160586"/>
            <a:ext cx="7620001"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2800" b="0" i="0" u="none" strike="noStrike" cap="none" baseline="0" dirty="0">
                <a:solidFill>
                  <a:schemeClr val="lt1"/>
                </a:solidFill>
                <a:latin typeface="Arial"/>
                <a:ea typeface="Arial"/>
                <a:cs typeface="Arial"/>
                <a:sym typeface="Arial"/>
              </a:rPr>
              <a:t>"He who has a knowledge of God and His word through personal experience has a settled faith in the divinity of the Holy Scriptures.  He has proved that God's word is truth, and he knows that truth can never contradict itself. He </a:t>
            </a:r>
            <a:r>
              <a:rPr lang="en-US" sz="2800" b="0" i="0" u="none" strike="noStrike" cap="none" baseline="0" dirty="0">
                <a:solidFill>
                  <a:srgbClr val="FFC000"/>
                </a:solidFill>
                <a:latin typeface="Arial"/>
                <a:ea typeface="Arial"/>
                <a:cs typeface="Arial"/>
                <a:sym typeface="Arial"/>
              </a:rPr>
              <a:t>does not test the Bible by men's ideas of science; he brings these ideas to the test of the unerring standard. </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6" name="Shape 926"/>
          <p:cNvSpPr txBox="1">
            <a:spLocks noGrp="1"/>
          </p:cNvSpPr>
          <p:nvPr>
            <p:ph type="body" idx="1"/>
          </p:nvPr>
        </p:nvSpPr>
        <p:spPr>
          <a:xfrm>
            <a:off x="687387" y="2160586"/>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chemeClr val="lt1"/>
                </a:solidFill>
                <a:latin typeface="Arial"/>
                <a:ea typeface="Arial"/>
                <a:cs typeface="Arial"/>
                <a:sym typeface="Arial"/>
              </a:rPr>
              <a:t>He knows that in true science there can be nothing contrary to the teaching of the word; since both have the same Author, a correct understanding of both will prove them to be in harmony. </a:t>
            </a:r>
            <a:r>
              <a:rPr lang="en-US" sz="2800" b="0" i="0" u="none" strike="noStrike" cap="none" baseline="0" dirty="0">
                <a:solidFill>
                  <a:srgbClr val="FFC000"/>
                </a:solidFill>
                <a:latin typeface="Arial"/>
                <a:ea typeface="Arial"/>
                <a:cs typeface="Arial"/>
                <a:sym typeface="Arial"/>
              </a:rPr>
              <a:t>Whatever in so-called scientific teaching contradicts the testimony of God's word is mere human guesswork</a:t>
            </a:r>
            <a:r>
              <a:rPr lang="en-US" sz="2800" b="0" i="0" u="none" strike="noStrike" cap="none" baseline="0" dirty="0">
                <a:solidFill>
                  <a:schemeClr val="lt1"/>
                </a:solidFill>
                <a:latin typeface="Arial"/>
                <a:ea typeface="Arial"/>
                <a:cs typeface="Arial"/>
                <a:sym typeface="Arial"/>
              </a:rPr>
              <a:t>." </a:t>
            </a:r>
            <a:r>
              <a:rPr lang="en-US" sz="2800" b="0" i="1" u="none" strike="noStrike" cap="none" baseline="0" dirty="0">
                <a:solidFill>
                  <a:schemeClr val="lt1"/>
                </a:solidFill>
                <a:latin typeface="Arial"/>
                <a:ea typeface="Arial"/>
                <a:cs typeface="Arial"/>
                <a:sym typeface="Arial"/>
              </a:rPr>
              <a:t>MH</a:t>
            </a:r>
            <a:r>
              <a:rPr lang="en-US" sz="2800" b="0" i="0" u="none" strike="noStrike" cap="none" baseline="0" dirty="0">
                <a:solidFill>
                  <a:schemeClr val="lt1"/>
                </a:solidFill>
                <a:latin typeface="Arial"/>
                <a:ea typeface="Arial"/>
                <a:cs typeface="Arial"/>
                <a:sym typeface="Arial"/>
              </a:rPr>
              <a:t> p. 462</a:t>
            </a:r>
          </a:p>
          <a:p>
            <a:pPr marL="0" marR="0" lvl="0" indent="0" algn="l" rtl="0">
              <a:spcBef>
                <a:spcPts val="0"/>
              </a:spcBef>
              <a:buNone/>
            </a:pPr>
            <a:endParaRPr sz="28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32" name="Shape 93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“But </a:t>
            </a:r>
            <a:r>
              <a:rPr lang="en-US" sz="3600" b="0" i="0" u="none" strike="noStrike" cap="none" baseline="0" dirty="0">
                <a:solidFill>
                  <a:srgbClr val="FFC000"/>
                </a:solidFill>
                <a:latin typeface="Arial"/>
                <a:ea typeface="Arial"/>
                <a:cs typeface="Arial"/>
                <a:sym typeface="Arial"/>
              </a:rPr>
              <a:t>apart from Bible history</a:t>
            </a:r>
            <a:r>
              <a:rPr lang="en-US" sz="3600" b="0" i="0" u="none" strike="noStrike" cap="none" baseline="0" dirty="0">
                <a:solidFill>
                  <a:srgbClr val="EAEAEA"/>
                </a:solidFill>
                <a:latin typeface="Arial"/>
                <a:ea typeface="Arial"/>
                <a:cs typeface="Arial"/>
                <a:sym typeface="Arial"/>
              </a:rPr>
              <a:t>, </a:t>
            </a:r>
            <a:r>
              <a:rPr lang="en-US" sz="3600" b="0" i="0" u="none" strike="noStrike" cap="none" baseline="0" dirty="0">
                <a:solidFill>
                  <a:srgbClr val="FFC000"/>
                </a:solidFill>
                <a:latin typeface="Arial"/>
                <a:ea typeface="Arial"/>
                <a:cs typeface="Arial"/>
                <a:sym typeface="Arial"/>
              </a:rPr>
              <a:t>geology </a:t>
            </a:r>
            <a:r>
              <a:rPr lang="en-US" sz="3600" b="0" i="0" u="none" strike="noStrike" cap="none" baseline="0" dirty="0">
                <a:solidFill>
                  <a:srgbClr val="EAEAEA"/>
                </a:solidFill>
                <a:latin typeface="Arial"/>
                <a:ea typeface="Arial"/>
                <a:cs typeface="Arial"/>
                <a:sym typeface="Arial"/>
              </a:rPr>
              <a:t>can prove nothing." </a:t>
            </a:r>
            <a:r>
              <a:rPr lang="en-US" sz="3600" b="0" i="1" u="none" strike="noStrike" cap="none" baseline="0" dirty="0">
                <a:solidFill>
                  <a:srgbClr val="EAEAEA"/>
                </a:solidFill>
                <a:latin typeface="Arial"/>
                <a:ea typeface="Arial"/>
                <a:cs typeface="Arial"/>
                <a:sym typeface="Arial"/>
              </a:rPr>
              <a:t>PP</a:t>
            </a:r>
            <a:r>
              <a:rPr lang="en-US" sz="3600" b="0" i="0" u="none" strike="noStrike" cap="none" baseline="0" dirty="0">
                <a:solidFill>
                  <a:srgbClr val="EAEAEA"/>
                </a:solidFill>
                <a:latin typeface="Arial"/>
                <a:ea typeface="Arial"/>
                <a:cs typeface="Arial"/>
                <a:sym typeface="Arial"/>
              </a:rPr>
              <a:t> p. 112</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44" name="Shape 94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annals of human history the growth of nations, the rise and fall of empires, appear as dependent on the will and prowess of man.    But in the word of God the curtain is drawn aside, and we behold, behind, above, and through all the play and counter play of human interests and power and passions, the agencies of the all-merciful One, silently, patiently working out the counsel of His own will." </a:t>
            </a:r>
            <a:r>
              <a:rPr lang="en-US" sz="2800" b="0" i="1" u="none" strike="noStrike" cap="none" baseline="0" dirty="0">
                <a:solidFill>
                  <a:srgbClr val="EAEAEA"/>
                </a:solidFill>
                <a:latin typeface="Arial"/>
                <a:ea typeface="Arial"/>
                <a:cs typeface="Arial"/>
                <a:sym typeface="Arial"/>
              </a:rPr>
              <a:t>Ed </a:t>
            </a:r>
            <a:r>
              <a:rPr lang="en-US" sz="2800" b="0" i="0" u="none" strike="noStrike" cap="none" baseline="0" dirty="0">
                <a:solidFill>
                  <a:srgbClr val="EAEAEA"/>
                </a:solidFill>
                <a:latin typeface="Arial"/>
                <a:ea typeface="Arial"/>
                <a:cs typeface="Arial"/>
                <a:sym typeface="Arial"/>
              </a:rPr>
              <a:t>p. 173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solidFill>
                  <a:srgbClr val="FFC000"/>
                </a:solidFill>
              </a:rPr>
              <a:t>Hermeneutics</a:t>
            </a:r>
          </a:p>
        </p:txBody>
      </p:sp>
      <p:sp>
        <p:nvSpPr>
          <p:cNvPr id="3" name="Text Placeholder 2"/>
          <p:cNvSpPr>
            <a:spLocks noGrp="1"/>
          </p:cNvSpPr>
          <p:nvPr>
            <p:ph type="body" idx="1"/>
          </p:nvPr>
        </p:nvSpPr>
        <p:spPr/>
        <p:txBody>
          <a:bodyPr/>
          <a:lstStyle/>
          <a:p>
            <a:pPr marL="228600" indent="0">
              <a:buNone/>
            </a:pPr>
            <a:r>
              <a:rPr lang="en-US" sz="3600" dirty="0">
                <a:solidFill>
                  <a:schemeClr val="bg1"/>
                </a:solidFill>
              </a:rPr>
              <a:t>In harmony with its nature as the inspired Word of God, Scripture provides its own world view and methods of interpretation.</a:t>
            </a:r>
          </a:p>
        </p:txBody>
      </p:sp>
    </p:spTree>
    <p:extLst>
      <p:ext uri="{BB962C8B-B14F-4D97-AF65-F5344CB8AC3E}">
        <p14:creationId xmlns:p14="http://schemas.microsoft.com/office/powerpoint/2010/main" val="15114574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38" name="Shape 938"/>
          <p:cNvSpPr txBox="1">
            <a:spLocks noGrp="1"/>
          </p:cNvSpPr>
          <p:nvPr>
            <p:ph type="body" idx="1"/>
          </p:nvPr>
        </p:nvSpPr>
        <p:spPr>
          <a:xfrm>
            <a:off x="788987" y="24892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Here only do we find an authentic account of the origin of nations. . . . The Bible reveals the true philosophy of history.  Ed 173</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Key to Philosophy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Principles of True Psychology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National Prosperity</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55" name="Shape 955"/>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Word</a:t>
            </a:r>
            <a:r>
              <a:rPr lang="en-US" sz="3600" b="0" i="0" u="none" strike="noStrike" cap="none" baseline="0" dirty="0">
                <a:solidFill>
                  <a:srgbClr val="0070C0"/>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of the Lord is not to be </a:t>
            </a:r>
            <a:r>
              <a:rPr lang="en-US" sz="3600" b="0" i="0" u="none" strike="noStrike" cap="none" baseline="0" dirty="0">
                <a:solidFill>
                  <a:srgbClr val="FFC000"/>
                </a:solidFill>
                <a:latin typeface="Arial"/>
                <a:ea typeface="Arial"/>
                <a:cs typeface="Arial"/>
                <a:sym typeface="Arial"/>
              </a:rPr>
              <a:t>judged</a:t>
            </a:r>
            <a:r>
              <a:rPr lang="en-US" sz="3600" b="0" i="0" u="none" strike="noStrike" cap="none" baseline="0" dirty="0">
                <a:solidFill>
                  <a:srgbClr val="EAEAEA"/>
                </a:solidFill>
                <a:latin typeface="Arial"/>
                <a:ea typeface="Arial"/>
                <a:cs typeface="Arial"/>
                <a:sym typeface="Arial"/>
              </a:rPr>
              <a:t> by a </a:t>
            </a:r>
            <a:r>
              <a:rPr lang="en-US" sz="3600" b="0" i="0" u="none" strike="noStrike" cap="none" baseline="0" dirty="0">
                <a:solidFill>
                  <a:srgbClr val="FFC000"/>
                </a:solidFill>
                <a:latin typeface="Arial"/>
                <a:ea typeface="Arial"/>
                <a:cs typeface="Arial"/>
                <a:sym typeface="Arial"/>
              </a:rPr>
              <a:t>human standard</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5T</a:t>
            </a:r>
            <a:r>
              <a:rPr lang="en-US" sz="3600" b="0" i="0" u="none" strike="noStrike" cap="none" baseline="0" dirty="0">
                <a:solidFill>
                  <a:srgbClr val="EAEAEA"/>
                </a:solidFill>
                <a:latin typeface="Arial"/>
                <a:ea typeface="Arial"/>
                <a:cs typeface="Arial"/>
                <a:sym typeface="Arial"/>
              </a:rPr>
              <a:t> p. 301</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1" name="Shape 961"/>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“Men consider themselves wiser than the Word of God, wiser even than God; and instead of planting their feet on the immovable foundation, and </a:t>
            </a:r>
            <a:r>
              <a:rPr lang="en-US" sz="2800" b="0" i="0" u="none" strike="noStrike" cap="none" baseline="0" dirty="0">
                <a:solidFill>
                  <a:srgbClr val="FFC000"/>
                </a:solidFill>
                <a:latin typeface="Arial"/>
                <a:ea typeface="Arial"/>
                <a:cs typeface="Arial"/>
                <a:sym typeface="Arial"/>
              </a:rPr>
              <a:t>bringing everything to the test of God’s word, they test that word by their own ideas of science and nature</a:t>
            </a:r>
            <a:r>
              <a:rPr lang="en-US" sz="2800" b="0" i="0" u="none" strike="noStrike" cap="none" baseline="0" dirty="0">
                <a:solidFill>
                  <a:srgbClr val="EAEAEA"/>
                </a:solidFill>
                <a:latin typeface="Arial"/>
                <a:ea typeface="Arial"/>
                <a:cs typeface="Arial"/>
                <a:sym typeface="Arial"/>
              </a:rPr>
              <a:t>, and if it seems not to agree with their scientific ideas, it is discarded as unworthy of credence.” </a:t>
            </a:r>
            <a:r>
              <a:rPr lang="en-US" sz="2800" b="0" i="1" u="none" strike="noStrike" cap="none" baseline="0" dirty="0">
                <a:solidFill>
                  <a:srgbClr val="EAEAEA"/>
                </a:solidFill>
                <a:latin typeface="Arial"/>
                <a:ea typeface="Arial"/>
                <a:cs typeface="Arial"/>
                <a:sym typeface="Arial"/>
              </a:rPr>
              <a:t>Signs of the Times</a:t>
            </a:r>
            <a:r>
              <a:rPr lang="en-US" sz="2800" b="0" i="0" u="none" strike="noStrike" cap="none" baseline="0" dirty="0">
                <a:solidFill>
                  <a:srgbClr val="EAEAEA"/>
                </a:solidFill>
                <a:latin typeface="Arial"/>
                <a:ea typeface="Arial"/>
                <a:cs typeface="Arial"/>
                <a:sym typeface="Arial"/>
              </a:rPr>
              <a:t>, March 27, 1844, p. 139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7" name="Shape 967"/>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Man’s inventions </a:t>
            </a:r>
            <a:r>
              <a:rPr lang="en-US" sz="3200" b="0" i="0" u="none" strike="noStrike" cap="none" baseline="0" dirty="0">
                <a:solidFill>
                  <a:srgbClr val="EAEAEA"/>
                </a:solidFill>
                <a:latin typeface="Arial"/>
                <a:ea typeface="Arial"/>
                <a:cs typeface="Arial"/>
                <a:sym typeface="Arial"/>
              </a:rPr>
              <a:t>are not only unreliable, they are dangerous; for </a:t>
            </a:r>
            <a:r>
              <a:rPr lang="en-US" sz="3200" b="0" i="0" u="none" strike="noStrike" cap="none" baseline="0" dirty="0">
                <a:solidFill>
                  <a:schemeClr val="bg1"/>
                </a:solidFill>
                <a:latin typeface="Arial"/>
                <a:ea typeface="Arial"/>
                <a:cs typeface="Arial"/>
                <a:sym typeface="Arial"/>
              </a:rPr>
              <a:t>they</a:t>
            </a:r>
            <a:r>
              <a:rPr lang="en-US" sz="3200" b="0" i="0" u="none" strike="noStrike" cap="none" baseline="0" dirty="0">
                <a:solidFill>
                  <a:srgbClr val="0070C0"/>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place man where God should be</a:t>
            </a:r>
            <a:r>
              <a:rPr lang="en-US" sz="3200" b="0" i="0" u="none" strike="noStrike" cap="none" baseline="0" dirty="0">
                <a:solidFill>
                  <a:srgbClr val="EAEAEA"/>
                </a:solidFill>
                <a:latin typeface="Arial"/>
                <a:ea typeface="Arial"/>
                <a:cs typeface="Arial"/>
                <a:sym typeface="Arial"/>
              </a:rPr>
              <a:t>.  They place the sayings of men where a ‘Thus saith the Lord’ should be.”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 110</a:t>
            </a:r>
          </a:p>
          <a:p>
            <a:pPr marL="0" marR="0" lvl="0" indent="0" algn="l" rtl="0">
              <a:lnSpc>
                <a:spcPct val="10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     </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73" name="Shape 973"/>
          <p:cNvSpPr txBox="1">
            <a:spLocks noGrp="1"/>
          </p:cNvSpPr>
          <p:nvPr>
            <p:ph type="body" idx="1"/>
          </p:nvPr>
        </p:nvSpPr>
        <p:spPr>
          <a:xfrm>
            <a:off x="739775"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Men “set up </a:t>
            </a:r>
            <a:r>
              <a:rPr lang="en-US" sz="3200" b="0" i="0" u="none" strike="noStrike" cap="none" baseline="0" dirty="0">
                <a:solidFill>
                  <a:srgbClr val="FFC000"/>
                </a:solidFill>
                <a:latin typeface="Arial"/>
                <a:ea typeface="Arial"/>
                <a:cs typeface="Arial"/>
                <a:sym typeface="Arial"/>
              </a:rPr>
              <a:t>their judgment as superior to the word</a:t>
            </a:r>
            <a:r>
              <a:rPr lang="en-US" sz="3200" b="0" i="0" u="none" strike="noStrike" cap="none" baseline="0" dirty="0">
                <a:solidFill>
                  <a:srgbClr val="EAEAEA"/>
                </a:solidFill>
                <a:latin typeface="Arial"/>
                <a:ea typeface="Arial"/>
                <a:cs typeface="Arial"/>
                <a:sym typeface="Arial"/>
              </a:rPr>
              <a:t>; and the </a:t>
            </a:r>
            <a:r>
              <a:rPr lang="en-US" sz="3200" b="0" i="0" u="none" strike="noStrike" cap="none" baseline="0" dirty="0">
                <a:solidFill>
                  <a:srgbClr val="FFC000"/>
                </a:solidFill>
                <a:latin typeface="Arial"/>
                <a:ea typeface="Arial"/>
                <a:cs typeface="Arial"/>
                <a:sym typeface="Arial"/>
              </a:rPr>
              <a:t>Scripture which they do teach rests upon their own authority.  Its divine authenticity is destroyed</a:t>
            </a:r>
            <a:r>
              <a:rPr lang="en-US" sz="3200" b="0" i="0" u="none" strike="noStrike" cap="none" baseline="0" dirty="0">
                <a:solidFill>
                  <a:srgbClr val="EAEAEA"/>
                </a:solidFill>
                <a:latin typeface="Arial"/>
                <a:ea typeface="Arial"/>
                <a:cs typeface="Arial"/>
                <a:sym typeface="Arial"/>
              </a:rPr>
              <a:t>.”  </a:t>
            </a:r>
            <a:r>
              <a:rPr lang="en-US" sz="3200" b="0" i="1" u="none" strike="noStrike" cap="none" baseline="0" dirty="0">
                <a:solidFill>
                  <a:srgbClr val="EAEAEA"/>
                </a:solidFill>
                <a:latin typeface="Arial"/>
                <a:ea typeface="Arial"/>
                <a:cs typeface="Arial"/>
                <a:sym typeface="Arial"/>
              </a:rPr>
              <a:t>Ibid</a:t>
            </a:r>
            <a:r>
              <a:rPr lang="en-US" sz="3200" b="0" i="0" u="none" strike="noStrike" cap="none" baseline="0" dirty="0">
                <a:solidFill>
                  <a:srgbClr val="EAEAEA"/>
                </a:solidFill>
                <a:latin typeface="Arial"/>
                <a:ea typeface="Arial"/>
                <a:cs typeface="Arial"/>
                <a:sym typeface="Arial"/>
              </a:rPr>
              <a:t>. p. 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aphicFrame>
        <p:nvGraphicFramePr>
          <p:cNvPr id="1238" name="Shape 1238"/>
          <p:cNvGraphicFramePr/>
          <p:nvPr>
            <p:extLst>
              <p:ext uri="{D42A27DB-BD31-4B8C-83A1-F6EECF244321}">
                <p14:modId xmlns:p14="http://schemas.microsoft.com/office/powerpoint/2010/main" val="3639066229"/>
              </p:ext>
            </p:extLst>
          </p:nvPr>
        </p:nvGraphicFramePr>
        <p:xfrm>
          <a:off x="1016000" y="2378075"/>
          <a:ext cx="7137400" cy="1355725"/>
        </p:xfrm>
        <a:graphic>
          <a:graphicData uri="http://schemas.openxmlformats.org/drawingml/2006/table">
            <a:tbl>
              <a:tblPr>
                <a:noFill/>
                <a:tableStyleId>{8DCB65BE-5DD9-4863-992E-0B1ACDA15515}</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39" name="Shape 1239"/>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0" name="Shape 1240"/>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41" name="Shape 1241"/>
          <p:cNvSpPr txBox="1"/>
          <p:nvPr/>
        </p:nvSpPr>
        <p:spPr>
          <a:xfrm>
            <a:off x="2667000" y="4114800"/>
            <a:ext cx="558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Human studies ALONE are the absolute foundation for all knowledge whether it comes from nature or from the Bible.</a:t>
            </a:r>
          </a:p>
        </p:txBody>
      </p:sp>
    </p:spTree>
    <p:extLst>
      <p:ext uri="{BB962C8B-B14F-4D97-AF65-F5344CB8AC3E}">
        <p14:creationId xmlns:p14="http://schemas.microsoft.com/office/powerpoint/2010/main" val="834031372"/>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aphicFrame>
        <p:nvGraphicFramePr>
          <p:cNvPr id="1247" name="Shape 1247"/>
          <p:cNvGraphicFramePr/>
          <p:nvPr/>
        </p:nvGraphicFramePr>
        <p:xfrm>
          <a:off x="1016000" y="2378075"/>
          <a:ext cx="7137400" cy="1355725"/>
        </p:xfrm>
        <a:graphic>
          <a:graphicData uri="http://schemas.openxmlformats.org/drawingml/2006/table">
            <a:tbl>
              <a:tblPr>
                <a:noFill/>
                <a:tableStyleId>{83DE3FE7-7514-4344-96FD-11974F2B9418}</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48" name="Shape 1248"/>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9" name="Shape 1249"/>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0" name="Shape 1250"/>
          <p:cNvSpPr txBox="1"/>
          <p:nvPr/>
        </p:nvSpPr>
        <p:spPr>
          <a:xfrm>
            <a:off x="2667000" y="4114800"/>
            <a:ext cx="5588000"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chemeClr val="lt1"/>
                </a:solidFill>
                <a:latin typeface="Arial"/>
                <a:ea typeface="Arial"/>
                <a:cs typeface="Arial"/>
                <a:sym typeface="Arial"/>
              </a:rPr>
              <a:t>No valid truth in the Bible apart from human verification</a:t>
            </a:r>
          </a:p>
        </p:txBody>
      </p:sp>
    </p:spTree>
    <p:extLst>
      <p:ext uri="{BB962C8B-B14F-4D97-AF65-F5344CB8AC3E}">
        <p14:creationId xmlns:p14="http://schemas.microsoft.com/office/powerpoint/2010/main" val="4261596324"/>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aphicFrame>
        <p:nvGraphicFramePr>
          <p:cNvPr id="1256" name="Shape 1256"/>
          <p:cNvGraphicFramePr/>
          <p:nvPr/>
        </p:nvGraphicFramePr>
        <p:xfrm>
          <a:off x="1016000" y="2378075"/>
          <a:ext cx="7137400" cy="1355725"/>
        </p:xfrm>
        <a:graphic>
          <a:graphicData uri="http://schemas.openxmlformats.org/drawingml/2006/table">
            <a:tbl>
              <a:tblPr>
                <a:noFill/>
                <a:tableStyleId>{8F38782B-CE70-4150-9E46-EE30FD739624}</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57" name="Shape 125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58" name="Shape 1258"/>
          <p:cNvSpPr/>
          <p:nvPr/>
        </p:nvSpPr>
        <p:spPr>
          <a:xfrm rot="10800000">
            <a:off x="3251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9" name="Shape 1259"/>
          <p:cNvSpPr txBox="1"/>
          <p:nvPr/>
        </p:nvSpPr>
        <p:spPr>
          <a:xfrm>
            <a:off x="1016000" y="4232275"/>
            <a:ext cx="2235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Truth is truth, wherever it may be found.</a:t>
            </a:r>
          </a:p>
        </p:txBody>
      </p:sp>
      <p:sp>
        <p:nvSpPr>
          <p:cNvPr id="1260" name="Shape 1260"/>
          <p:cNvSpPr txBox="1"/>
          <p:nvPr/>
        </p:nvSpPr>
        <p:spPr>
          <a:xfrm>
            <a:off x="4800600" y="4406900"/>
            <a:ext cx="3200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All truth is God’s truth integration</a:t>
            </a:r>
            <a:r>
              <a:rPr lang="en-US" sz="2400" b="0" i="0" u="none" strike="noStrike" cap="none" dirty="0">
                <a:solidFill>
                  <a:schemeClr val="lt1"/>
                </a:solidFill>
                <a:latin typeface="Arial"/>
                <a:ea typeface="Arial"/>
                <a:cs typeface="Arial"/>
                <a:sym typeface="Arial"/>
              </a:rPr>
              <a:t> of</a:t>
            </a:r>
            <a:r>
              <a:rPr lang="en-US" sz="2400" b="0" i="0" u="none" strike="noStrike" cap="none" baseline="0" dirty="0">
                <a:solidFill>
                  <a:schemeClr val="lt1"/>
                </a:solidFill>
                <a:latin typeface="Arial"/>
                <a:ea typeface="Arial"/>
                <a:cs typeface="Arial"/>
                <a:sym typeface="Arial"/>
              </a:rPr>
              <a:t> nature </a:t>
            </a:r>
            <a:r>
              <a:rPr lang="en-US" sz="2400" b="0" i="0" u="none" strike="noStrike" cap="none" baseline="0" dirty="0">
                <a:solidFill>
                  <a:srgbClr val="FFC000"/>
                </a:solidFill>
                <a:latin typeface="Arial"/>
                <a:ea typeface="Arial"/>
                <a:cs typeface="Arial"/>
                <a:sym typeface="Arial"/>
              </a:rPr>
              <a:t>AND</a:t>
            </a:r>
            <a:r>
              <a:rPr lang="en-US" sz="2400" b="0" i="0" u="none" strike="noStrike" cap="none" baseline="0" dirty="0">
                <a:solidFill>
                  <a:schemeClr val="lt1"/>
                </a:solidFill>
                <a:latin typeface="Arial"/>
                <a:ea typeface="Arial"/>
                <a:cs typeface="Arial"/>
                <a:sym typeface="Arial"/>
              </a:rPr>
              <a:t> </a:t>
            </a:r>
            <a:r>
              <a:rPr lang="en-US" sz="2400" dirty="0">
                <a:solidFill>
                  <a:schemeClr val="lt1"/>
                </a:solidFill>
              </a:rPr>
              <a:t>The Bible</a:t>
            </a:r>
            <a:endParaRPr lang="en-US" sz="24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2502049"/>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graphicFrame>
        <p:nvGraphicFramePr>
          <p:cNvPr id="1266" name="Shape 1266"/>
          <p:cNvGraphicFramePr/>
          <p:nvPr/>
        </p:nvGraphicFramePr>
        <p:xfrm>
          <a:off x="1016000" y="2378075"/>
          <a:ext cx="7137400" cy="1355725"/>
        </p:xfrm>
        <a:graphic>
          <a:graphicData uri="http://schemas.openxmlformats.org/drawingml/2006/table">
            <a:tbl>
              <a:tblPr>
                <a:noFill/>
                <a:tableStyleId>{3B406C36-F2B9-491E-AC90-1AF0DBC80197}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67" name="Shape 126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68" name="Shape 1268"/>
          <p:cNvSpPr/>
          <p:nvPr/>
        </p:nvSpPr>
        <p:spPr>
          <a:xfrm rot="10800000">
            <a:off x="5029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69" name="Shape 1269"/>
          <p:cNvSpPr txBox="1"/>
          <p:nvPr/>
        </p:nvSpPr>
        <p:spPr>
          <a:xfrm>
            <a:off x="1066800" y="4216400"/>
            <a:ext cx="35052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Science deals with nature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and the Bible deals with religion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They should be kept separate.</a:t>
            </a:r>
          </a:p>
        </p:txBody>
      </p:sp>
      <p:sp>
        <p:nvSpPr>
          <p:cNvPr id="1270" name="Shape 1270"/>
          <p:cNvSpPr txBox="1"/>
          <p:nvPr/>
        </p:nvSpPr>
        <p:spPr>
          <a:xfrm>
            <a:off x="6248400" y="4229100"/>
            <a:ext cx="19303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Both may be understood </a:t>
            </a:r>
            <a:r>
              <a:rPr lang="en-US" sz="2000" b="0" i="0" u="none" strike="noStrike" cap="none" baseline="0" dirty="0">
                <a:solidFill>
                  <a:srgbClr val="FFC000"/>
                </a:solidFill>
                <a:latin typeface="Arial"/>
                <a:ea typeface="Arial"/>
                <a:cs typeface="Arial"/>
                <a:sym typeface="Arial"/>
              </a:rPr>
              <a:t>completely on their own.</a:t>
            </a:r>
          </a:p>
        </p:txBody>
      </p:sp>
    </p:spTree>
    <p:extLst>
      <p:ext uri="{BB962C8B-B14F-4D97-AF65-F5344CB8AC3E}">
        <p14:creationId xmlns:p14="http://schemas.microsoft.com/office/powerpoint/2010/main" val="290181303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7" name="Shape 587"/>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 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1276" name="Shape 1276"/>
          <p:cNvGraphicFramePr/>
          <p:nvPr>
            <p:extLst>
              <p:ext uri="{D42A27DB-BD31-4B8C-83A1-F6EECF244321}">
                <p14:modId xmlns:p14="http://schemas.microsoft.com/office/powerpoint/2010/main" val="3673569457"/>
              </p:ext>
            </p:extLst>
          </p:nvPr>
        </p:nvGraphicFramePr>
        <p:xfrm>
          <a:off x="1016000" y="2378075"/>
          <a:ext cx="7137400" cy="1355725"/>
        </p:xfrm>
        <a:graphic>
          <a:graphicData uri="http://schemas.openxmlformats.org/drawingml/2006/table">
            <a:tbl>
              <a:tblPr>
                <a:noFill/>
                <a:tableStyleId>{B5566DC6-FB6F-4DDF-A1E0-3044271CFFE7}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77" name="Shape 127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78" name="Shape 1278"/>
          <p:cNvSpPr/>
          <p:nvPr/>
        </p:nvSpPr>
        <p:spPr>
          <a:xfrm rot="10800000">
            <a:off x="68326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79" name="Shape 1279"/>
          <p:cNvSpPr txBox="1"/>
          <p:nvPr/>
        </p:nvSpPr>
        <p:spPr>
          <a:xfrm>
            <a:off x="1346200" y="4114800"/>
            <a:ext cx="50546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God has revealed Himself  both in nature and in the Bible.  Both should be studied from the </a:t>
            </a:r>
            <a:r>
              <a:rPr lang="en-US" sz="2400" dirty="0">
                <a:solidFill>
                  <a:schemeClr val="lt1"/>
                </a:solidFill>
              </a:rPr>
              <a:t>foundation</a:t>
            </a:r>
            <a:r>
              <a:rPr lang="en-US" sz="2400" b="0" i="0" u="none" strike="noStrike" cap="none" baseline="0" dirty="0">
                <a:solidFill>
                  <a:schemeClr val="lt1"/>
                </a:solidFill>
                <a:latin typeface="Arial"/>
                <a:ea typeface="Arial"/>
                <a:cs typeface="Arial"/>
                <a:sym typeface="Arial"/>
              </a:rPr>
              <a:t> of the Bible </a:t>
            </a:r>
            <a:r>
              <a:rPr lang="en-US" sz="2400" b="0" i="0" u="none" strike="noStrike" cap="none" baseline="0" dirty="0">
                <a:solidFill>
                  <a:srgbClr val="FFC000"/>
                </a:solidFill>
                <a:latin typeface="Arial"/>
                <a:ea typeface="Arial"/>
                <a:cs typeface="Arial"/>
                <a:sym typeface="Arial"/>
              </a:rPr>
              <a:t>ALONE</a:t>
            </a:r>
            <a:r>
              <a:rPr lang="en-US" sz="2400" b="0" i="0" u="none" strike="noStrike" cap="none" baseline="0" dirty="0">
                <a:solidFill>
                  <a:schemeClr val="lt1"/>
                </a:solidFill>
                <a:latin typeface="Arial"/>
                <a:ea typeface="Arial"/>
                <a:cs typeface="Arial"/>
                <a:sym typeface="Arial"/>
              </a:rPr>
              <a:t>.</a:t>
            </a:r>
          </a:p>
        </p:txBody>
      </p:sp>
    </p:spTree>
    <p:extLst>
      <p:ext uri="{BB962C8B-B14F-4D97-AF65-F5344CB8AC3E}">
        <p14:creationId xmlns:p14="http://schemas.microsoft.com/office/powerpoint/2010/main" val="1149704928"/>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77"/>
        <p:cNvGrpSpPr/>
        <p:nvPr/>
      </p:nvGrpSpPr>
      <p:grpSpPr>
        <a:xfrm>
          <a:off x="0" y="0"/>
          <a:ext cx="0" cy="0"/>
          <a:chOff x="0" y="0"/>
          <a:chExt cx="0" cy="0"/>
        </a:xfrm>
      </p:grpSpPr>
      <p:pic>
        <p:nvPicPr>
          <p:cNvPr id="978" name="Shape 978"/>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3"/>
        <p:cNvGrpSpPr/>
        <p:nvPr/>
      </p:nvGrpSpPr>
      <p:grpSpPr>
        <a:xfrm>
          <a:off x="0" y="0"/>
          <a:ext cx="0" cy="0"/>
          <a:chOff x="0" y="0"/>
          <a:chExt cx="0" cy="0"/>
        </a:xfrm>
      </p:grpSpPr>
      <p:pic>
        <p:nvPicPr>
          <p:cNvPr id="984" name="Shape 984"/>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9"/>
        <p:cNvGrpSpPr/>
        <p:nvPr/>
      </p:nvGrpSpPr>
      <p:grpSpPr>
        <a:xfrm>
          <a:off x="0" y="0"/>
          <a:ext cx="0" cy="0"/>
          <a:chOff x="0" y="0"/>
          <a:chExt cx="0" cy="0"/>
        </a:xfrm>
      </p:grpSpPr>
      <p:pic>
        <p:nvPicPr>
          <p:cNvPr id="990" name="Shape 990"/>
          <p:cNvPicPr preferRelativeResize="0"/>
          <p:nvPr/>
        </p:nvPicPr>
        <p:blipFill rotWithShape="1">
          <a:blip r:embed="rId3">
            <a:alphaModFix/>
          </a:blip>
          <a:srcRect/>
          <a:stretch/>
        </p:blipFill>
        <p:spPr>
          <a:xfrm>
            <a:off x="2238375" y="304800"/>
            <a:ext cx="4667250" cy="6248399"/>
          </a:xfrm>
          <a:prstGeom prst="rect">
            <a:avLst/>
          </a:prstGeom>
          <a:noFill/>
          <a:ln>
            <a:noFill/>
          </a:ln>
        </p:spPr>
      </p:pic>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95"/>
        <p:cNvGrpSpPr/>
        <p:nvPr/>
      </p:nvGrpSpPr>
      <p:grpSpPr>
        <a:xfrm>
          <a:off x="0" y="0"/>
          <a:ext cx="0" cy="0"/>
          <a:chOff x="0" y="0"/>
          <a:chExt cx="0" cy="0"/>
        </a:xfrm>
      </p:grpSpPr>
      <p:pic>
        <p:nvPicPr>
          <p:cNvPr id="996" name="Shape 996"/>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997" name="Shape 997"/>
          <p:cNvPicPr preferRelativeResize="0"/>
          <p:nvPr/>
        </p:nvPicPr>
        <p:blipFill rotWithShape="1">
          <a:blip r:embed="rId4">
            <a:alphaModFix/>
          </a:blip>
          <a:srcRect r="9274"/>
          <a:stretch/>
        </p:blipFill>
        <p:spPr>
          <a:xfrm>
            <a:off x="3863975" y="735012"/>
            <a:ext cx="1412874" cy="2176462"/>
          </a:xfrm>
          <a:prstGeom prst="rect">
            <a:avLst/>
          </a:prstGeom>
          <a:noFill/>
          <a:ln>
            <a:noFill/>
          </a:ln>
        </p:spPr>
      </p:pic>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2"/>
        <p:cNvGrpSpPr/>
        <p:nvPr/>
      </p:nvGrpSpPr>
      <p:grpSpPr>
        <a:xfrm>
          <a:off x="0" y="0"/>
          <a:ext cx="0" cy="0"/>
          <a:chOff x="0" y="0"/>
          <a:chExt cx="0" cy="0"/>
        </a:xfrm>
      </p:grpSpPr>
      <p:pic>
        <p:nvPicPr>
          <p:cNvPr id="1003" name="Shape 1003"/>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1004" name="Shape 1004"/>
          <p:cNvPicPr preferRelativeResize="0"/>
          <p:nvPr/>
        </p:nvPicPr>
        <p:blipFill rotWithShape="1">
          <a:blip r:embed="rId4">
            <a:alphaModFix/>
          </a:blip>
          <a:srcRect/>
          <a:stretch/>
        </p:blipFill>
        <p:spPr>
          <a:xfrm>
            <a:off x="3511550" y="879475"/>
            <a:ext cx="2109786" cy="1409700"/>
          </a:xfrm>
          <a:prstGeom prst="rect">
            <a:avLst/>
          </a:prstGeom>
          <a:noFill/>
          <a:ln>
            <a:noFill/>
          </a:ln>
        </p:spPr>
      </p:pic>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9"/>
        <p:cNvGrpSpPr/>
        <p:nvPr/>
      </p:nvGrpSpPr>
      <p:grpSpPr>
        <a:xfrm>
          <a:off x="0" y="0"/>
          <a:ext cx="0" cy="0"/>
          <a:chOff x="0" y="0"/>
          <a:chExt cx="0" cy="0"/>
        </a:xfrm>
      </p:grpSpPr>
      <p:pic>
        <p:nvPicPr>
          <p:cNvPr id="1010" name="Shape 1010"/>
          <p:cNvPicPr preferRelativeResize="0"/>
          <p:nvPr/>
        </p:nvPicPr>
        <p:blipFill rotWithShape="1">
          <a:blip r:embed="rId3">
            <a:alphaModFix/>
          </a:blip>
          <a:srcRect/>
          <a:stretch/>
        </p:blipFill>
        <p:spPr>
          <a:xfrm>
            <a:off x="2201861" y="311150"/>
            <a:ext cx="4657724" cy="6400799"/>
          </a:xfrm>
          <a:prstGeom prst="rect">
            <a:avLst/>
          </a:prstGeom>
          <a:noFill/>
          <a:ln>
            <a:noFill/>
          </a:ln>
        </p:spPr>
      </p:pic>
      <p:sp>
        <p:nvSpPr>
          <p:cNvPr id="2" name="Rectangle 1"/>
          <p:cNvSpPr/>
          <p:nvPr/>
        </p:nvSpPr>
        <p:spPr>
          <a:xfrm>
            <a:off x="990600" y="228600"/>
            <a:ext cx="7467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rPr>
              <a:t>When man attempts to arrive at knowledge of God from a starting point in the world, God can be nothing other than what lies within the possible experience, imagination, or reason of man.</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2"/>
        <p:cNvGrpSpPr/>
        <p:nvPr/>
      </p:nvGrpSpPr>
      <p:grpSpPr>
        <a:xfrm>
          <a:off x="0" y="0"/>
          <a:ext cx="0" cy="0"/>
          <a:chOff x="0" y="0"/>
          <a:chExt cx="0" cy="0"/>
        </a:xfrm>
      </p:grpSpPr>
      <p:pic>
        <p:nvPicPr>
          <p:cNvPr id="1023" name="Shape 1023"/>
          <p:cNvPicPr preferRelativeResize="0"/>
          <p:nvPr/>
        </p:nvPicPr>
        <p:blipFill rotWithShape="1">
          <a:blip r:embed="rId3">
            <a:alphaModFix/>
          </a:blip>
          <a:srcRect/>
          <a:stretch/>
        </p:blipFill>
        <p:spPr>
          <a:xfrm>
            <a:off x="1755775" y="0"/>
            <a:ext cx="5632450" cy="6858000"/>
          </a:xfrm>
          <a:prstGeom prst="rect">
            <a:avLst/>
          </a:prstGeom>
          <a:noFill/>
          <a:ln>
            <a:noFill/>
          </a:ln>
        </p:spPr>
      </p:pic>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8"/>
        <p:cNvGrpSpPr/>
        <p:nvPr/>
      </p:nvGrpSpPr>
      <p:grpSpPr>
        <a:xfrm>
          <a:off x="0" y="0"/>
          <a:ext cx="0" cy="0"/>
          <a:chOff x="0" y="0"/>
          <a:chExt cx="0" cy="0"/>
        </a:xfrm>
      </p:grpSpPr>
      <p:pic>
        <p:nvPicPr>
          <p:cNvPr id="1029" name="Shape 1029"/>
          <p:cNvPicPr preferRelativeResize="0"/>
          <p:nvPr/>
        </p:nvPicPr>
        <p:blipFill rotWithShape="1">
          <a:blip r:embed="rId3">
            <a:alphaModFix/>
          </a:blip>
          <a:srcRect/>
          <a:stretch/>
        </p:blipFill>
        <p:spPr>
          <a:xfrm>
            <a:off x="1652586" y="0"/>
            <a:ext cx="5632450" cy="6858000"/>
          </a:xfrm>
          <a:prstGeom prst="rect">
            <a:avLst/>
          </a:prstGeom>
          <a:noFill/>
          <a:ln>
            <a:noFill/>
          </a:ln>
        </p:spPr>
      </p:pic>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4114800" y="-1447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dirty="0">
              <a:solidFill>
                <a:schemeClr val="lt2"/>
              </a:solidFill>
              <a:latin typeface="Arial"/>
              <a:ea typeface="Arial"/>
              <a:cs typeface="Arial"/>
              <a:sym typeface="Arial"/>
            </a:endParaRPr>
          </a:p>
        </p:txBody>
      </p:sp>
      <p:pic>
        <p:nvPicPr>
          <p:cNvPr id="1017" name="Shape 1017"/>
          <p:cNvPicPr preferRelativeResize="0"/>
          <p:nvPr/>
        </p:nvPicPr>
        <p:blipFill rotWithShape="1">
          <a:blip r:embed="rId3">
            <a:alphaModFix/>
          </a:blip>
          <a:srcRect/>
          <a:stretch/>
        </p:blipFill>
        <p:spPr>
          <a:xfrm>
            <a:off x="914400" y="381000"/>
            <a:ext cx="6781800" cy="64769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5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9209</TotalTime>
  <Words>6371</Words>
  <Application>Microsoft Office PowerPoint</Application>
  <PresentationFormat>On-screen Show (4:3)</PresentationFormat>
  <Paragraphs>401</Paragraphs>
  <Slides>100</Slides>
  <Notes>94</Notes>
  <HiddenSlides>22</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100</vt:i4>
      </vt:variant>
    </vt:vector>
  </HeadingPairs>
  <TitlesOfParts>
    <vt:vector size="112" baseType="lpstr">
      <vt:lpstr>Arial</vt:lpstr>
      <vt:lpstr>Calibri</vt:lpstr>
      <vt:lpstr>Wingdings</vt:lpstr>
      <vt:lpstr>5_Digital Dots</vt:lpstr>
      <vt:lpstr>11_Presentation_-_Yes_Creation_1.0[1]</vt:lpstr>
      <vt:lpstr>12_Presentation_-_Yes_Creation_1.0[1]</vt:lpstr>
      <vt:lpstr>14_Presentation_-_Yes_Creation_1.0[1]</vt:lpstr>
      <vt:lpstr>15_Presentation_-_Yes_Creation_1.0[1]</vt:lpstr>
      <vt:lpstr>16_Presentation_-_Yes_Creation_1.0[1]</vt:lpstr>
      <vt:lpstr>17_Presentation_-_Yes_Creation_1.0[1]</vt:lpstr>
      <vt:lpstr>18_Presentation_-_Yes_Creation_1.0[1]</vt:lpstr>
      <vt:lpstr>13_Presentation_-_Yes_Creation_1.0[1]</vt:lpstr>
      <vt:lpstr>The Biblical Foundation for Adventist Education</vt:lpstr>
      <vt:lpstr>Principles for Biblical Thought</vt:lpstr>
      <vt:lpstr>Key Issues in Biblical Foundations to Faith and Reason</vt:lpstr>
      <vt:lpstr>Key Issues in Biblical Foundations to Faith and Reason</vt:lpstr>
      <vt:lpstr>The Nature of the Bible</vt:lpstr>
      <vt:lpstr>Key Issues in Biblical Foundations to Faith and Reason</vt:lpstr>
      <vt:lpstr>Key Issues in Biblical Foundations to Faith and Reason</vt:lpstr>
      <vt:lpstr>Hermeneutics</vt:lpstr>
      <vt:lpstr>Key Issues in Biblical Foundations to Faith and Reason</vt:lpstr>
      <vt:lpstr>Key Issues in Biblical Foundations to Faith and Reason</vt:lpstr>
      <vt:lpstr>The Logos</vt:lpstr>
      <vt:lpstr>Christ is the Light of the World</vt:lpstr>
      <vt:lpstr>PowerPoint Presentation</vt:lpstr>
      <vt:lpstr>Biblical Epistemology</vt:lpstr>
      <vt:lpstr>Biblical Examples of Epistemology</vt:lpstr>
      <vt:lpstr>PowerPoint Presentation</vt:lpstr>
      <vt:lpstr>PowerPoint Presentation</vt:lpstr>
      <vt:lpstr>PowerPoint Presentation</vt:lpstr>
      <vt:lpstr>PowerPoint Presentation</vt:lpstr>
      <vt:lpstr>PowerPoint Presentation</vt:lpstr>
      <vt:lpstr>Christ</vt:lpstr>
      <vt:lpstr>Humanistic Faith</vt:lpstr>
      <vt:lpstr>Humanistic Faith</vt:lpstr>
      <vt:lpstr>Humanistic Faith</vt:lpstr>
      <vt:lpstr>Humanistic Faith</vt:lpstr>
      <vt:lpstr>Humanistic Faith</vt:lpstr>
      <vt:lpstr>Biblical Faith</vt:lpstr>
      <vt:lpstr>Biblical Faith</vt:lpstr>
      <vt:lpstr>Biblical Faith</vt:lpstr>
      <vt:lpstr>PowerPoint Presentation</vt:lpstr>
      <vt:lpstr>Biblical Faith</vt:lpstr>
      <vt:lpstr>EGW on Faith</vt:lpstr>
      <vt:lpstr>PowerPoint Presentation</vt:lpstr>
      <vt:lpstr>PowerPoint Presentation</vt:lpstr>
      <vt:lpstr>Salvation by Faith Parallel Understanding by the Word of God</vt:lpstr>
      <vt:lpstr>PowerPoint Presentation</vt:lpstr>
      <vt:lpstr>Knowledge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the Source of Knowledge</vt:lpstr>
      <vt:lpstr>God is the Source of Knowledge</vt:lpstr>
      <vt:lpstr>PowerPoint Presentation</vt:lpstr>
      <vt:lpstr>Key Issues in Biblical Foundations to Faith and Reason</vt:lpstr>
      <vt:lpstr>Humanistic Concept of Freedom</vt:lpstr>
      <vt:lpstr>Biblical Concept of Freedom</vt:lpstr>
      <vt:lpstr>PowerPoint Presentation</vt:lpstr>
      <vt:lpstr>Key Issues in Biblical Foundations to  Faith and Reason</vt:lpstr>
      <vt:lpstr>The Power of the Word of God</vt:lpstr>
      <vt:lpstr>Conversion</vt:lpstr>
      <vt:lpstr>Ellen White and the Role of the Bible in Obtaining Knowledge</vt:lpstr>
      <vt:lpstr>Authority of the Bible</vt:lpstr>
      <vt:lpstr>Authority of the Bible</vt:lpstr>
      <vt:lpstr>Authority of the Bible</vt:lpstr>
      <vt:lpstr>PowerPoint Presentation</vt:lpstr>
      <vt:lpstr>Authority Over the Senses</vt:lpstr>
      <vt:lpstr>Basis of Knowledge, Truth, and Education</vt:lpstr>
      <vt:lpstr>Basis of Knowledge of God and Christ</vt:lpstr>
      <vt:lpstr>Foundation for the Study of Science</vt:lpstr>
      <vt:lpstr>Foundation for the Study of Science</vt:lpstr>
      <vt:lpstr>Foundation for the Study of Science</vt:lpstr>
      <vt:lpstr>Foundation for the Study of Science</vt:lpstr>
      <vt:lpstr>Foundation for the Study of Science</vt:lpstr>
      <vt:lpstr>Foundation for the Study of Science</vt:lpstr>
      <vt:lpstr>Basis of an Understanding of History</vt:lpstr>
      <vt:lpstr>Basis of an Understanding of History</vt:lpstr>
      <vt:lpstr>PowerPoint Presentation</vt:lpstr>
      <vt:lpstr>General Warnings About Placing Other Authorities Above the Bible</vt:lpstr>
      <vt:lpstr>General Warnings About Placing Other Authorities Above the Bible</vt:lpstr>
      <vt:lpstr>General Warnings About Placing Other Authorities Above the Bible</vt:lpstr>
      <vt:lpstr>General Warnings About Placing Other Authorities Above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Biblical Foundations to  Faith and Reason</dc:title>
  <dc:creator>Trader</dc:creator>
  <cp:lastModifiedBy>Ed Zinke</cp:lastModifiedBy>
  <cp:revision>93</cp:revision>
  <cp:lastPrinted>2014-07-31T18:53:55Z</cp:lastPrinted>
  <dcterms:modified xsi:type="dcterms:W3CDTF">2018-12-17T07:47:30Z</dcterms:modified>
</cp:coreProperties>
</file>