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28" r:id="rId2"/>
    <p:sldId id="375" r:id="rId3"/>
    <p:sldId id="367" r:id="rId4"/>
    <p:sldId id="349" r:id="rId5"/>
    <p:sldId id="371" r:id="rId6"/>
    <p:sldId id="376" r:id="rId7"/>
    <p:sldId id="353" r:id="rId8"/>
    <p:sldId id="358" r:id="rId9"/>
    <p:sldId id="362" r:id="rId10"/>
    <p:sldId id="312" r:id="rId11"/>
    <p:sldId id="313" r:id="rId12"/>
    <p:sldId id="314" r:id="rId13"/>
    <p:sldId id="315" r:id="rId14"/>
    <p:sldId id="316" r:id="rId15"/>
    <p:sldId id="372" r:id="rId16"/>
    <p:sldId id="379" r:id="rId17"/>
    <p:sldId id="380" r:id="rId18"/>
    <p:sldId id="381" r:id="rId19"/>
    <p:sldId id="382" r:id="rId20"/>
    <p:sldId id="383" r:id="rId21"/>
    <p:sldId id="384" r:id="rId22"/>
    <p:sldId id="386" r:id="rId23"/>
    <p:sldId id="340" r:id="rId24"/>
    <p:sldId id="266" r:id="rId25"/>
    <p:sldId id="377" r:id="rId26"/>
    <p:sldId id="267" r:id="rId27"/>
    <p:sldId id="335" r:id="rId28"/>
    <p:sldId id="318" r:id="rId29"/>
    <p:sldId id="374" r:id="rId30"/>
    <p:sldId id="326" r:id="rId31"/>
    <p:sldId id="319" r:id="rId32"/>
    <p:sldId id="320" r:id="rId33"/>
    <p:sldId id="321" r:id="rId34"/>
    <p:sldId id="322" r:id="rId35"/>
    <p:sldId id="323" r:id="rId36"/>
    <p:sldId id="325" r:id="rId37"/>
    <p:sldId id="327" r:id="rId38"/>
    <p:sldId id="351" r:id="rId39"/>
    <p:sldId id="366" r:id="rId40"/>
    <p:sldId id="331" r:id="rId41"/>
    <p:sldId id="332" r:id="rId42"/>
    <p:sldId id="347" r:id="rId43"/>
    <p:sldId id="352"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91" autoAdjust="0"/>
  </p:normalViewPr>
  <p:slideViewPr>
    <p:cSldViewPr snapToGrid="0" snapToObjects="1">
      <p:cViewPr varScale="1">
        <p:scale>
          <a:sx n="100" d="100"/>
          <a:sy n="100" d="100"/>
        </p:scale>
        <p:origin x="582"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91860-D722-4228-B98D-E9C6432BBC1D}" type="datetimeFigureOut">
              <a:rPr lang="en-US" smtClean="0"/>
              <a:pPr/>
              <a:t>12/13/2018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D4462-2D6D-4A29-83CF-F928D9696C8F}" type="slidenum">
              <a:rPr lang="en-US" smtClean="0"/>
              <a:pPr/>
              <a:t>‹#›</a:t>
            </a:fld>
            <a:endParaRPr lang="en-US"/>
          </a:p>
        </p:txBody>
      </p:sp>
    </p:spTree>
    <p:extLst>
      <p:ext uri="{BB962C8B-B14F-4D97-AF65-F5344CB8AC3E}">
        <p14:creationId xmlns:p14="http://schemas.microsoft.com/office/powerpoint/2010/main" val="349687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C158475-2DDE-4FCF-A4B5-EA46B4F48DA9}" type="slidenum">
              <a:rPr lang="en-US" smtClean="0"/>
              <a:pPr/>
              <a:t>18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224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4A0833-97A9-4BC0-86B3-C721CDC1FD47}" type="slidenum">
              <a:rPr lang="en-US" smtClean="0"/>
              <a:pPr>
                <a:defRPr/>
              </a:pPr>
              <a:t>20</a:t>
            </a:fld>
            <a:endParaRPr lang="en-US"/>
          </a:p>
        </p:txBody>
      </p:sp>
    </p:spTree>
    <p:extLst>
      <p:ext uri="{BB962C8B-B14F-4D97-AF65-F5344CB8AC3E}">
        <p14:creationId xmlns:p14="http://schemas.microsoft.com/office/powerpoint/2010/main" val="179914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4A0833-97A9-4BC0-86B3-C721CDC1FD47}" type="slidenum">
              <a:rPr lang="en-US" smtClean="0"/>
              <a:pPr>
                <a:defRPr/>
              </a:pPr>
              <a:t>21</a:t>
            </a:fld>
            <a:endParaRPr lang="en-US"/>
          </a:p>
        </p:txBody>
      </p:sp>
    </p:spTree>
    <p:extLst>
      <p:ext uri="{BB962C8B-B14F-4D97-AF65-F5344CB8AC3E}">
        <p14:creationId xmlns:p14="http://schemas.microsoft.com/office/powerpoint/2010/main" val="205029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C70CBA-A7CF-49F0-87C6-33C830ED41BA}" type="slidenum">
              <a:rPr lang="en-US" smtClean="0"/>
              <a:pPr/>
              <a:t>31</a:t>
            </a:fld>
            <a:endParaRPr lang="en-US"/>
          </a:p>
        </p:txBody>
      </p:sp>
    </p:spTree>
    <p:extLst>
      <p:ext uri="{BB962C8B-B14F-4D97-AF65-F5344CB8AC3E}">
        <p14:creationId xmlns:p14="http://schemas.microsoft.com/office/powerpoint/2010/main" val="58499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a:t>
            </a:r>
            <a:r>
              <a:rPr lang="en-US" baseline="0" dirty="0" smtClean="0"/>
              <a:t> DOES REBAR COM FROM?</a:t>
            </a:r>
            <a:endParaRPr lang="en-US" dirty="0"/>
          </a:p>
        </p:txBody>
      </p:sp>
      <p:sp>
        <p:nvSpPr>
          <p:cNvPr id="4" name="Slide Number Placeholder 3"/>
          <p:cNvSpPr>
            <a:spLocks noGrp="1"/>
          </p:cNvSpPr>
          <p:nvPr>
            <p:ph type="sldNum" sz="quarter" idx="10"/>
          </p:nvPr>
        </p:nvSpPr>
        <p:spPr/>
        <p:txBody>
          <a:bodyPr/>
          <a:lstStyle/>
          <a:p>
            <a:fld id="{7EC70CBA-A7CF-49F0-87C6-33C830ED41BA}" type="slidenum">
              <a:rPr lang="en-US" smtClean="0"/>
              <a:pPr/>
              <a:t>33</a:t>
            </a:fld>
            <a:endParaRPr lang="en-US"/>
          </a:p>
        </p:txBody>
      </p:sp>
    </p:spTree>
    <p:extLst>
      <p:ext uri="{BB962C8B-B14F-4D97-AF65-F5344CB8AC3E}">
        <p14:creationId xmlns:p14="http://schemas.microsoft.com/office/powerpoint/2010/main" val="147159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where does Rebar come from?  </a:t>
            </a:r>
            <a:endParaRPr lang="en-US" dirty="0"/>
          </a:p>
        </p:txBody>
      </p:sp>
      <p:sp>
        <p:nvSpPr>
          <p:cNvPr id="4" name="Slide Number Placeholder 3"/>
          <p:cNvSpPr>
            <a:spLocks noGrp="1"/>
          </p:cNvSpPr>
          <p:nvPr>
            <p:ph type="sldNum" sz="quarter" idx="10"/>
          </p:nvPr>
        </p:nvSpPr>
        <p:spPr/>
        <p:txBody>
          <a:bodyPr/>
          <a:lstStyle/>
          <a:p>
            <a:fld id="{7EC70CBA-A7CF-49F0-87C6-33C830ED41BA}" type="slidenum">
              <a:rPr lang="en-US" smtClean="0"/>
              <a:pPr/>
              <a:t>36</a:t>
            </a:fld>
            <a:endParaRPr lang="en-US"/>
          </a:p>
        </p:txBody>
      </p:sp>
    </p:spTree>
    <p:extLst>
      <p:ext uri="{BB962C8B-B14F-4D97-AF65-F5344CB8AC3E}">
        <p14:creationId xmlns:p14="http://schemas.microsoft.com/office/powerpoint/2010/main" val="100244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here’s the better question – where is the electrical engineer</a:t>
            </a:r>
            <a:r>
              <a:rPr lang="en-US" baseline="0" dirty="0" smtClean="0"/>
              <a:t> in here?  Where does the direction come from?</a:t>
            </a:r>
            <a:endParaRPr lang="en-US" dirty="0"/>
          </a:p>
        </p:txBody>
      </p:sp>
      <p:sp>
        <p:nvSpPr>
          <p:cNvPr id="4" name="Slide Number Placeholder 3"/>
          <p:cNvSpPr>
            <a:spLocks noGrp="1"/>
          </p:cNvSpPr>
          <p:nvPr>
            <p:ph type="sldNum" sz="quarter" idx="10"/>
          </p:nvPr>
        </p:nvSpPr>
        <p:spPr/>
        <p:txBody>
          <a:bodyPr/>
          <a:lstStyle/>
          <a:p>
            <a:fld id="{7EC70CBA-A7CF-49F0-87C6-33C830ED41BA}" type="slidenum">
              <a:rPr lang="en-US" smtClean="0"/>
              <a:pPr/>
              <a:t>37</a:t>
            </a:fld>
            <a:endParaRPr lang="en-US"/>
          </a:p>
        </p:txBody>
      </p:sp>
    </p:spTree>
    <p:extLst>
      <p:ext uri="{BB962C8B-B14F-4D97-AF65-F5344CB8AC3E}">
        <p14:creationId xmlns:p14="http://schemas.microsoft.com/office/powerpoint/2010/main" val="131292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7980" y="1542687"/>
            <a:ext cx="7770220" cy="2973771"/>
          </a:xfrm>
        </p:spPr>
        <p:txBody>
          <a:bodyPr vert="eaVert"/>
          <a:lstStyle>
            <a:lvl5pPr>
              <a:defRPr>
                <a:solidFill>
                  <a:schemeClr val="tx2">
                    <a:lumMod val="10000"/>
                    <a:lumOff val="9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6323"/>
            <a:ext cx="1826342" cy="38837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484" y="606323"/>
            <a:ext cx="5821516" cy="3883742"/>
          </a:xfrm>
        </p:spPr>
        <p:txBody>
          <a:bodyPr vert="eaVert"/>
          <a:lstStyle>
            <a:lvl1pPr>
              <a:defRPr>
                <a:solidFill>
                  <a:schemeClr val="tx2">
                    <a:lumMod val="10000"/>
                    <a:lumOff val="90000"/>
                  </a:schemeClr>
                </a:solidFill>
              </a:defRPr>
            </a:lvl1pPr>
            <a:lvl2pPr>
              <a:defRPr>
                <a:solidFill>
                  <a:schemeClr val="tx2">
                    <a:lumMod val="10000"/>
                    <a:lumOff val="90000"/>
                  </a:schemeClr>
                </a:solidFill>
              </a:defRPr>
            </a:lvl2pPr>
            <a:lvl3pPr>
              <a:defRPr>
                <a:solidFill>
                  <a:schemeClr val="tx2">
                    <a:lumMod val="10000"/>
                    <a:lumOff val="90000"/>
                  </a:schemeClr>
                </a:solidFill>
              </a:defRPr>
            </a:lvl3pPr>
            <a:lvl4pPr>
              <a:defRPr>
                <a:solidFill>
                  <a:schemeClr val="tx2">
                    <a:lumMod val="10000"/>
                    <a:lumOff val="90000"/>
                  </a:schemeClr>
                </a:solidFill>
              </a:defRPr>
            </a:lvl4pPr>
            <a:lvl5pPr>
              <a:defRPr>
                <a:solidFill>
                  <a:schemeClr val="tx2">
                    <a:lumMod val="10000"/>
                    <a:lumOff val="9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lumMod val="10000"/>
                    <a:lumOff val="90000"/>
                  </a:schemeClr>
                </a:solidFill>
              </a:defRPr>
            </a:lvl1pPr>
            <a:lvl2pPr>
              <a:defRPr>
                <a:solidFill>
                  <a:schemeClr val="tx2">
                    <a:lumMod val="10000"/>
                    <a:lumOff val="90000"/>
                  </a:schemeClr>
                </a:solidFill>
              </a:defRPr>
            </a:lvl2pPr>
            <a:lvl3pPr>
              <a:defRPr>
                <a:solidFill>
                  <a:schemeClr val="tx2">
                    <a:lumMod val="10000"/>
                    <a:lumOff val="90000"/>
                  </a:schemeClr>
                </a:solidFill>
              </a:defRPr>
            </a:lvl3pPr>
            <a:lvl4pPr>
              <a:defRPr>
                <a:solidFill>
                  <a:schemeClr val="tx2">
                    <a:lumMod val="10000"/>
                    <a:lumOff val="90000"/>
                  </a:schemeClr>
                </a:solidFill>
              </a:defRPr>
            </a:lvl4pPr>
            <a:lvl5pPr>
              <a:defRPr>
                <a:solidFill>
                  <a:schemeClr val="tx2">
                    <a:lumMod val="10000"/>
                    <a:lumOff val="9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0747"/>
            <a:ext cx="3810000" cy="3021124"/>
          </a:xfrm>
        </p:spPr>
        <p:txBody>
          <a:bodyPr/>
          <a:lstStyle>
            <a:lvl1pPr>
              <a:defRPr sz="2800">
                <a:solidFill>
                  <a:schemeClr val="tx2">
                    <a:lumMod val="10000"/>
                    <a:lumOff val="90000"/>
                  </a:schemeClr>
                </a:solidFill>
              </a:defRPr>
            </a:lvl1pPr>
            <a:lvl2pPr>
              <a:defRPr sz="2400">
                <a:solidFill>
                  <a:schemeClr val="tx2">
                    <a:lumMod val="10000"/>
                    <a:lumOff val="90000"/>
                  </a:schemeClr>
                </a:solidFill>
              </a:defRPr>
            </a:lvl2pPr>
            <a:lvl3pPr>
              <a:defRPr sz="2000">
                <a:solidFill>
                  <a:schemeClr val="tx2">
                    <a:lumMod val="10000"/>
                    <a:lumOff val="90000"/>
                  </a:schemeClr>
                </a:solidFill>
              </a:defRPr>
            </a:lvl3pPr>
            <a:lvl4pPr>
              <a:defRPr sz="1800">
                <a:solidFill>
                  <a:schemeClr val="tx2">
                    <a:lumMod val="10000"/>
                    <a:lumOff val="90000"/>
                  </a:schemeClr>
                </a:solidFill>
              </a:defRPr>
            </a:lvl4pPr>
            <a:lvl5pPr>
              <a:defRPr sz="1800">
                <a:solidFill>
                  <a:schemeClr val="tx2">
                    <a:lumMod val="10000"/>
                    <a:lumOff val="9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0747"/>
            <a:ext cx="3809999" cy="3021124"/>
          </a:xfrm>
        </p:spPr>
        <p:txBody>
          <a:bodyPr/>
          <a:lstStyle>
            <a:lvl1pPr>
              <a:defRPr sz="2800">
                <a:solidFill>
                  <a:schemeClr val="tx2">
                    <a:lumMod val="10000"/>
                    <a:lumOff val="90000"/>
                  </a:schemeClr>
                </a:solidFill>
              </a:defRPr>
            </a:lvl1pPr>
            <a:lvl2pPr>
              <a:defRPr sz="2400">
                <a:solidFill>
                  <a:schemeClr val="tx2">
                    <a:lumMod val="10000"/>
                    <a:lumOff val="90000"/>
                  </a:schemeClr>
                </a:solidFill>
              </a:defRPr>
            </a:lvl2pPr>
            <a:lvl3pPr>
              <a:defRPr sz="2000">
                <a:solidFill>
                  <a:schemeClr val="tx2">
                    <a:lumMod val="10000"/>
                    <a:lumOff val="90000"/>
                  </a:schemeClr>
                </a:solidFill>
              </a:defRPr>
            </a:lvl3pPr>
            <a:lvl4pPr>
              <a:defRPr sz="1800">
                <a:solidFill>
                  <a:schemeClr val="tx2">
                    <a:lumMod val="10000"/>
                    <a:lumOff val="90000"/>
                  </a:schemeClr>
                </a:solidFill>
              </a:defRPr>
            </a:lvl4pPr>
            <a:lvl5pPr>
              <a:defRPr sz="1800">
                <a:solidFill>
                  <a:schemeClr val="tx2">
                    <a:lumMod val="10000"/>
                    <a:lumOff val="9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460747"/>
            <a:ext cx="3811588" cy="479822"/>
          </a:xfrm>
        </p:spPr>
        <p:txBody>
          <a:bodyPr anchor="b"/>
          <a:lstStyle>
            <a:lvl1pPr marL="0" indent="0">
              <a:buNone/>
              <a:defRPr sz="2400" b="1">
                <a:solidFill>
                  <a:schemeClr val="tx2">
                    <a:lumMod val="10000"/>
                    <a:lumOff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941871"/>
            <a:ext cx="3811588" cy="2540000"/>
          </a:xfrm>
        </p:spPr>
        <p:txBody>
          <a:bodyPr/>
          <a:lstStyle>
            <a:lvl1pPr>
              <a:defRPr sz="2400">
                <a:solidFill>
                  <a:schemeClr val="tx2">
                    <a:lumMod val="10000"/>
                    <a:lumOff val="90000"/>
                  </a:schemeClr>
                </a:solidFill>
              </a:defRPr>
            </a:lvl1pPr>
            <a:lvl2pPr>
              <a:defRPr sz="2000">
                <a:solidFill>
                  <a:schemeClr val="tx2">
                    <a:lumMod val="10000"/>
                    <a:lumOff val="90000"/>
                  </a:schemeClr>
                </a:solidFill>
              </a:defRPr>
            </a:lvl2pPr>
            <a:lvl3pPr>
              <a:defRPr sz="1800">
                <a:solidFill>
                  <a:schemeClr val="tx2">
                    <a:lumMod val="10000"/>
                    <a:lumOff val="90000"/>
                  </a:schemeClr>
                </a:solidFill>
              </a:defRPr>
            </a:lvl3pPr>
            <a:lvl4pPr>
              <a:defRPr sz="1600">
                <a:solidFill>
                  <a:schemeClr val="tx2">
                    <a:lumMod val="10000"/>
                    <a:lumOff val="90000"/>
                  </a:schemeClr>
                </a:solidFill>
              </a:defRPr>
            </a:lvl4pPr>
            <a:lvl5pPr>
              <a:defRPr sz="1600">
                <a:solidFill>
                  <a:schemeClr val="tx2">
                    <a:lumMod val="10000"/>
                    <a:lumOff val="9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60747"/>
            <a:ext cx="3813173" cy="479822"/>
          </a:xfrm>
        </p:spPr>
        <p:txBody>
          <a:bodyPr anchor="b"/>
          <a:lstStyle>
            <a:lvl1pPr marL="0" indent="0">
              <a:buNone/>
              <a:defRPr sz="2400" b="1">
                <a:solidFill>
                  <a:schemeClr val="tx2">
                    <a:lumMod val="10000"/>
                    <a:lumOff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941871"/>
            <a:ext cx="3813173" cy="2540000"/>
          </a:xfrm>
        </p:spPr>
        <p:txBody>
          <a:bodyPr/>
          <a:lstStyle>
            <a:lvl1pPr>
              <a:defRPr sz="2400">
                <a:solidFill>
                  <a:schemeClr val="tx2">
                    <a:lumMod val="10000"/>
                    <a:lumOff val="90000"/>
                  </a:schemeClr>
                </a:solidFill>
              </a:defRPr>
            </a:lvl1pPr>
            <a:lvl2pPr>
              <a:defRPr sz="2000">
                <a:solidFill>
                  <a:schemeClr val="tx2">
                    <a:lumMod val="10000"/>
                    <a:lumOff val="90000"/>
                  </a:schemeClr>
                </a:solidFill>
              </a:defRPr>
            </a:lvl2pPr>
            <a:lvl3pPr>
              <a:defRPr sz="1800">
                <a:solidFill>
                  <a:schemeClr val="tx2">
                    <a:lumMod val="10000"/>
                    <a:lumOff val="90000"/>
                  </a:schemeClr>
                </a:solidFill>
              </a:defRPr>
            </a:lvl3pPr>
            <a:lvl4pPr>
              <a:defRPr sz="1600">
                <a:solidFill>
                  <a:schemeClr val="tx2">
                    <a:lumMod val="10000"/>
                    <a:lumOff val="90000"/>
                  </a:schemeClr>
                </a:solidFill>
              </a:defRPr>
            </a:lvl4pPr>
            <a:lvl5pPr>
              <a:defRPr sz="1600">
                <a:solidFill>
                  <a:schemeClr val="tx2">
                    <a:lumMod val="10000"/>
                    <a:lumOff val="9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9226" y="622710"/>
            <a:ext cx="2736288" cy="65846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22710"/>
            <a:ext cx="4888885" cy="3867355"/>
          </a:xfrm>
        </p:spPr>
        <p:txBody>
          <a:bodyPr/>
          <a:lstStyle>
            <a:lvl1pPr>
              <a:defRPr sz="3200">
                <a:solidFill>
                  <a:schemeClr val="tx2">
                    <a:lumMod val="10000"/>
                    <a:lumOff val="90000"/>
                  </a:schemeClr>
                </a:solidFill>
              </a:defRPr>
            </a:lvl1pPr>
            <a:lvl2pPr>
              <a:defRPr sz="2800">
                <a:solidFill>
                  <a:schemeClr val="tx2">
                    <a:lumMod val="10000"/>
                    <a:lumOff val="90000"/>
                  </a:schemeClr>
                </a:solidFill>
              </a:defRPr>
            </a:lvl2pPr>
            <a:lvl3pPr>
              <a:defRPr sz="2400">
                <a:solidFill>
                  <a:schemeClr val="tx2">
                    <a:lumMod val="10000"/>
                    <a:lumOff val="90000"/>
                  </a:schemeClr>
                </a:solidFill>
              </a:defRPr>
            </a:lvl3pPr>
            <a:lvl4pPr>
              <a:defRPr sz="2000">
                <a:solidFill>
                  <a:schemeClr val="tx2">
                    <a:lumMod val="10000"/>
                    <a:lumOff val="90000"/>
                  </a:schemeClr>
                </a:solidFill>
              </a:defRPr>
            </a:lvl4pPr>
            <a:lvl5pPr>
              <a:defRPr sz="2000">
                <a:solidFill>
                  <a:schemeClr val="tx2">
                    <a:lumMod val="10000"/>
                    <a:lumOff val="9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29226" y="1294582"/>
            <a:ext cx="2736288" cy="3213171"/>
          </a:xfrm>
        </p:spPr>
        <p:txBody>
          <a:bodyPr/>
          <a:lstStyle>
            <a:lvl1pPr marL="0" indent="0">
              <a:buNone/>
              <a:defRPr sz="1400">
                <a:solidFill>
                  <a:schemeClr val="tx2">
                    <a:lumMod val="10000"/>
                    <a:lumOff val="9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22709"/>
            <a:ext cx="5486400" cy="29229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497336"/>
          </a:xfrm>
        </p:spPr>
        <p:txBody>
          <a:bodyPr/>
          <a:lstStyle>
            <a:lvl1pPr marL="0" indent="0">
              <a:buNone/>
              <a:defRPr sz="1400">
                <a:solidFill>
                  <a:schemeClr val="tx2">
                    <a:lumMod val="10000"/>
                    <a:lumOff val="9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4B879-39E8-BB44-9F01-EF2C0679543C}"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E3153-3DB7-4C4F-A3C4-526272FC4A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23268"/>
            <a:ext cx="7772399" cy="83747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7979" y="1542687"/>
            <a:ext cx="7811191" cy="29737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74B879-39E8-BB44-9F01-EF2C0679543C}" type="datetimeFigureOut">
              <a:rPr lang="en-US" smtClean="0"/>
              <a:pPr/>
              <a:t>12/13/2018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E3153-3DB7-4C4F-A3C4-526272FC4A5E}" type="slidenum">
              <a:rPr lang="en-US" smtClean="0"/>
              <a:pPr/>
              <a:t>‹#›</a:t>
            </a:fld>
            <a:endParaRPr lang="en-US"/>
          </a:p>
        </p:txBody>
      </p:sp>
      <p:sp>
        <p:nvSpPr>
          <p:cNvPr id="8" name="Rectangle 7"/>
          <p:cNvSpPr/>
          <p:nvPr userDrawn="1"/>
        </p:nvSpPr>
        <p:spPr>
          <a:xfrm>
            <a:off x="685800" y="627043"/>
            <a:ext cx="7772400" cy="3889415"/>
          </a:xfrm>
          <a:prstGeom prst="rect">
            <a:avLst/>
          </a:prstGeom>
          <a:noFill/>
          <a:ln w="28575" cap="flat" cmpd="sng" algn="ctr">
            <a:solidFill>
              <a:schemeClr val="tx2">
                <a:lumMod val="90000"/>
                <a:lumOff val="10000"/>
              </a:schemeClr>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5400" b="1" i="1" kern="1200">
          <a:solidFill>
            <a:schemeClr val="accent6"/>
          </a:solidFill>
          <a:latin typeface="+mj-lt"/>
          <a:ea typeface="+mj-ea"/>
          <a:cs typeface="+mj-cs"/>
        </a:defRPr>
      </a:lvl1pPr>
    </p:titleStyle>
    <p:bodyStyle>
      <a:lvl1pPr marL="342900" indent="-342900" algn="l" defTabSz="457200" rtl="0" eaLnBrk="1" latinLnBrk="0" hangingPunct="1">
        <a:spcBef>
          <a:spcPct val="20000"/>
        </a:spcBef>
        <a:buClr>
          <a:schemeClr val="bg2">
            <a:lumMod val="50000"/>
          </a:schemeClr>
        </a:buClr>
        <a:buFont typeface="Wingdings" charset="2"/>
        <a:buChar char="§"/>
        <a:defRPr sz="3600" kern="1200">
          <a:solidFill>
            <a:schemeClr val="tx2">
              <a:lumMod val="10000"/>
              <a:lumOff val="90000"/>
            </a:schemeClr>
          </a:solidFill>
          <a:latin typeface="+mn-lt"/>
          <a:ea typeface="+mn-ea"/>
          <a:cs typeface="+mn-cs"/>
        </a:defRPr>
      </a:lvl1pPr>
      <a:lvl2pPr marL="742950" indent="-285750" algn="l" defTabSz="457200" rtl="0" eaLnBrk="1" latinLnBrk="0" hangingPunct="1">
        <a:spcBef>
          <a:spcPct val="20000"/>
        </a:spcBef>
        <a:buClr>
          <a:schemeClr val="bg2">
            <a:lumMod val="50000"/>
          </a:schemeClr>
        </a:buClr>
        <a:buFont typeface="Arial"/>
        <a:buChar char="–"/>
        <a:defRPr sz="3600" kern="1200">
          <a:solidFill>
            <a:schemeClr val="tx2">
              <a:lumMod val="10000"/>
              <a:lumOff val="90000"/>
            </a:schemeClr>
          </a:solidFill>
          <a:latin typeface="+mn-lt"/>
          <a:ea typeface="+mn-ea"/>
          <a:cs typeface="+mn-cs"/>
        </a:defRPr>
      </a:lvl2pPr>
      <a:lvl3pPr marL="1143000" indent="-228600" algn="l" defTabSz="457200" rtl="0" eaLnBrk="1" latinLnBrk="0" hangingPunct="1">
        <a:spcBef>
          <a:spcPct val="20000"/>
        </a:spcBef>
        <a:buClr>
          <a:schemeClr val="bg2">
            <a:lumMod val="50000"/>
          </a:schemeClr>
        </a:buClr>
        <a:buFont typeface="Arial"/>
        <a:buChar char="•"/>
        <a:defRPr sz="3600" kern="1200">
          <a:solidFill>
            <a:schemeClr val="tx2">
              <a:lumMod val="10000"/>
              <a:lumOff val="90000"/>
            </a:schemeClr>
          </a:solidFill>
          <a:latin typeface="+mn-lt"/>
          <a:ea typeface="+mn-ea"/>
          <a:cs typeface="+mn-cs"/>
        </a:defRPr>
      </a:lvl3pPr>
      <a:lvl4pPr marL="1600200" indent="-228600" algn="l" defTabSz="457200" rtl="0" eaLnBrk="1" latinLnBrk="0" hangingPunct="1">
        <a:spcBef>
          <a:spcPct val="20000"/>
        </a:spcBef>
        <a:buClr>
          <a:schemeClr val="bg2">
            <a:lumMod val="50000"/>
          </a:schemeClr>
        </a:buClr>
        <a:buFont typeface="Arial"/>
        <a:buChar char="–"/>
        <a:defRPr sz="3600" kern="1200">
          <a:solidFill>
            <a:schemeClr val="tx2">
              <a:lumMod val="10000"/>
              <a:lumOff val="90000"/>
            </a:schemeClr>
          </a:solidFill>
          <a:latin typeface="+mn-lt"/>
          <a:ea typeface="+mn-ea"/>
          <a:cs typeface="+mn-cs"/>
        </a:defRPr>
      </a:lvl4pPr>
      <a:lvl5pPr marL="2057400" indent="-228600" algn="l" defTabSz="457200" rtl="0" eaLnBrk="1" latinLnBrk="0" hangingPunct="1">
        <a:spcBef>
          <a:spcPct val="20000"/>
        </a:spcBef>
        <a:buClr>
          <a:schemeClr val="bg2">
            <a:lumMod val="50000"/>
          </a:schemeClr>
        </a:buClr>
        <a:buFont typeface="Arial"/>
        <a:buChar char="»"/>
        <a:defRPr sz="3600" kern="1200">
          <a:solidFill>
            <a:schemeClr val="tx2">
              <a:lumMod val="10000"/>
              <a:lumOff val="9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tiff"/><Relationship Id="rId7" Type="http://schemas.openxmlformats.org/officeDocument/2006/relationships/image" Target="../media/image45.jp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5.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58324" y="2885243"/>
            <a:ext cx="6793032" cy="1314450"/>
          </a:xfrm>
          <a:prstGeom prst="rect">
            <a:avLst/>
          </a:prstGeom>
        </p:spPr>
        <p:txBody>
          <a:bodyPr>
            <a:normAutofit/>
          </a:bodyPr>
          <a:lstStyle/>
          <a:p>
            <a:pPr marL="342900" marR="0" lvl="0" indent="-342900" algn="ctr" defTabSz="457200" rtl="0" eaLnBrk="1" fontAlgn="auto" latinLnBrk="0" hangingPunct="1">
              <a:lnSpc>
                <a:spcPct val="100000"/>
              </a:lnSpc>
              <a:spcBef>
                <a:spcPct val="20000"/>
              </a:spcBef>
              <a:spcAft>
                <a:spcPts val="0"/>
              </a:spcAft>
              <a:buClr>
                <a:schemeClr val="bg2">
                  <a:lumMod val="50000"/>
                </a:schemeClr>
              </a:buClr>
              <a:buSzTx/>
              <a:tabLst/>
              <a:defRPr/>
            </a:pPr>
            <a:endParaRPr kumimoji="0" lang="en-US" sz="3200" b="0" i="0" u="none" strike="noStrike" kern="1200" cap="none" spc="0" normalizeH="0" baseline="0" noProof="0" dirty="0">
              <a:ln>
                <a:noFill/>
              </a:ln>
              <a:solidFill>
                <a:schemeClr val="tx2">
                  <a:lumMod val="10000"/>
                  <a:lumOff val="90000"/>
                </a:schemeClr>
              </a:solidFill>
              <a:effectLst/>
              <a:uLnTx/>
              <a:uFillTx/>
              <a:latin typeface="Papyrus" pitchFamily="66" charset="0"/>
            </a:endParaRPr>
          </a:p>
        </p:txBody>
      </p:sp>
      <p:sp>
        <p:nvSpPr>
          <p:cNvPr id="5" name="Title 4"/>
          <p:cNvSpPr>
            <a:spLocks noGrp="1"/>
          </p:cNvSpPr>
          <p:nvPr>
            <p:ph type="title"/>
          </p:nvPr>
        </p:nvSpPr>
        <p:spPr>
          <a:xfrm>
            <a:off x="565898" y="1544252"/>
            <a:ext cx="7772399" cy="837479"/>
          </a:xfrm>
        </p:spPr>
        <p:txBody>
          <a:bodyPr/>
          <a:lstStyle/>
          <a:p>
            <a:r>
              <a:rPr lang="en-US" dirty="0" smtClean="0">
                <a:solidFill>
                  <a:schemeClr val="bg1"/>
                </a:solidFill>
              </a:rPr>
              <a:t>Molecular Biology as Evidence of Creation</a:t>
            </a:r>
            <a:br>
              <a:rPr lang="en-US" dirty="0" smtClean="0">
                <a:solidFill>
                  <a:schemeClr val="bg1"/>
                </a:solidFill>
              </a:rPr>
            </a:br>
            <a:r>
              <a:rPr lang="en-US" dirty="0">
                <a:solidFill>
                  <a:schemeClr val="bg1"/>
                </a:solidFill>
              </a:rPr>
              <a:t/>
            </a:r>
            <a:br>
              <a:rPr lang="en-US" dirty="0">
                <a:solidFill>
                  <a:schemeClr val="bg1"/>
                </a:solidFill>
              </a:rPr>
            </a:br>
            <a:r>
              <a:rPr lang="en-US" sz="2400" dirty="0" smtClean="0">
                <a:solidFill>
                  <a:schemeClr val="bg1"/>
                </a:solidFill>
              </a:rPr>
              <a:t>Suzanne Phillips</a:t>
            </a:r>
            <a:br>
              <a:rPr lang="en-US" sz="2400" dirty="0" smtClean="0">
                <a:solidFill>
                  <a:schemeClr val="bg1"/>
                </a:solidFill>
              </a:rPr>
            </a:br>
            <a:r>
              <a:rPr lang="en-US" sz="1400" dirty="0" smtClean="0">
                <a:solidFill>
                  <a:schemeClr val="bg1"/>
                </a:solidFill>
              </a:rPr>
              <a:t>Loma Linda University</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abolic Pathways.bmp"/>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57357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tty acid oxidation.png"/>
          <p:cNvPicPr>
            <a:picLocks noChangeAspect="1"/>
          </p:cNvPicPr>
          <p:nvPr/>
        </p:nvPicPr>
        <p:blipFill>
          <a:blip r:embed="rId2"/>
          <a:stretch>
            <a:fillRect/>
          </a:stretch>
        </p:blipFill>
        <p:spPr>
          <a:xfrm>
            <a:off x="1076201" y="-78698"/>
            <a:ext cx="6411387" cy="5342822"/>
          </a:xfrm>
          <a:prstGeom prst="rect">
            <a:avLst/>
          </a:prstGeom>
        </p:spPr>
      </p:pic>
    </p:spTree>
    <p:extLst>
      <p:ext uri="{BB962C8B-B14F-4D97-AF65-F5344CB8AC3E}">
        <p14:creationId xmlns:p14="http://schemas.microsoft.com/office/powerpoint/2010/main" val="316512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CA cycle.png"/>
          <p:cNvPicPr>
            <a:picLocks noChangeAspect="1"/>
          </p:cNvPicPr>
          <p:nvPr/>
        </p:nvPicPr>
        <p:blipFill>
          <a:blip r:embed="rId2"/>
          <a:stretch>
            <a:fillRect/>
          </a:stretch>
        </p:blipFill>
        <p:spPr>
          <a:xfrm>
            <a:off x="1292721" y="0"/>
            <a:ext cx="6363505" cy="5302921"/>
          </a:xfrm>
          <a:prstGeom prst="rect">
            <a:avLst/>
          </a:prstGeom>
        </p:spPr>
      </p:pic>
    </p:spTree>
    <p:extLst>
      <p:ext uri="{BB962C8B-B14F-4D97-AF65-F5344CB8AC3E}">
        <p14:creationId xmlns:p14="http://schemas.microsoft.com/office/powerpoint/2010/main" val="155842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ccinate Dehydrogenase.jpg"/>
          <p:cNvPicPr>
            <a:picLocks noChangeAspect="1"/>
          </p:cNvPicPr>
          <p:nvPr/>
        </p:nvPicPr>
        <p:blipFill>
          <a:blip r:embed="rId2"/>
          <a:srcRect b="4882"/>
          <a:stretch>
            <a:fillRect/>
          </a:stretch>
        </p:blipFill>
        <p:spPr>
          <a:xfrm>
            <a:off x="899201" y="126807"/>
            <a:ext cx="4384833" cy="4892373"/>
          </a:xfrm>
          <a:prstGeom prst="rect">
            <a:avLst/>
          </a:prstGeom>
        </p:spPr>
      </p:pic>
      <p:pic>
        <p:nvPicPr>
          <p:cNvPr id="5" name="Picture 4" descr="Amino Acid.jpg"/>
          <p:cNvPicPr>
            <a:picLocks noChangeAspect="1"/>
          </p:cNvPicPr>
          <p:nvPr/>
        </p:nvPicPr>
        <p:blipFill>
          <a:blip r:embed="rId3"/>
          <a:stretch>
            <a:fillRect/>
          </a:stretch>
        </p:blipFill>
        <p:spPr>
          <a:xfrm>
            <a:off x="5622028" y="1241850"/>
            <a:ext cx="2433757" cy="1822969"/>
          </a:xfrm>
          <a:prstGeom prst="rect">
            <a:avLst/>
          </a:prstGeom>
        </p:spPr>
      </p:pic>
    </p:spTree>
    <p:extLst>
      <p:ext uri="{BB962C8B-B14F-4D97-AF65-F5344CB8AC3E}">
        <p14:creationId xmlns:p14="http://schemas.microsoft.com/office/powerpoint/2010/main" val="99440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om.jpg"/>
          <p:cNvPicPr>
            <a:picLocks noChangeAspect="1"/>
          </p:cNvPicPr>
          <p:nvPr/>
        </p:nvPicPr>
        <p:blipFill>
          <a:blip r:embed="rId2"/>
          <a:stretch>
            <a:fillRect/>
          </a:stretch>
        </p:blipFill>
        <p:spPr>
          <a:xfrm>
            <a:off x="2293144" y="321469"/>
            <a:ext cx="6183794" cy="4637846"/>
          </a:xfrm>
          <a:prstGeom prst="rect">
            <a:avLst/>
          </a:prstGeom>
        </p:spPr>
      </p:pic>
      <p:pic>
        <p:nvPicPr>
          <p:cNvPr id="3" name="Picture 2" descr="Amino Acid.jpg"/>
          <p:cNvPicPr>
            <a:picLocks noChangeAspect="1"/>
          </p:cNvPicPr>
          <p:nvPr/>
        </p:nvPicPr>
        <p:blipFill>
          <a:blip r:embed="rId3"/>
          <a:stretch>
            <a:fillRect/>
          </a:stretch>
        </p:blipFill>
        <p:spPr>
          <a:xfrm>
            <a:off x="332173" y="1235869"/>
            <a:ext cx="2669338" cy="1999427"/>
          </a:xfrm>
          <a:prstGeom prst="rect">
            <a:avLst/>
          </a:prstGeom>
        </p:spPr>
      </p:pic>
    </p:spTree>
    <p:extLst>
      <p:ext uri="{BB962C8B-B14F-4D97-AF65-F5344CB8AC3E}">
        <p14:creationId xmlns:p14="http://schemas.microsoft.com/office/powerpoint/2010/main" val="74357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a:spLocks noChangeArrowheads="1"/>
          </p:cNvSpPr>
          <p:nvPr/>
        </p:nvSpPr>
        <p:spPr bwMode="auto">
          <a:xfrm>
            <a:off x="1263722" y="0"/>
            <a:ext cx="6493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a:t>
            </a:r>
            <a:r>
              <a:rPr lang="en-US" altLang="en-US" sz="3600" dirty="0" smtClean="0">
                <a:solidFill>
                  <a:schemeClr val="bg1"/>
                </a:solidFill>
              </a:rPr>
              <a:t>do we ACTUALLY see?</a:t>
            </a:r>
          </a:p>
          <a:p>
            <a:pPr eaLnBrk="1" hangingPunct="1">
              <a:spcBef>
                <a:spcPct val="0"/>
              </a:spcBef>
              <a:buFontTx/>
              <a:buNone/>
            </a:pPr>
            <a:r>
              <a:rPr lang="en-US" altLang="en-US" sz="3600" dirty="0" smtClean="0">
                <a:solidFill>
                  <a:schemeClr val="bg1"/>
                </a:solidFill>
              </a:rPr>
              <a:t>                  DATUM # </a:t>
            </a:r>
            <a:r>
              <a:rPr lang="en-US" altLang="en-US" sz="3600" dirty="0">
                <a:solidFill>
                  <a:schemeClr val="bg1"/>
                </a:solidFill>
              </a:rPr>
              <a:t>2</a:t>
            </a:r>
          </a:p>
        </p:txBody>
      </p:sp>
      <p:sp>
        <p:nvSpPr>
          <p:cNvPr id="3" name="Title 1"/>
          <p:cNvSpPr txBox="1">
            <a:spLocks/>
          </p:cNvSpPr>
          <p:nvPr/>
        </p:nvSpPr>
        <p:spPr>
          <a:xfrm>
            <a:off x="1016660" y="1541284"/>
            <a:ext cx="7772399" cy="837479"/>
          </a:xfrm>
          <a:prstGeom prst="rect">
            <a:avLst/>
          </a:prstGeom>
        </p:spPr>
        <p:txBody>
          <a:bodyPr/>
          <a:lstStyle>
            <a:lvl1pPr algn="ctr" defTabSz="457200" rtl="0" eaLnBrk="1" latinLnBrk="0" hangingPunct="1">
              <a:spcBef>
                <a:spcPct val="0"/>
              </a:spcBef>
              <a:buNone/>
              <a:defRPr sz="5400" b="1" i="1" kern="1200">
                <a:solidFill>
                  <a:schemeClr val="accent6"/>
                </a:solidFill>
                <a:latin typeface="+mj-lt"/>
                <a:ea typeface="+mj-ea"/>
                <a:cs typeface="+mj-cs"/>
              </a:defRPr>
            </a:lvl1pPr>
          </a:lstStyle>
          <a:p>
            <a:pPr algn="l"/>
            <a:r>
              <a:rPr lang="en-US" sz="4000" dirty="0" smtClean="0">
                <a:solidFill>
                  <a:schemeClr val="bg1"/>
                </a:solidFill>
              </a:rPr>
              <a:t>THE HUMAN MIND: </a:t>
            </a:r>
            <a:r>
              <a:rPr lang="en-US" sz="2800" dirty="0" smtClean="0">
                <a:solidFill>
                  <a:schemeClr val="bg1"/>
                </a:solidFill>
              </a:rPr>
              <a:t>the most stunning entity on the entire earth</a:t>
            </a:r>
            <a:br>
              <a:rPr lang="en-US" sz="2800" dirty="0" smtClean="0">
                <a:solidFill>
                  <a:schemeClr val="bg1"/>
                </a:solidFill>
              </a:rPr>
            </a:br>
            <a:r>
              <a:rPr lang="en-US" sz="4000" dirty="0" smtClean="0">
                <a:solidFill>
                  <a:schemeClr val="bg1"/>
                </a:solidFill>
              </a:rPr>
              <a:t>	</a:t>
            </a:r>
            <a:br>
              <a:rPr lang="en-US" sz="4000" dirty="0" smtClean="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1905221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0793"/>
            <a:ext cx="7772399" cy="837479"/>
          </a:xfrm>
        </p:spPr>
        <p:txBody>
          <a:bodyPr/>
          <a:lstStyle/>
          <a:p>
            <a:pPr algn="l"/>
            <a:r>
              <a:rPr lang="en-US" sz="4000" dirty="0" smtClean="0">
                <a:solidFill>
                  <a:srgbClr val="FFFFFF"/>
                </a:solidFill>
              </a:rPr>
              <a:t/>
            </a:r>
            <a:br>
              <a:rPr lang="en-US" sz="4000" dirty="0" smtClean="0">
                <a:solidFill>
                  <a:srgbClr val="FFFFFF"/>
                </a:solidFill>
              </a:rPr>
            </a:br>
            <a:r>
              <a:rPr lang="en-US" sz="4000" dirty="0" smtClean="0">
                <a:solidFill>
                  <a:srgbClr val="FFFFFF"/>
                </a:solidFill>
              </a:rPr>
              <a:t>Complexity in fossil record.</a:t>
            </a:r>
            <a:br>
              <a:rPr lang="en-US" sz="4000" dirty="0" smtClean="0">
                <a:solidFill>
                  <a:srgbClr val="FFFFFF"/>
                </a:solidFill>
              </a:rPr>
            </a:br>
            <a:endParaRPr lang="en-US" sz="4000" dirty="0">
              <a:solidFill>
                <a:srgbClr val="FFFFFF"/>
              </a:solidFill>
            </a:endParaRPr>
          </a:p>
        </p:txBody>
      </p:sp>
      <p:pic>
        <p:nvPicPr>
          <p:cNvPr id="26626" name="Picture 2" descr="http://www.proof-of-evolution.com/image-files/trilobite-eye-schizochroal-wcpd.jpg"/>
          <p:cNvPicPr>
            <a:picLocks noChangeAspect="1" noChangeArrowheads="1"/>
          </p:cNvPicPr>
          <p:nvPr/>
        </p:nvPicPr>
        <p:blipFill>
          <a:blip r:embed="rId2"/>
          <a:srcRect/>
          <a:stretch>
            <a:fillRect/>
          </a:stretch>
        </p:blipFill>
        <p:spPr bwMode="auto">
          <a:xfrm>
            <a:off x="1781864" y="870857"/>
            <a:ext cx="5402707" cy="3565787"/>
          </a:xfrm>
          <a:prstGeom prst="rect">
            <a:avLst/>
          </a:prstGeom>
          <a:noFill/>
        </p:spPr>
      </p:pic>
    </p:spTree>
    <p:extLst>
      <p:ext uri="{BB962C8B-B14F-4D97-AF65-F5344CB8AC3E}">
        <p14:creationId xmlns:p14="http://schemas.microsoft.com/office/powerpoint/2010/main" val="2178498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0793"/>
            <a:ext cx="7772399" cy="837479"/>
          </a:xfrm>
        </p:spPr>
        <p:txBody>
          <a:bodyPr/>
          <a:lstStyle/>
          <a:p>
            <a:pPr algn="l"/>
            <a:r>
              <a:rPr lang="en-US" sz="4000" dirty="0" smtClean="0"/>
              <a:t/>
            </a:r>
            <a:br>
              <a:rPr lang="en-US" sz="4000" dirty="0" smtClean="0"/>
            </a:br>
            <a:r>
              <a:rPr lang="en-US" sz="4000" dirty="0" smtClean="0"/>
              <a:t>3. Complexity in fossil record.</a:t>
            </a:r>
            <a:br>
              <a:rPr lang="en-US" sz="4000" dirty="0" smtClean="0"/>
            </a:br>
            <a:endParaRPr lang="en-US" sz="4000" dirty="0"/>
          </a:p>
        </p:txBody>
      </p:sp>
      <p:pic>
        <p:nvPicPr>
          <p:cNvPr id="3" name="Picture 4" descr="timescale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49211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ye3"/>
          <p:cNvPicPr>
            <a:picLocks noChangeAspect="1" noChangeArrowheads="1"/>
          </p:cNvPicPr>
          <p:nvPr/>
        </p:nvPicPr>
        <p:blipFill>
          <a:blip r:embed="rId3"/>
          <a:srcRect/>
          <a:stretch>
            <a:fillRect/>
          </a:stretch>
        </p:blipFill>
        <p:spPr bwMode="auto">
          <a:xfrm>
            <a:off x="228600" y="3573"/>
            <a:ext cx="8382000" cy="5330428"/>
          </a:xfrm>
          <a:prstGeom prst="rect">
            <a:avLst/>
          </a:prstGeom>
          <a:noFill/>
          <a:ln w="9525">
            <a:noFill/>
            <a:miter lim="800000"/>
            <a:headEnd/>
            <a:tailEnd/>
          </a:ln>
        </p:spPr>
      </p:pic>
    </p:spTree>
    <p:extLst>
      <p:ext uri="{BB962C8B-B14F-4D97-AF65-F5344CB8AC3E}">
        <p14:creationId xmlns:p14="http://schemas.microsoft.com/office/powerpoint/2010/main" val="2157035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xyzttt.com/wsfiles/microc/insecteye.jpg"/>
          <p:cNvPicPr>
            <a:picLocks noChangeAspect="1" noChangeArrowheads="1"/>
          </p:cNvPicPr>
          <p:nvPr/>
        </p:nvPicPr>
        <p:blipFill>
          <a:blip r:embed="rId2"/>
          <a:srcRect/>
          <a:stretch>
            <a:fillRect/>
          </a:stretch>
        </p:blipFill>
        <p:spPr bwMode="auto">
          <a:xfrm>
            <a:off x="471261" y="571046"/>
            <a:ext cx="4057650" cy="4105275"/>
          </a:xfrm>
          <a:prstGeom prst="rect">
            <a:avLst/>
          </a:prstGeom>
          <a:noFill/>
        </p:spPr>
      </p:pic>
      <p:pic>
        <p:nvPicPr>
          <p:cNvPr id="3076" name="Picture 4" descr="http://www.eyedesignbook.com/ch6/fig6-5BG.gif"/>
          <p:cNvPicPr>
            <a:picLocks noChangeAspect="1" noChangeArrowheads="1"/>
          </p:cNvPicPr>
          <p:nvPr/>
        </p:nvPicPr>
        <p:blipFill>
          <a:blip r:embed="rId3"/>
          <a:srcRect/>
          <a:stretch>
            <a:fillRect/>
          </a:stretch>
        </p:blipFill>
        <p:spPr bwMode="auto">
          <a:xfrm>
            <a:off x="5152117" y="571045"/>
            <a:ext cx="3440288" cy="4105275"/>
          </a:xfrm>
          <a:prstGeom prst="rect">
            <a:avLst/>
          </a:prstGeom>
          <a:noFill/>
        </p:spPr>
      </p:pic>
    </p:spTree>
    <p:extLst>
      <p:ext uri="{BB962C8B-B14F-4D97-AF65-F5344CB8AC3E}">
        <p14:creationId xmlns:p14="http://schemas.microsoft.com/office/powerpoint/2010/main" val="193154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192099"/>
            <a:ext cx="8943975" cy="5593837"/>
          </a:xfrm>
          <a:prstGeom prst="rect">
            <a:avLst/>
          </a:prstGeom>
          <a:noFill/>
        </p:spPr>
        <p:txBody>
          <a:bodyPr wrap="square" lIns="91438" tIns="45719" rIns="91438" bIns="45719">
            <a:spAutoFit/>
          </a:bodyPr>
          <a:lstStyle/>
          <a:p>
            <a:pPr marL="0" lvl="1">
              <a:lnSpc>
                <a:spcPct val="150000"/>
              </a:lnSpc>
              <a:spcBef>
                <a:spcPts val="600"/>
              </a:spcBef>
              <a:spcAft>
                <a:spcPts val="600"/>
              </a:spcAft>
              <a:defRPr/>
            </a:pPr>
            <a:r>
              <a:rPr lang="en-US" sz="2775" b="1" dirty="0" smtClean="0">
                <a:solidFill>
                  <a:schemeClr val="bg1"/>
                </a:solidFill>
                <a:latin typeface="Papyrus" pitchFamily="66" charset="0"/>
              </a:rPr>
              <a:t>The </a:t>
            </a:r>
            <a:r>
              <a:rPr lang="en-US" sz="6000" b="1" dirty="0">
                <a:solidFill>
                  <a:schemeClr val="bg1"/>
                </a:solidFill>
                <a:latin typeface="Papyrus" pitchFamily="66" charset="0"/>
              </a:rPr>
              <a:t>B</a:t>
            </a:r>
            <a:r>
              <a:rPr lang="en-US" sz="6000" b="1" dirty="0" smtClean="0">
                <a:solidFill>
                  <a:schemeClr val="bg1"/>
                </a:solidFill>
                <a:latin typeface="Papyrus" pitchFamily="66" charset="0"/>
              </a:rPr>
              <a:t>ible</a:t>
            </a:r>
            <a:r>
              <a:rPr lang="en-US" sz="2775" b="1" dirty="0" smtClean="0">
                <a:solidFill>
                  <a:schemeClr val="bg1"/>
                </a:solidFill>
                <a:latin typeface="Papyrus" pitchFamily="66" charset="0"/>
              </a:rPr>
              <a:t> tells us that God created everything including humans.  </a:t>
            </a:r>
          </a:p>
          <a:p>
            <a:pPr marL="0" lvl="1">
              <a:lnSpc>
                <a:spcPct val="150000"/>
              </a:lnSpc>
              <a:spcBef>
                <a:spcPts val="600"/>
              </a:spcBef>
              <a:spcAft>
                <a:spcPts val="600"/>
              </a:spcAft>
              <a:defRPr/>
            </a:pPr>
            <a:r>
              <a:rPr lang="en-US" sz="5400" b="1" dirty="0" smtClean="0">
                <a:solidFill>
                  <a:schemeClr val="bg1"/>
                </a:solidFill>
                <a:latin typeface="Papyrus" pitchFamily="66" charset="0"/>
              </a:rPr>
              <a:t>Modern Science </a:t>
            </a:r>
            <a:r>
              <a:rPr lang="en-US" sz="2775" b="1" dirty="0" smtClean="0">
                <a:solidFill>
                  <a:schemeClr val="bg1"/>
                </a:solidFill>
                <a:latin typeface="Papyrus" pitchFamily="66" charset="0"/>
              </a:rPr>
              <a:t>(naturalism, humanism, etc.,) </a:t>
            </a:r>
            <a:r>
              <a:rPr lang="en-US" sz="2775" b="1" i="1" dirty="0" smtClean="0">
                <a:solidFill>
                  <a:schemeClr val="bg1"/>
                </a:solidFill>
                <a:latin typeface="Papyrus" pitchFamily="66" charset="0"/>
              </a:rPr>
              <a:t>is interpreted </a:t>
            </a:r>
            <a:r>
              <a:rPr lang="en-US" sz="2775" b="1" dirty="0" smtClean="0">
                <a:solidFill>
                  <a:schemeClr val="bg1"/>
                </a:solidFill>
                <a:latin typeface="Papyrus" pitchFamily="66" charset="0"/>
              </a:rPr>
              <a:t>to tell us we arrived on earth by evolution.</a:t>
            </a:r>
          </a:p>
          <a:p>
            <a:pPr marL="0" lvl="1">
              <a:lnSpc>
                <a:spcPct val="150000"/>
              </a:lnSpc>
              <a:spcBef>
                <a:spcPts val="600"/>
              </a:spcBef>
              <a:spcAft>
                <a:spcPts val="600"/>
              </a:spcAft>
              <a:defRPr/>
            </a:pPr>
            <a:endParaRPr lang="en-US" sz="2775" b="1" dirty="0" smtClean="0">
              <a:solidFill>
                <a:schemeClr val="bg1"/>
              </a:solidFill>
              <a:latin typeface="Papyrus" pitchFamily="66" charset="0"/>
            </a:endParaRPr>
          </a:p>
        </p:txBody>
      </p:sp>
    </p:spTree>
    <p:extLst>
      <p:ext uri="{BB962C8B-B14F-4D97-AF65-F5344CB8AC3E}">
        <p14:creationId xmlns:p14="http://schemas.microsoft.com/office/powerpoint/2010/main" val="1208390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mpoundeye.jpg"/>
          <p:cNvPicPr>
            <a:picLocks noChangeAspect="1"/>
          </p:cNvPicPr>
          <p:nvPr/>
        </p:nvPicPr>
        <p:blipFill>
          <a:blip r:embed="rId3"/>
          <a:srcRect/>
          <a:stretch>
            <a:fillRect/>
          </a:stretch>
        </p:blipFill>
        <p:spPr bwMode="auto">
          <a:xfrm>
            <a:off x="1905001" y="457200"/>
            <a:ext cx="5102225" cy="4169569"/>
          </a:xfrm>
          <a:prstGeom prst="rect">
            <a:avLst/>
          </a:prstGeom>
          <a:noFill/>
          <a:ln w="9525">
            <a:noFill/>
            <a:miter lim="800000"/>
            <a:headEnd/>
            <a:tailEnd/>
          </a:ln>
        </p:spPr>
      </p:pic>
    </p:spTree>
    <p:extLst>
      <p:ext uri="{BB962C8B-B14F-4D97-AF65-F5344CB8AC3E}">
        <p14:creationId xmlns:p14="http://schemas.microsoft.com/office/powerpoint/2010/main" val="2975208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842" t="12277" r="5714" b="1007"/>
          <a:stretch/>
        </p:blipFill>
        <p:spPr>
          <a:xfrm>
            <a:off x="209550" y="764379"/>
            <a:ext cx="2533650" cy="32813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752475"/>
            <a:ext cx="3428999" cy="342899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789" y="681036"/>
            <a:ext cx="2869211" cy="3571875"/>
          </a:xfrm>
          <a:prstGeom prst="rect">
            <a:avLst/>
          </a:prstGeom>
        </p:spPr>
      </p:pic>
    </p:spTree>
    <p:extLst>
      <p:ext uri="{BB962C8B-B14F-4D97-AF65-F5344CB8AC3E}">
        <p14:creationId xmlns:p14="http://schemas.microsoft.com/office/powerpoint/2010/main" val="2021020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0793"/>
            <a:ext cx="7772399" cy="837479"/>
          </a:xfrm>
        </p:spPr>
        <p:txBody>
          <a:bodyPr/>
          <a:lstStyle/>
          <a:p>
            <a:pPr algn="l"/>
            <a:r>
              <a:rPr lang="en-US" sz="4000" dirty="0" smtClean="0"/>
              <a:t/>
            </a:r>
            <a:br>
              <a:rPr lang="en-US" sz="4000" dirty="0" smtClean="0"/>
            </a:br>
            <a:r>
              <a:rPr lang="en-US" sz="4000" dirty="0" smtClean="0"/>
              <a:t>3. Complexity in fossil record.</a:t>
            </a:r>
            <a:br>
              <a:rPr lang="en-US" sz="4000" dirty="0" smtClean="0"/>
            </a:br>
            <a:endParaRPr lang="en-US" sz="4000" dirty="0"/>
          </a:p>
        </p:txBody>
      </p:sp>
      <p:pic>
        <p:nvPicPr>
          <p:cNvPr id="3" name="Picture 4" descr="timescale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932688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uron.jpg"/>
          <p:cNvPicPr>
            <a:picLocks noChangeAspect="1"/>
          </p:cNvPicPr>
          <p:nvPr/>
        </p:nvPicPr>
        <p:blipFill>
          <a:blip r:embed="rId2"/>
          <a:stretch>
            <a:fillRect/>
          </a:stretch>
        </p:blipFill>
        <p:spPr>
          <a:xfrm>
            <a:off x="225631" y="153430"/>
            <a:ext cx="4824586" cy="4768891"/>
          </a:xfrm>
          <a:prstGeom prst="rect">
            <a:avLst/>
          </a:prstGeom>
        </p:spPr>
      </p:pic>
      <p:pic>
        <p:nvPicPr>
          <p:cNvPr id="3" name="Picture 2" descr="Neurons &amp; Support2.jpg"/>
          <p:cNvPicPr>
            <a:picLocks noChangeAspect="1"/>
          </p:cNvPicPr>
          <p:nvPr/>
        </p:nvPicPr>
        <p:blipFill>
          <a:blip r:embed="rId3"/>
          <a:stretch>
            <a:fillRect/>
          </a:stretch>
        </p:blipFill>
        <p:spPr>
          <a:xfrm>
            <a:off x="5050217" y="0"/>
            <a:ext cx="3689562" cy="5143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0"/>
            <a:ext cx="7772399" cy="837479"/>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bg1"/>
                </a:solidFill>
                <a:effectLst/>
                <a:uLnTx/>
                <a:uFillTx/>
                <a:latin typeface="+mj-lt"/>
                <a:ea typeface="+mj-ea"/>
                <a:cs typeface="+mj-cs"/>
              </a:rPr>
              <a:t>The Human Mind</a:t>
            </a:r>
            <a:br>
              <a:rPr kumimoji="0" lang="en-US" sz="4000" b="1" i="1" u="none" strike="noStrike" kern="1200" cap="none" spc="0" normalizeH="0" baseline="0" noProof="0" dirty="0" smtClean="0">
                <a:ln>
                  <a:noFill/>
                </a:ln>
                <a:solidFill>
                  <a:schemeClr val="bg1"/>
                </a:solidFill>
                <a:effectLst/>
                <a:uLnTx/>
                <a:uFillTx/>
                <a:latin typeface="+mj-lt"/>
                <a:ea typeface="+mj-ea"/>
                <a:cs typeface="+mj-cs"/>
              </a:rPr>
            </a:br>
            <a:r>
              <a:rPr kumimoji="0" lang="en-US" sz="4000" b="1" i="1" u="none" strike="noStrike" kern="1200" cap="none" spc="0" normalizeH="0" baseline="0" noProof="0" dirty="0" smtClean="0">
                <a:ln>
                  <a:noFill/>
                </a:ln>
                <a:solidFill>
                  <a:schemeClr val="bg1"/>
                </a:solidFill>
                <a:effectLst/>
                <a:uLnTx/>
                <a:uFillTx/>
                <a:latin typeface="+mj-lt"/>
                <a:ea typeface="+mj-ea"/>
                <a:cs typeface="+mj-cs"/>
              </a:rPr>
              <a:t/>
            </a:r>
            <a:br>
              <a:rPr kumimoji="0" lang="en-US" sz="4000" b="1" i="1" u="none" strike="noStrike" kern="1200" cap="none" spc="0" normalizeH="0" baseline="0" noProof="0" dirty="0" smtClean="0">
                <a:ln>
                  <a:noFill/>
                </a:ln>
                <a:solidFill>
                  <a:schemeClr val="bg1"/>
                </a:solidFill>
                <a:effectLst/>
                <a:uLnTx/>
                <a:uFillTx/>
                <a:latin typeface="+mj-lt"/>
                <a:ea typeface="+mj-ea"/>
                <a:cs typeface="+mj-cs"/>
              </a:rPr>
            </a:br>
            <a:endParaRPr kumimoji="0" lang="en-US" sz="4000" b="1" i="1" u="none" strike="noStrike" kern="1200" cap="none" spc="0" normalizeH="0" baseline="0" noProof="0" dirty="0">
              <a:ln>
                <a:noFill/>
              </a:ln>
              <a:solidFill>
                <a:schemeClr val="bg1"/>
              </a:solidFill>
              <a:effectLst/>
              <a:uLnTx/>
              <a:uFillTx/>
              <a:latin typeface="+mj-lt"/>
              <a:ea typeface="+mj-ea"/>
              <a:cs typeface="+mj-cs"/>
            </a:endParaRPr>
          </a:p>
        </p:txBody>
      </p:sp>
      <p:pic>
        <p:nvPicPr>
          <p:cNvPr id="23554" name="Picture 2" descr="http://www.ucdmc.ucdavis.edu/welcome/features/20071017_Medicine_whitematter/Photos/head_and_brain.jpg"/>
          <p:cNvPicPr>
            <a:picLocks noChangeAspect="1" noChangeArrowheads="1"/>
          </p:cNvPicPr>
          <p:nvPr/>
        </p:nvPicPr>
        <p:blipFill>
          <a:blip r:embed="rId2"/>
          <a:srcRect/>
          <a:stretch>
            <a:fillRect/>
          </a:stretch>
        </p:blipFill>
        <p:spPr bwMode="auto">
          <a:xfrm>
            <a:off x="1098755" y="837479"/>
            <a:ext cx="2857500" cy="2857500"/>
          </a:xfrm>
          <a:prstGeom prst="rect">
            <a:avLst/>
          </a:prstGeom>
          <a:noFill/>
        </p:spPr>
      </p:pic>
      <p:sp>
        <p:nvSpPr>
          <p:cNvPr id="7" name="TextBox 6"/>
          <p:cNvSpPr txBox="1"/>
          <p:nvPr/>
        </p:nvSpPr>
        <p:spPr>
          <a:xfrm>
            <a:off x="4055855" y="837479"/>
            <a:ext cx="4078036" cy="3785652"/>
          </a:xfrm>
          <a:prstGeom prst="rect">
            <a:avLst/>
          </a:prstGeom>
          <a:noFill/>
        </p:spPr>
        <p:txBody>
          <a:bodyPr wrap="square" rtlCol="0">
            <a:spAutoFit/>
          </a:bodyPr>
          <a:lstStyle/>
          <a:p>
            <a:pPr marL="0" lvl="1"/>
            <a:r>
              <a:rPr lang="en-US" sz="2400" dirty="0" smtClean="0">
                <a:solidFill>
                  <a:schemeClr val="bg1"/>
                </a:solidFill>
              </a:rPr>
              <a:t>Is natural selection sufficient to create the human mind?</a:t>
            </a:r>
          </a:p>
          <a:p>
            <a:pPr marL="0" lvl="1"/>
            <a:r>
              <a:rPr lang="en-US" sz="2400" dirty="0" smtClean="0">
                <a:solidFill>
                  <a:schemeClr val="bg1"/>
                </a:solidFill>
              </a:rPr>
              <a:t>The demands of our environment are not so stringent that they could have called forth the information and materials needed for the complex capabilities of the human brain.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a:spLocks noChangeArrowheads="1"/>
          </p:cNvSpPr>
          <p:nvPr/>
        </p:nvSpPr>
        <p:spPr bwMode="auto">
          <a:xfrm>
            <a:off x="1263722" y="0"/>
            <a:ext cx="6493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a:t>
            </a:r>
            <a:r>
              <a:rPr lang="en-US" altLang="en-US" sz="3600" dirty="0" smtClean="0">
                <a:solidFill>
                  <a:schemeClr val="bg1"/>
                </a:solidFill>
              </a:rPr>
              <a:t>do we ACTUALLY see?</a:t>
            </a:r>
          </a:p>
          <a:p>
            <a:pPr eaLnBrk="1" hangingPunct="1">
              <a:spcBef>
                <a:spcPct val="0"/>
              </a:spcBef>
              <a:buFontTx/>
              <a:buNone/>
            </a:pPr>
            <a:r>
              <a:rPr lang="en-US" altLang="en-US" sz="3600" dirty="0" smtClean="0">
                <a:solidFill>
                  <a:schemeClr val="bg1"/>
                </a:solidFill>
              </a:rPr>
              <a:t>                  DATUM # 3</a:t>
            </a:r>
            <a:endParaRPr lang="en-US" altLang="en-US" sz="3600" dirty="0">
              <a:solidFill>
                <a:schemeClr val="bg1"/>
              </a:solidFill>
            </a:endParaRPr>
          </a:p>
        </p:txBody>
      </p:sp>
      <p:sp>
        <p:nvSpPr>
          <p:cNvPr id="3" name="Title 1"/>
          <p:cNvSpPr txBox="1">
            <a:spLocks/>
          </p:cNvSpPr>
          <p:nvPr/>
        </p:nvSpPr>
        <p:spPr>
          <a:xfrm>
            <a:off x="1016660" y="1541284"/>
            <a:ext cx="7772399" cy="837479"/>
          </a:xfrm>
          <a:prstGeom prst="rect">
            <a:avLst/>
          </a:prstGeom>
        </p:spPr>
        <p:txBody>
          <a:bodyPr/>
          <a:lstStyle>
            <a:lvl1pPr algn="ctr" defTabSz="457200" rtl="0" eaLnBrk="1" latinLnBrk="0" hangingPunct="1">
              <a:spcBef>
                <a:spcPct val="0"/>
              </a:spcBef>
              <a:buNone/>
              <a:defRPr sz="5400" b="1" i="1" kern="1200">
                <a:solidFill>
                  <a:schemeClr val="accent6"/>
                </a:solidFill>
                <a:latin typeface="+mj-lt"/>
                <a:ea typeface="+mj-ea"/>
                <a:cs typeface="+mj-cs"/>
              </a:defRPr>
            </a:lvl1pPr>
          </a:lstStyle>
          <a:p>
            <a:pPr algn="l"/>
            <a:r>
              <a:rPr lang="en-US" sz="4000" dirty="0" smtClean="0">
                <a:solidFill>
                  <a:schemeClr val="bg1"/>
                </a:solidFill>
              </a:rPr>
              <a:t>INFORMATION: </a:t>
            </a:r>
            <a:r>
              <a:rPr lang="en-US" sz="2800" dirty="0" smtClean="0">
                <a:solidFill>
                  <a:schemeClr val="bg1"/>
                </a:solidFill>
              </a:rPr>
              <a:t>the most </a:t>
            </a:r>
          </a:p>
          <a:p>
            <a:pPr algn="l"/>
            <a:r>
              <a:rPr lang="en-US" sz="2800" dirty="0" smtClean="0">
                <a:solidFill>
                  <a:schemeClr val="bg1"/>
                </a:solidFill>
              </a:rPr>
              <a:t>complicated control mechanisms</a:t>
            </a:r>
            <a:br>
              <a:rPr lang="en-US" sz="2800" dirty="0" smtClean="0">
                <a:solidFill>
                  <a:schemeClr val="bg1"/>
                </a:solidFill>
              </a:rPr>
            </a:br>
            <a:r>
              <a:rPr lang="en-US" sz="4000" dirty="0" smtClean="0">
                <a:solidFill>
                  <a:schemeClr val="bg1"/>
                </a:solidFill>
              </a:rPr>
              <a:t>	</a:t>
            </a:r>
            <a:br>
              <a:rPr lang="en-US" sz="4000" dirty="0" smtClean="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274562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5597"/>
            <a:ext cx="7772399" cy="837479"/>
          </a:xfrm>
        </p:spPr>
        <p:txBody>
          <a:bodyPr/>
          <a:lstStyle/>
          <a:p>
            <a:pPr algn="l"/>
            <a:r>
              <a:rPr lang="en-US" sz="4000" dirty="0" smtClean="0">
                <a:solidFill>
                  <a:schemeClr val="bg1"/>
                </a:solidFill>
              </a:rPr>
              <a:t/>
            </a:r>
            <a:br>
              <a:rPr lang="en-US" sz="4000" dirty="0" smtClean="0">
                <a:solidFill>
                  <a:schemeClr val="bg1"/>
                </a:solidFill>
              </a:rPr>
            </a:br>
            <a:r>
              <a:rPr lang="en-US" sz="4000" dirty="0" smtClean="0">
                <a:solidFill>
                  <a:schemeClr val="bg1"/>
                </a:solidFill>
              </a:rPr>
              <a:t>Source of Complexity?</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endParaRPr lang="en-US" sz="4000" dirty="0">
              <a:solidFill>
                <a:schemeClr val="bg1"/>
              </a:solidFill>
            </a:endParaRPr>
          </a:p>
        </p:txBody>
      </p:sp>
      <p:pic>
        <p:nvPicPr>
          <p:cNvPr id="24578" name="Picture 2" descr="http://www.ancientlight.info/products/images_stones/arrowhead.jpg"/>
          <p:cNvPicPr>
            <a:picLocks noChangeAspect="1" noChangeArrowheads="1"/>
          </p:cNvPicPr>
          <p:nvPr/>
        </p:nvPicPr>
        <p:blipFill>
          <a:blip r:embed="rId2"/>
          <a:srcRect/>
          <a:stretch>
            <a:fillRect/>
          </a:stretch>
        </p:blipFill>
        <p:spPr bwMode="auto">
          <a:xfrm>
            <a:off x="881108" y="831024"/>
            <a:ext cx="2653975" cy="2569124"/>
          </a:xfrm>
          <a:prstGeom prst="rect">
            <a:avLst/>
          </a:prstGeom>
          <a:noFill/>
        </p:spPr>
      </p:pic>
      <p:pic>
        <p:nvPicPr>
          <p:cNvPr id="24580" name="Picture 4" descr="http://laughingsquid.com/wp-content/uploads/car-hunt-dead.jpg"/>
          <p:cNvPicPr>
            <a:picLocks noChangeAspect="1" noChangeArrowheads="1"/>
          </p:cNvPicPr>
          <p:nvPr/>
        </p:nvPicPr>
        <p:blipFill>
          <a:blip r:embed="rId3"/>
          <a:srcRect/>
          <a:stretch>
            <a:fillRect/>
          </a:stretch>
        </p:blipFill>
        <p:spPr bwMode="auto">
          <a:xfrm>
            <a:off x="3644499" y="1093962"/>
            <a:ext cx="4363159" cy="29475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524000" y="0"/>
            <a:ext cx="6096000" cy="4589336"/>
            <a:chOff x="2032000" y="381000"/>
            <a:chExt cx="8128000" cy="611911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
          <p:nvSpPr>
            <p:cNvPr id="5" name="TextBox 4"/>
            <p:cNvSpPr txBox="1"/>
            <p:nvPr/>
          </p:nvSpPr>
          <p:spPr>
            <a:xfrm>
              <a:off x="6555349" y="6233375"/>
              <a:ext cx="1041311" cy="266740"/>
            </a:xfrm>
            <a:prstGeom prst="rect">
              <a:avLst/>
            </a:prstGeom>
            <a:noFill/>
          </p:spPr>
          <p:txBody>
            <a:bodyPr wrap="none" rtlCol="0">
              <a:spAutoFit/>
            </a:bodyPr>
            <a:lstStyle/>
            <a:p>
              <a:r>
                <a:rPr lang="en-US" sz="700" dirty="0" smtClean="0">
                  <a:solidFill>
                    <a:schemeClr val="bg1"/>
                  </a:solidFill>
                </a:rPr>
                <a:t>Louisa Howard</a:t>
              </a:r>
              <a:endParaRPr lang="en-US" sz="700" dirty="0">
                <a:solidFill>
                  <a:schemeClr val="bg1"/>
                </a:solidFill>
              </a:endParaRPr>
            </a:p>
          </p:txBody>
        </p:sp>
      </p:grpSp>
    </p:spTree>
    <p:extLst>
      <p:ext uri="{BB962C8B-B14F-4D97-AF65-F5344CB8AC3E}">
        <p14:creationId xmlns:p14="http://schemas.microsoft.com/office/powerpoint/2010/main" val="1255648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399" cy="837479"/>
          </a:xfrm>
        </p:spPr>
        <p:txBody>
          <a:bodyPr/>
          <a:lstStyle/>
          <a:p>
            <a:r>
              <a:rPr lang="en-US" dirty="0" smtClean="0"/>
              <a:t>Rebar</a:t>
            </a:r>
            <a:endParaRPr lang="en-US" dirty="0"/>
          </a:p>
        </p:txBody>
      </p:sp>
      <p:grpSp>
        <p:nvGrpSpPr>
          <p:cNvPr id="3" name="Group 7"/>
          <p:cNvGrpSpPr/>
          <p:nvPr/>
        </p:nvGrpSpPr>
        <p:grpSpPr>
          <a:xfrm>
            <a:off x="2043339" y="922482"/>
            <a:ext cx="5869685" cy="3453486"/>
            <a:chOff x="600468" y="1295400"/>
            <a:chExt cx="7826246" cy="460464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68" y="1295400"/>
              <a:ext cx="6873569" cy="4586201"/>
            </a:xfrm>
            <a:prstGeom prst="rect">
              <a:avLst/>
            </a:prstGeom>
          </p:spPr>
        </p:pic>
        <p:sp>
          <p:nvSpPr>
            <p:cNvPr id="7" name="TextBox 6"/>
            <p:cNvSpPr txBox="1"/>
            <p:nvPr/>
          </p:nvSpPr>
          <p:spPr>
            <a:xfrm>
              <a:off x="7740201" y="5653826"/>
              <a:ext cx="686513" cy="246221"/>
            </a:xfrm>
            <a:prstGeom prst="rect">
              <a:avLst/>
            </a:prstGeom>
            <a:noFill/>
          </p:spPr>
          <p:txBody>
            <a:bodyPr wrap="none" rtlCol="0">
              <a:spAutoFit/>
            </a:bodyPr>
            <a:lstStyle/>
            <a:p>
              <a:r>
                <a:rPr lang="en-US" sz="600" dirty="0" err="1" smtClean="0"/>
                <a:t>Technyck</a:t>
              </a:r>
              <a:endParaRPr lang="en-US" sz="600" dirty="0"/>
            </a:p>
          </p:txBody>
        </p:sp>
      </p:grpSp>
    </p:spTree>
    <p:extLst>
      <p:ext uri="{BB962C8B-B14F-4D97-AF65-F5344CB8AC3E}">
        <p14:creationId xmlns:p14="http://schemas.microsoft.com/office/powerpoint/2010/main" val="193495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524000" y="0"/>
            <a:ext cx="6096000" cy="4589336"/>
            <a:chOff x="2032000" y="381000"/>
            <a:chExt cx="8128000" cy="611911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
          <p:nvSpPr>
            <p:cNvPr id="5" name="TextBox 4"/>
            <p:cNvSpPr txBox="1"/>
            <p:nvPr/>
          </p:nvSpPr>
          <p:spPr>
            <a:xfrm>
              <a:off x="6555349" y="6233375"/>
              <a:ext cx="1041311" cy="266740"/>
            </a:xfrm>
            <a:prstGeom prst="rect">
              <a:avLst/>
            </a:prstGeom>
            <a:noFill/>
          </p:spPr>
          <p:txBody>
            <a:bodyPr wrap="none" rtlCol="0">
              <a:spAutoFit/>
            </a:bodyPr>
            <a:lstStyle/>
            <a:p>
              <a:r>
                <a:rPr lang="en-US" sz="700" dirty="0" smtClean="0">
                  <a:solidFill>
                    <a:schemeClr val="bg1"/>
                  </a:solidFill>
                </a:rPr>
                <a:t>Louisa Howard</a:t>
              </a:r>
              <a:endParaRPr lang="en-US" sz="700" dirty="0">
                <a:solidFill>
                  <a:schemeClr val="bg1"/>
                </a:solidFill>
              </a:endParaRPr>
            </a:p>
          </p:txBody>
        </p:sp>
      </p:grpSp>
    </p:spTree>
    <p:extLst>
      <p:ext uri="{BB962C8B-B14F-4D97-AF65-F5344CB8AC3E}">
        <p14:creationId xmlns:p14="http://schemas.microsoft.com/office/powerpoint/2010/main" val="84166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647508" y="-46409"/>
            <a:ext cx="3714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Evolution?</a:t>
            </a:r>
          </a:p>
        </p:txBody>
      </p:sp>
      <p:grpSp>
        <p:nvGrpSpPr>
          <p:cNvPr id="2" name="Group 1"/>
          <p:cNvGrpSpPr/>
          <p:nvPr/>
        </p:nvGrpSpPr>
        <p:grpSpPr>
          <a:xfrm>
            <a:off x="238042" y="599922"/>
            <a:ext cx="8340692" cy="2225683"/>
            <a:chOff x="238042" y="637374"/>
            <a:chExt cx="8340692" cy="2225683"/>
          </a:xfrm>
        </p:grpSpPr>
        <p:pic>
          <p:nvPicPr>
            <p:cNvPr id="13316" name="Picture 1"/>
            <p:cNvPicPr>
              <a:picLocks noChangeAspect="1"/>
            </p:cNvPicPr>
            <p:nvPr/>
          </p:nvPicPr>
          <p:blipFill rotWithShape="1">
            <a:blip r:embed="rId2">
              <a:extLst>
                <a:ext uri="{28A0092B-C50C-407E-A947-70E740481C1C}">
                  <a14:useLocalDpi xmlns:a14="http://schemas.microsoft.com/office/drawing/2010/main" val="0"/>
                </a:ext>
              </a:extLst>
            </a:blip>
            <a:srcRect l="23885" r="12881"/>
            <a:stretch/>
          </p:blipFill>
          <p:spPr bwMode="auto">
            <a:xfrm>
              <a:off x="7118467" y="637374"/>
              <a:ext cx="1460267" cy="184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Right Arrow 9"/>
            <p:cNvSpPr/>
            <p:nvPr/>
          </p:nvSpPr>
          <p:spPr>
            <a:xfrm rot="17798493">
              <a:off x="6654264" y="1891507"/>
              <a:ext cx="571500" cy="1371600"/>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042" y="665858"/>
              <a:ext cx="1840846" cy="13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0537" y="694342"/>
              <a:ext cx="2090787" cy="13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rved Right Arrow 14"/>
            <p:cNvSpPr/>
            <p:nvPr/>
          </p:nvSpPr>
          <p:spPr>
            <a:xfrm rot="16200000">
              <a:off x="1793138" y="1836703"/>
              <a:ext cx="571500" cy="1371600"/>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6" name="Curved Right Arrow 15"/>
            <p:cNvSpPr/>
            <p:nvPr/>
          </p:nvSpPr>
          <p:spPr>
            <a:xfrm rot="16200000">
              <a:off x="4508648" y="1697112"/>
              <a:ext cx="571500" cy="1371600"/>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200" y="631970"/>
            <a:ext cx="2011391" cy="1363030"/>
          </a:xfrm>
          <a:prstGeom prst="rect">
            <a:avLst/>
          </a:prstGeom>
        </p:spPr>
      </p:pic>
      <p:sp>
        <p:nvSpPr>
          <p:cNvPr id="12" name="TextBox 1"/>
          <p:cNvSpPr txBox="1">
            <a:spLocks noChangeArrowheads="1"/>
          </p:cNvSpPr>
          <p:nvPr/>
        </p:nvSpPr>
        <p:spPr bwMode="auto">
          <a:xfrm>
            <a:off x="427144" y="2946715"/>
            <a:ext cx="87345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smtClean="0">
                <a:solidFill>
                  <a:schemeClr val="bg1"/>
                </a:solidFill>
              </a:rPr>
              <a:t>       The above is </a:t>
            </a:r>
            <a:r>
              <a:rPr lang="en-US" altLang="en-US" sz="3600" i="1" dirty="0" smtClean="0">
                <a:solidFill>
                  <a:schemeClr val="bg1"/>
                </a:solidFill>
              </a:rPr>
              <a:t>Macro</a:t>
            </a:r>
            <a:r>
              <a:rPr lang="en-US" altLang="en-US" sz="3600" dirty="0" smtClean="0">
                <a:solidFill>
                  <a:schemeClr val="bg1"/>
                </a:solidFill>
              </a:rPr>
              <a:t>-Evolution</a:t>
            </a:r>
          </a:p>
          <a:p>
            <a:pPr>
              <a:spcBef>
                <a:spcPct val="0"/>
              </a:spcBef>
              <a:buNone/>
            </a:pPr>
            <a:r>
              <a:rPr lang="en-US" altLang="en-US" sz="2400" dirty="0" smtClean="0">
                <a:solidFill>
                  <a:schemeClr val="bg1"/>
                </a:solidFill>
              </a:rPr>
              <a:t>Evolution believes: This change is brought about because the organism lived in a changing environment, its DNA had mutations, that resulted in advantage in reproduction. </a:t>
            </a:r>
            <a:r>
              <a:rPr lang="en-US" sz="2400" dirty="0">
                <a:solidFill>
                  <a:schemeClr val="bg1"/>
                </a:solidFill>
              </a:rPr>
              <a:t>Popular use of the word “evolution” implies a change for the better.  </a:t>
            </a:r>
          </a:p>
          <a:p>
            <a:pPr eaLnBrk="1" hangingPunct="1">
              <a:spcBef>
                <a:spcPct val="0"/>
              </a:spcBef>
              <a:buFontTx/>
              <a:buNone/>
            </a:pPr>
            <a:endParaRPr lang="en-US" altLang="en-US" sz="2400" dirty="0" smtClean="0">
              <a:solidFill>
                <a:schemeClr val="bg1"/>
              </a:solidFill>
            </a:endParaRPr>
          </a:p>
        </p:txBody>
      </p:sp>
    </p:spTree>
    <p:extLst>
      <p:ext uri="{BB962C8B-B14F-4D97-AF65-F5344CB8AC3E}">
        <p14:creationId xmlns:p14="http://schemas.microsoft.com/office/powerpoint/2010/main" val="15493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7479"/>
          </a:xfrm>
        </p:spPr>
        <p:txBody>
          <a:bodyPr/>
          <a:lstStyle/>
          <a:p>
            <a:r>
              <a:rPr lang="en-US" sz="3600" dirty="0" smtClean="0">
                <a:solidFill>
                  <a:schemeClr val="bg1"/>
                </a:solidFill>
              </a:rPr>
              <a:t>Collagen can be excreted from the cell.</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26" y="939405"/>
            <a:ext cx="4088162" cy="310700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441"/>
          <a:stretch/>
        </p:blipFill>
        <p:spPr>
          <a:xfrm>
            <a:off x="4360888" y="1054544"/>
            <a:ext cx="4783112" cy="2900268"/>
          </a:xfrm>
          <a:prstGeom prst="rect">
            <a:avLst/>
          </a:prstGeom>
        </p:spPr>
      </p:pic>
    </p:spTree>
    <p:extLst>
      <p:ext uri="{BB962C8B-B14F-4D97-AF65-F5344CB8AC3E}">
        <p14:creationId xmlns:p14="http://schemas.microsoft.com/office/powerpoint/2010/main" val="2490505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Rebar</a:t>
            </a:r>
            <a:endParaRPr lang="en-US" dirty="0"/>
          </a:p>
        </p:txBody>
      </p:sp>
      <p:grpSp>
        <p:nvGrpSpPr>
          <p:cNvPr id="5" name="Group 4"/>
          <p:cNvGrpSpPr/>
          <p:nvPr/>
        </p:nvGrpSpPr>
        <p:grpSpPr>
          <a:xfrm>
            <a:off x="2214634" y="521594"/>
            <a:ext cx="5363948" cy="4293494"/>
            <a:chOff x="2952844" y="695458"/>
            <a:chExt cx="7151931" cy="5724659"/>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526" r="38610"/>
            <a:stretch/>
          </p:blipFill>
          <p:spPr>
            <a:xfrm>
              <a:off x="2952844" y="695458"/>
              <a:ext cx="5946457" cy="5724659"/>
            </a:xfrm>
            <a:prstGeom prst="rect">
              <a:avLst/>
            </a:prstGeom>
          </p:spPr>
        </p:pic>
        <p:sp>
          <p:nvSpPr>
            <p:cNvPr id="4" name="TextBox 3"/>
            <p:cNvSpPr txBox="1"/>
            <p:nvPr/>
          </p:nvSpPr>
          <p:spPr>
            <a:xfrm>
              <a:off x="8995070" y="6014434"/>
              <a:ext cx="1109705" cy="287259"/>
            </a:xfrm>
            <a:prstGeom prst="rect">
              <a:avLst/>
            </a:prstGeom>
            <a:noFill/>
          </p:spPr>
          <p:txBody>
            <a:bodyPr wrap="none" rtlCol="0">
              <a:spAutoFit/>
            </a:bodyPr>
            <a:lstStyle/>
            <a:p>
              <a:r>
                <a:rPr lang="en-US" sz="800" dirty="0" smtClean="0"/>
                <a:t>John P. Curtis</a:t>
              </a:r>
              <a:endParaRPr lang="en-US" sz="800" dirty="0"/>
            </a:p>
          </p:txBody>
        </p:sp>
      </p:grpSp>
    </p:spTree>
    <p:extLst>
      <p:ext uri="{BB962C8B-B14F-4D97-AF65-F5344CB8AC3E}">
        <p14:creationId xmlns:p14="http://schemas.microsoft.com/office/powerpoint/2010/main" val="659035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8" y="22439"/>
            <a:ext cx="9144000" cy="837479"/>
          </a:xfrm>
        </p:spPr>
        <p:txBody>
          <a:bodyPr/>
          <a:lstStyle/>
          <a:p>
            <a:pPr algn="ctr"/>
            <a:r>
              <a:rPr lang="en-US" sz="4000" dirty="0" smtClean="0">
                <a:solidFill>
                  <a:schemeClr val="bg1"/>
                </a:solidFill>
              </a:rPr>
              <a:t>Mineralized Collagen Fibers in Bone</a:t>
            </a:r>
            <a:endParaRPr lang="en-US" sz="4000" dirty="0">
              <a:solidFill>
                <a:schemeClr val="bg1"/>
              </a:solidFill>
            </a:endParaRPr>
          </a:p>
        </p:txBody>
      </p:sp>
      <p:grpSp>
        <p:nvGrpSpPr>
          <p:cNvPr id="3" name="Group 6"/>
          <p:cNvGrpSpPr/>
          <p:nvPr/>
        </p:nvGrpSpPr>
        <p:grpSpPr>
          <a:xfrm>
            <a:off x="2313689" y="725924"/>
            <a:ext cx="5440498" cy="3571472"/>
            <a:chOff x="1171977" y="1558343"/>
            <a:chExt cx="7253997" cy="476196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977" y="1558343"/>
              <a:ext cx="6349284" cy="4761963"/>
            </a:xfrm>
            <a:prstGeom prst="rect">
              <a:avLst/>
            </a:prstGeom>
          </p:spPr>
        </p:pic>
        <p:sp>
          <p:nvSpPr>
            <p:cNvPr id="6" name="TextBox 5"/>
            <p:cNvSpPr txBox="1"/>
            <p:nvPr/>
          </p:nvSpPr>
          <p:spPr>
            <a:xfrm>
              <a:off x="7559925" y="5988677"/>
              <a:ext cx="866049" cy="287259"/>
            </a:xfrm>
            <a:prstGeom prst="rect">
              <a:avLst/>
            </a:prstGeom>
            <a:noFill/>
          </p:spPr>
          <p:txBody>
            <a:bodyPr wrap="none" rtlCol="0">
              <a:spAutoFit/>
            </a:bodyPr>
            <a:lstStyle/>
            <a:p>
              <a:r>
                <a:rPr lang="en-US" sz="800" dirty="0" err="1" smtClean="0"/>
                <a:t>Sbertazzo</a:t>
              </a:r>
              <a:endParaRPr lang="en-US" sz="800" dirty="0"/>
            </a:p>
          </p:txBody>
        </p:sp>
      </p:grpSp>
    </p:spTree>
    <p:extLst>
      <p:ext uri="{BB962C8B-B14F-4D97-AF65-F5344CB8AC3E}">
        <p14:creationId xmlns:p14="http://schemas.microsoft.com/office/powerpoint/2010/main" val="382367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399" cy="837479"/>
          </a:xfrm>
        </p:spPr>
        <p:txBody>
          <a:bodyPr/>
          <a:lstStyle/>
          <a:p>
            <a:r>
              <a:rPr lang="en-US" dirty="0" smtClean="0">
                <a:solidFill>
                  <a:schemeClr val="bg1"/>
                </a:solidFill>
              </a:rPr>
              <a:t>Rebar</a:t>
            </a:r>
            <a:endParaRPr lang="en-US" dirty="0">
              <a:solidFill>
                <a:schemeClr val="bg1"/>
              </a:solidFill>
            </a:endParaRPr>
          </a:p>
        </p:txBody>
      </p:sp>
      <p:grpSp>
        <p:nvGrpSpPr>
          <p:cNvPr id="5" name="Group 4"/>
          <p:cNvGrpSpPr/>
          <p:nvPr/>
        </p:nvGrpSpPr>
        <p:grpSpPr>
          <a:xfrm>
            <a:off x="2479791" y="1123128"/>
            <a:ext cx="5156171" cy="3144772"/>
            <a:chOff x="2949262" y="1497504"/>
            <a:chExt cx="6874895" cy="419302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262" y="1497504"/>
              <a:ext cx="5381588" cy="4167578"/>
            </a:xfrm>
            <a:prstGeom prst="rect">
              <a:avLst/>
            </a:prstGeom>
          </p:spPr>
        </p:pic>
        <p:sp>
          <p:nvSpPr>
            <p:cNvPr id="4" name="TextBox 3"/>
            <p:cNvSpPr txBox="1"/>
            <p:nvPr/>
          </p:nvSpPr>
          <p:spPr>
            <a:xfrm>
              <a:off x="8541326" y="5403273"/>
              <a:ext cx="1282831" cy="287259"/>
            </a:xfrm>
            <a:prstGeom prst="rect">
              <a:avLst/>
            </a:prstGeom>
            <a:noFill/>
          </p:spPr>
          <p:txBody>
            <a:bodyPr wrap="none" rtlCol="0">
              <a:spAutoFit/>
            </a:bodyPr>
            <a:lstStyle/>
            <a:p>
              <a:r>
                <a:rPr lang="en-US" sz="800" dirty="0" err="1" smtClean="0">
                  <a:solidFill>
                    <a:schemeClr val="bg1"/>
                  </a:solidFill>
                </a:rPr>
                <a:t>LouisvilleUSACE</a:t>
              </a:r>
              <a:endParaRPr lang="en-US" sz="800" dirty="0">
                <a:solidFill>
                  <a:schemeClr val="bg1"/>
                </a:solidFill>
              </a:endParaRPr>
            </a:p>
          </p:txBody>
        </p:sp>
      </p:grpSp>
    </p:spTree>
    <p:extLst>
      <p:ext uri="{BB962C8B-B14F-4D97-AF65-F5344CB8AC3E}">
        <p14:creationId xmlns:p14="http://schemas.microsoft.com/office/powerpoint/2010/main" val="1213655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961" y="0"/>
            <a:ext cx="7772399" cy="837479"/>
          </a:xfrm>
        </p:spPr>
        <p:txBody>
          <a:bodyPr/>
          <a:lstStyle/>
          <a:p>
            <a:r>
              <a:rPr lang="en-US" dirty="0" smtClean="0">
                <a:solidFill>
                  <a:schemeClr val="bg1"/>
                </a:solidFill>
              </a:rPr>
              <a:t>Rebar Source?</a:t>
            </a:r>
            <a:endParaRPr lang="en-US" dirty="0">
              <a:solidFill>
                <a:schemeClr val="bg1"/>
              </a:solidFill>
            </a:endParaRPr>
          </a:p>
        </p:txBody>
      </p:sp>
      <p:grpSp>
        <p:nvGrpSpPr>
          <p:cNvPr id="3" name="Group 5"/>
          <p:cNvGrpSpPr/>
          <p:nvPr/>
        </p:nvGrpSpPr>
        <p:grpSpPr>
          <a:xfrm>
            <a:off x="800101" y="1122218"/>
            <a:ext cx="7864719" cy="3985368"/>
            <a:chOff x="1066800" y="1496290"/>
            <a:chExt cx="10486292" cy="531382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0303"/>
            <a:stretch/>
          </p:blipFill>
          <p:spPr>
            <a:xfrm>
              <a:off x="1066800" y="1496290"/>
              <a:ext cx="10058400" cy="4675909"/>
            </a:xfrm>
            <a:prstGeom prst="rect">
              <a:avLst/>
            </a:prstGeom>
          </p:spPr>
        </p:pic>
        <p:sp>
          <p:nvSpPr>
            <p:cNvPr id="5" name="TextBox 4"/>
            <p:cNvSpPr txBox="1"/>
            <p:nvPr/>
          </p:nvSpPr>
          <p:spPr>
            <a:xfrm>
              <a:off x="10349344" y="6317671"/>
              <a:ext cx="1203748" cy="492443"/>
            </a:xfrm>
            <a:prstGeom prst="rect">
              <a:avLst/>
            </a:prstGeom>
            <a:noFill/>
          </p:spPr>
          <p:txBody>
            <a:bodyPr wrap="none" rtlCol="0">
              <a:spAutoFit/>
            </a:bodyPr>
            <a:lstStyle/>
            <a:p>
              <a:r>
                <a:rPr lang="en-US" dirty="0" smtClean="0"/>
                <a:t>Bakker</a:t>
              </a:r>
              <a:endParaRPr lang="en-US" dirty="0"/>
            </a:p>
          </p:txBody>
        </p:sp>
      </p:grpSp>
    </p:spTree>
    <p:extLst>
      <p:ext uri="{BB962C8B-B14F-4D97-AF65-F5344CB8AC3E}">
        <p14:creationId xmlns:p14="http://schemas.microsoft.com/office/powerpoint/2010/main" val="1454537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09" y="0"/>
            <a:ext cx="7772399" cy="837479"/>
          </a:xfrm>
        </p:spPr>
        <p:txBody>
          <a:bodyPr/>
          <a:lstStyle/>
          <a:p>
            <a:r>
              <a:rPr lang="en-US" dirty="0" smtClean="0">
                <a:solidFill>
                  <a:schemeClr val="bg1"/>
                </a:solidFill>
              </a:rPr>
              <a:t>Rebar Source?</a:t>
            </a:r>
            <a:endParaRPr lang="en-US" dirty="0">
              <a:solidFill>
                <a:schemeClr val="bg1"/>
              </a:solidFill>
            </a:endParaRPr>
          </a:p>
        </p:txBody>
      </p:sp>
      <p:grpSp>
        <p:nvGrpSpPr>
          <p:cNvPr id="4" name="Group 5"/>
          <p:cNvGrpSpPr/>
          <p:nvPr/>
        </p:nvGrpSpPr>
        <p:grpSpPr>
          <a:xfrm>
            <a:off x="2204953" y="1096566"/>
            <a:ext cx="5841684" cy="3654510"/>
            <a:chOff x="2287260" y="1462087"/>
            <a:chExt cx="7788912" cy="4872681"/>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260" y="1462087"/>
              <a:ext cx="6669704" cy="4585422"/>
            </a:xfrm>
            <a:prstGeom prst="rect">
              <a:avLst/>
            </a:prstGeom>
          </p:spPr>
        </p:pic>
        <p:sp>
          <p:nvSpPr>
            <p:cNvPr id="5" name="TextBox 4"/>
            <p:cNvSpPr txBox="1"/>
            <p:nvPr/>
          </p:nvSpPr>
          <p:spPr>
            <a:xfrm>
              <a:off x="8998525" y="6047509"/>
              <a:ext cx="1077647" cy="287259"/>
            </a:xfrm>
            <a:prstGeom prst="rect">
              <a:avLst/>
            </a:prstGeom>
            <a:noFill/>
          </p:spPr>
          <p:txBody>
            <a:bodyPr wrap="none" rtlCol="0">
              <a:spAutoFit/>
            </a:bodyPr>
            <a:lstStyle/>
            <a:p>
              <a:r>
                <a:rPr lang="en-US" sz="800" dirty="0"/>
                <a:t>Schmimi1848</a:t>
              </a:r>
            </a:p>
          </p:txBody>
        </p:sp>
      </p:grpSp>
    </p:spTree>
    <p:extLst>
      <p:ext uri="{BB962C8B-B14F-4D97-AF65-F5344CB8AC3E}">
        <p14:creationId xmlns:p14="http://schemas.microsoft.com/office/powerpoint/2010/main" val="253956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662" y="3355114"/>
            <a:ext cx="3215694" cy="994172"/>
          </a:xfrm>
        </p:spPr>
        <p:txBody>
          <a:bodyPr/>
          <a:lstStyle/>
          <a:p>
            <a:r>
              <a:rPr lang="en-US" dirty="0" smtClean="0">
                <a:solidFill>
                  <a:schemeClr val="bg1"/>
                </a:solidFill>
              </a:rPr>
              <a:t>Rebar Source?</a:t>
            </a:r>
            <a:endParaRPr lang="en-US" dirty="0">
              <a:solidFill>
                <a:schemeClr val="bg1"/>
              </a:solidFill>
            </a:endParaRPr>
          </a:p>
        </p:txBody>
      </p:sp>
      <p:grpSp>
        <p:nvGrpSpPr>
          <p:cNvPr id="3" name="Group 2"/>
          <p:cNvGrpSpPr/>
          <p:nvPr/>
        </p:nvGrpSpPr>
        <p:grpSpPr>
          <a:xfrm>
            <a:off x="220654" y="65092"/>
            <a:ext cx="5761458" cy="4987637"/>
            <a:chOff x="294205" y="86790"/>
            <a:chExt cx="7681945" cy="6650182"/>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030"/>
            <a:stretch/>
          </p:blipFill>
          <p:spPr>
            <a:xfrm>
              <a:off x="294205" y="86790"/>
              <a:ext cx="6670395" cy="6650182"/>
            </a:xfrm>
            <a:prstGeom prst="rect">
              <a:avLst/>
            </a:prstGeom>
          </p:spPr>
        </p:pic>
        <p:sp>
          <p:nvSpPr>
            <p:cNvPr id="8" name="Rectangle 7"/>
            <p:cNvSpPr/>
            <p:nvPr/>
          </p:nvSpPr>
          <p:spPr>
            <a:xfrm>
              <a:off x="7084453" y="6364469"/>
              <a:ext cx="891697" cy="266740"/>
            </a:xfrm>
            <a:prstGeom prst="rect">
              <a:avLst/>
            </a:prstGeom>
          </p:spPr>
          <p:txBody>
            <a:bodyPr wrap="none">
              <a:spAutoFit/>
            </a:bodyPr>
            <a:lstStyle/>
            <a:p>
              <a:r>
                <a:rPr lang="en-US" sz="700" dirty="0" err="1"/>
                <a:t>FotothekBot</a:t>
              </a:r>
              <a:endParaRPr lang="en-US" sz="700" dirty="0"/>
            </a:p>
          </p:txBody>
        </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866" t="25541" r="18033"/>
          <a:stretch/>
        </p:blipFill>
        <p:spPr>
          <a:xfrm>
            <a:off x="4611535" y="191844"/>
            <a:ext cx="1980932" cy="3068122"/>
          </a:xfrm>
          <a:prstGeom prst="rect">
            <a:avLst/>
          </a:prstGeom>
        </p:spPr>
      </p:pic>
    </p:spTree>
    <p:extLst>
      <p:ext uri="{BB962C8B-B14F-4D97-AF65-F5344CB8AC3E}">
        <p14:creationId xmlns:p14="http://schemas.microsoft.com/office/powerpoint/2010/main" val="38671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63761"/>
            <a:ext cx="8519927" cy="837479"/>
          </a:xfrm>
        </p:spPr>
        <p:txBody>
          <a:bodyPr/>
          <a:lstStyle/>
          <a:p>
            <a:r>
              <a:rPr lang="en-US" sz="3600" dirty="0" smtClean="0">
                <a:solidFill>
                  <a:schemeClr val="bg1"/>
                </a:solidFill>
              </a:rPr>
              <a:t>Where is the Collagen Machine? </a:t>
            </a:r>
            <a:br>
              <a:rPr lang="en-US" sz="3600" dirty="0" smtClean="0">
                <a:solidFill>
                  <a:schemeClr val="bg1"/>
                </a:solidFill>
              </a:rPr>
            </a:br>
            <a:endParaRPr lang="en-US" sz="3600" dirty="0">
              <a:solidFill>
                <a:schemeClr val="bg1"/>
              </a:solidFill>
            </a:endParaRPr>
          </a:p>
        </p:txBody>
      </p:sp>
      <p:pic>
        <p:nvPicPr>
          <p:cNvPr id="6" name="Picture 2"/>
          <p:cNvPicPr>
            <a:picLocks noChangeAspect="1" noChangeArrowheads="1"/>
          </p:cNvPicPr>
          <p:nvPr/>
        </p:nvPicPr>
        <p:blipFill>
          <a:blip r:embed="rId3"/>
          <a:srcRect/>
          <a:stretch>
            <a:fillRect/>
          </a:stretch>
        </p:blipFill>
        <p:spPr bwMode="auto">
          <a:xfrm>
            <a:off x="1231921" y="688769"/>
            <a:ext cx="6711829" cy="3752602"/>
          </a:xfrm>
          <a:prstGeom prst="rect">
            <a:avLst/>
          </a:prstGeom>
          <a:noFill/>
          <a:ln w="9525">
            <a:noFill/>
            <a:miter lim="800000"/>
            <a:headEnd/>
            <a:tailEnd/>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866" t="25541" r="18033"/>
          <a:stretch/>
        </p:blipFill>
        <p:spPr>
          <a:xfrm>
            <a:off x="7058540" y="1696179"/>
            <a:ext cx="1980932" cy="3068122"/>
          </a:xfrm>
          <a:prstGeom prst="rect">
            <a:avLst/>
          </a:prstGeom>
        </p:spPr>
      </p:pic>
    </p:spTree>
    <p:extLst>
      <p:ext uri="{BB962C8B-B14F-4D97-AF65-F5344CB8AC3E}">
        <p14:creationId xmlns:p14="http://schemas.microsoft.com/office/powerpoint/2010/main" val="44023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046810" y="204193"/>
            <a:ext cx="3714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bg1"/>
                </a:solidFill>
              </a:rPr>
              <a:t>What is Evolution?</a:t>
            </a:r>
            <a:endParaRPr lang="en-US" altLang="en-US" sz="2100" dirty="0">
              <a:solidFill>
                <a:schemeClr val="bg1"/>
              </a:solidFill>
            </a:endParaRPr>
          </a:p>
        </p:txBody>
      </p:sp>
      <p:sp>
        <p:nvSpPr>
          <p:cNvPr id="2" name="TextBox 1"/>
          <p:cNvSpPr txBox="1"/>
          <p:nvPr/>
        </p:nvSpPr>
        <p:spPr>
          <a:xfrm>
            <a:off x="364332" y="642343"/>
            <a:ext cx="8368903" cy="4593565"/>
          </a:xfrm>
          <a:prstGeom prst="rect">
            <a:avLst/>
          </a:prstGeom>
          <a:noFill/>
        </p:spPr>
        <p:txBody>
          <a:bodyPr wrap="square" rtlCol="0">
            <a:spAutoFit/>
          </a:bodyPr>
          <a:lstStyle/>
          <a:p>
            <a:r>
              <a:rPr lang="en-US" sz="1350" dirty="0">
                <a:solidFill>
                  <a:schemeClr val="bg1"/>
                </a:solidFill>
              </a:rPr>
              <a:t>Mechanism of the theory of evolution:</a:t>
            </a:r>
          </a:p>
          <a:p>
            <a:pPr marL="600075" lvl="1" indent="-257175">
              <a:buFont typeface="+mj-lt"/>
              <a:buAutoNum type="arabicPeriod"/>
            </a:pPr>
            <a:r>
              <a:rPr lang="en-US" sz="1350" dirty="0">
                <a:solidFill>
                  <a:schemeClr val="bg1"/>
                </a:solidFill>
              </a:rPr>
              <a:t>Mutations are generated that give a competitive/reproductive advantage to an individual (and eventually a group of individuals) in a particular environment. </a:t>
            </a:r>
            <a:r>
              <a:rPr lang="en-US" sz="1350" dirty="0">
                <a:solidFill>
                  <a:srgbClr val="FFC000"/>
                </a:solidFill>
              </a:rPr>
              <a:t>(This doesn’t happen often enough to become fixed in a population.)</a:t>
            </a:r>
          </a:p>
          <a:p>
            <a:pPr marL="600075" lvl="1" indent="-257175">
              <a:buFont typeface="+mj-lt"/>
              <a:buAutoNum type="arabicPeriod"/>
            </a:pPr>
            <a:r>
              <a:rPr lang="en-US" sz="1350" dirty="0">
                <a:solidFill>
                  <a:schemeClr val="bg1"/>
                </a:solidFill>
              </a:rPr>
              <a:t>Natural selection selects those individuals with the reproductive advantage (because of genetic mutations) to become the dominate genotypes in the environment </a:t>
            </a:r>
            <a:r>
              <a:rPr lang="en-US" sz="1350" dirty="0">
                <a:solidFill>
                  <a:srgbClr val="FFC000"/>
                </a:solidFill>
              </a:rPr>
              <a:t> (We can say that phenotypes are selected for: species can change over time, especially if their environment changes – it seems more likely these are epigenetic changes, as those are easier to fix in a breeding group, hard to tell if they are genetic </a:t>
            </a:r>
            <a:r>
              <a:rPr lang="en-US" sz="1350" dirty="0" smtClean="0">
                <a:solidFill>
                  <a:srgbClr val="FFC000"/>
                </a:solidFill>
              </a:rPr>
              <a:t>changes, and WHAT genetic changes are “big” changes)</a:t>
            </a:r>
            <a:endParaRPr lang="en-US" sz="1350" dirty="0">
              <a:solidFill>
                <a:srgbClr val="FFC000"/>
              </a:solidFill>
            </a:endParaRPr>
          </a:p>
          <a:p>
            <a:pPr marL="600075" lvl="1" indent="-257175">
              <a:buFont typeface="+mj-lt"/>
              <a:buAutoNum type="arabicPeriod"/>
            </a:pPr>
            <a:r>
              <a:rPr lang="en-US" sz="1350" dirty="0">
                <a:solidFill>
                  <a:schemeClr val="bg1"/>
                </a:solidFill>
              </a:rPr>
              <a:t>Eventually only those individuals make up the species.  </a:t>
            </a:r>
            <a:r>
              <a:rPr lang="en-US" sz="1350" dirty="0">
                <a:solidFill>
                  <a:srgbClr val="FFC000"/>
                </a:solidFill>
              </a:rPr>
              <a:t>(We only can analyze the species we have now. We don’t know if genes are completely lost, or if expression changes)</a:t>
            </a:r>
          </a:p>
          <a:p>
            <a:pPr marL="600075" lvl="1" indent="-257175">
              <a:buFont typeface="+mj-lt"/>
              <a:buAutoNum type="arabicPeriod"/>
            </a:pPr>
            <a:r>
              <a:rPr lang="en-US" sz="1350" dirty="0">
                <a:solidFill>
                  <a:schemeClr val="bg1"/>
                </a:solidFill>
              </a:rPr>
              <a:t>This cycle continues indefinitely leading to a complete change in the genotype, morphology, phenotype, behavior, and niche use, of the original population. Given enough time (540 million years), this has led to the variety of organisms present on earth today. </a:t>
            </a:r>
            <a:r>
              <a:rPr lang="en-US" sz="1350" dirty="0">
                <a:solidFill>
                  <a:srgbClr val="FFC000"/>
                </a:solidFill>
              </a:rPr>
              <a:t>(This has never been witnessed.  There is no working model for any one of the multiple mechanisms.  The fundamental principles of nature never go against entropy without the input of ordered energy)</a:t>
            </a:r>
          </a:p>
          <a:p>
            <a:pPr marL="600075" lvl="1" indent="-257175">
              <a:buFont typeface="+mj-lt"/>
              <a:buAutoNum type="arabicPeriod"/>
            </a:pPr>
            <a:endParaRPr lang="en-US" sz="1350" dirty="0">
              <a:solidFill>
                <a:schemeClr val="bg1"/>
              </a:solidFill>
            </a:endParaRPr>
          </a:p>
          <a:p>
            <a:r>
              <a:rPr lang="en-US" sz="1350" dirty="0">
                <a:solidFill>
                  <a:schemeClr val="bg1"/>
                </a:solidFill>
              </a:rPr>
              <a:t>So by definition, the reason FOR evolution is </a:t>
            </a:r>
            <a:r>
              <a:rPr lang="en-US" dirty="0">
                <a:solidFill>
                  <a:schemeClr val="bg1"/>
                </a:solidFill>
              </a:rPr>
              <a:t>Propagation of an individual’s, or species’, genes in the environment </a:t>
            </a:r>
            <a:r>
              <a:rPr lang="en-US" sz="1350" dirty="0">
                <a:solidFill>
                  <a:srgbClr val="FFC000"/>
                </a:solidFill>
              </a:rPr>
              <a:t>(Can this account for the actual phenotypes we find? Why would an organism progress beyond bacteria or </a:t>
            </a:r>
            <a:r>
              <a:rPr lang="en-US" sz="1350" dirty="0" smtClean="0">
                <a:solidFill>
                  <a:srgbClr val="FFC000"/>
                </a:solidFill>
              </a:rPr>
              <a:t>insects when they are the most reproductively successful?)</a:t>
            </a:r>
            <a:endParaRPr lang="en-US" sz="1350" dirty="0">
              <a:solidFill>
                <a:srgbClr val="FFC000"/>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3031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89322" y="204193"/>
            <a:ext cx="89904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bg1"/>
                </a:solidFill>
              </a:rPr>
              <a:t>Is your belief in God’s word, while living during these generations of doubt, actually that outrageous?</a:t>
            </a:r>
            <a:endParaRPr lang="en-US" altLang="en-US" sz="2100" dirty="0">
              <a:solidFill>
                <a:schemeClr val="bg1"/>
              </a:solidFill>
            </a:endParaRPr>
          </a:p>
        </p:txBody>
      </p:sp>
      <p:sp>
        <p:nvSpPr>
          <p:cNvPr id="2" name="TextBox 1"/>
          <p:cNvSpPr txBox="1"/>
          <p:nvPr/>
        </p:nvSpPr>
        <p:spPr>
          <a:xfrm>
            <a:off x="857250" y="1035190"/>
            <a:ext cx="6847284" cy="3000821"/>
          </a:xfrm>
          <a:prstGeom prst="rect">
            <a:avLst/>
          </a:prstGeom>
          <a:noFill/>
        </p:spPr>
        <p:txBody>
          <a:bodyPr wrap="square" rtlCol="0">
            <a:spAutoFit/>
          </a:bodyPr>
          <a:lstStyle/>
          <a:p>
            <a:pPr marL="214313" indent="-214313">
              <a:buFont typeface="Arial" panose="020B0604020202020204" pitchFamily="34" charset="0"/>
              <a:buChar char="•"/>
            </a:pPr>
            <a:r>
              <a:rPr lang="en-US" sz="1350" dirty="0">
                <a:solidFill>
                  <a:schemeClr val="bg1"/>
                </a:solidFill>
              </a:rPr>
              <a:t>Your belief in God’s word has a lot of validity:</a:t>
            </a:r>
          </a:p>
          <a:p>
            <a:pPr marL="600075" lvl="1" indent="-257175">
              <a:buFont typeface="+mj-lt"/>
              <a:buAutoNum type="arabicPeriod"/>
            </a:pPr>
            <a:endParaRPr lang="en-US" sz="1350" dirty="0">
              <a:solidFill>
                <a:schemeClr val="bg1"/>
              </a:solidFill>
            </a:endParaRPr>
          </a:p>
          <a:p>
            <a:pPr marL="600075" lvl="1" indent="-257175">
              <a:buFont typeface="+mj-lt"/>
              <a:buAutoNum type="arabicPeriod"/>
            </a:pPr>
            <a:r>
              <a:rPr lang="en-US" sz="1350" dirty="0">
                <a:solidFill>
                  <a:schemeClr val="bg1"/>
                </a:solidFill>
              </a:rPr>
              <a:t>There were witnesses to supernatural events in history.  They wrote them down.  They were demanded to recant, they were brutally tortured for their persistent telling of and belief in those events.  At least 11 men.  Hundreds more who didn’t write what we have access to also lost their lives.  Millions killed through the centuries for believing as they do</a:t>
            </a:r>
            <a:r>
              <a:rPr lang="en-US" sz="1350" dirty="0" smtClean="0">
                <a:solidFill>
                  <a:schemeClr val="bg1"/>
                </a:solidFill>
              </a:rPr>
              <a:t>.</a:t>
            </a:r>
          </a:p>
          <a:p>
            <a:pPr marL="600075" lvl="1" indent="-257175">
              <a:buFont typeface="+mj-lt"/>
              <a:buAutoNum type="arabicPeriod"/>
            </a:pPr>
            <a:endParaRPr lang="en-US" sz="1350" dirty="0">
              <a:solidFill>
                <a:schemeClr val="bg1"/>
              </a:solidFill>
            </a:endParaRPr>
          </a:p>
          <a:p>
            <a:pPr marL="600075" lvl="1" indent="-257175">
              <a:buFont typeface="+mj-lt"/>
              <a:buAutoNum type="arabicPeriod"/>
            </a:pPr>
            <a:r>
              <a:rPr lang="en-US" sz="1350" dirty="0">
                <a:solidFill>
                  <a:schemeClr val="bg1"/>
                </a:solidFill>
              </a:rPr>
              <a:t>YOU are a witness to supernatural – God says, “I will give them an undivided heart, and put a new spirit in the: I will remove from them their heart of stone and give to them a heart of flesh.  Then they will follow my decrees and be careful to keep my laws.  They will be my people and I will be their God.” Ezekiel 11: 19&amp;20.  </a:t>
            </a:r>
            <a:r>
              <a:rPr lang="en-US" sz="1350" dirty="0" err="1">
                <a:solidFill>
                  <a:schemeClr val="bg1"/>
                </a:solidFill>
              </a:rPr>
              <a:t>ie</a:t>
            </a:r>
            <a:r>
              <a:rPr lang="en-US" sz="1350" dirty="0">
                <a:solidFill>
                  <a:schemeClr val="bg1"/>
                </a:solidFill>
              </a:rPr>
              <a:t>: my evil </a:t>
            </a:r>
            <a:r>
              <a:rPr lang="en-US" sz="1350" dirty="0" smtClean="0">
                <a:solidFill>
                  <a:schemeClr val="bg1"/>
                </a:solidFill>
              </a:rPr>
              <a:t>sister</a:t>
            </a:r>
            <a:r>
              <a:rPr lang="en-US" sz="1350" dirty="0">
                <a:solidFill>
                  <a:schemeClr val="bg1"/>
                </a:solidFill>
              </a:rPr>
              <a:t>… </a:t>
            </a:r>
          </a:p>
          <a:p>
            <a:pPr lvl="1"/>
            <a:endParaRPr lang="en-US" sz="1350" dirty="0">
              <a:solidFill>
                <a:schemeClr val="bg1"/>
              </a:solidFill>
            </a:endParaRPr>
          </a:p>
        </p:txBody>
      </p:sp>
    </p:spTree>
    <p:extLst>
      <p:ext uri="{BB962C8B-B14F-4D97-AF65-F5344CB8AC3E}">
        <p14:creationId xmlns:p14="http://schemas.microsoft.com/office/powerpoint/2010/main" val="7649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647508" y="-46409"/>
            <a:ext cx="3714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Evolution</a:t>
            </a:r>
            <a:r>
              <a:rPr lang="en-US" altLang="en-US" sz="3600" dirty="0" smtClean="0">
                <a:solidFill>
                  <a:schemeClr val="bg1"/>
                </a:solidFill>
              </a:rPr>
              <a:t>?</a:t>
            </a:r>
          </a:p>
          <a:p>
            <a:pPr eaLnBrk="1" hangingPunct="1">
              <a:spcBef>
                <a:spcPct val="0"/>
              </a:spcBef>
              <a:buFontTx/>
              <a:buNone/>
            </a:pPr>
            <a:r>
              <a:rPr lang="en-US" altLang="en-US" sz="3600" dirty="0" smtClean="0">
                <a:solidFill>
                  <a:schemeClr val="bg1"/>
                </a:solidFill>
              </a:rPr>
              <a:t>       CHANGE</a:t>
            </a:r>
            <a:endParaRPr lang="en-US" altLang="en-US" sz="3600" dirty="0">
              <a:solidFill>
                <a:schemeClr val="bg1"/>
              </a:solidFill>
            </a:endParaRPr>
          </a:p>
        </p:txBody>
      </p:sp>
      <p:sp>
        <p:nvSpPr>
          <p:cNvPr id="3" name="TextBox 2"/>
          <p:cNvSpPr txBox="1"/>
          <p:nvPr/>
        </p:nvSpPr>
        <p:spPr>
          <a:xfrm>
            <a:off x="784141" y="1153920"/>
            <a:ext cx="6140641" cy="2862322"/>
          </a:xfrm>
          <a:prstGeom prst="rect">
            <a:avLst/>
          </a:prstGeom>
          <a:noFill/>
        </p:spPr>
        <p:txBody>
          <a:bodyPr wrap="square" rtlCol="0">
            <a:spAutoFit/>
          </a:bodyPr>
          <a:lstStyle/>
          <a:p>
            <a:pPr marL="214313" indent="-214313">
              <a:buFont typeface="Arial" panose="020B0604020202020204" pitchFamily="34" charset="0"/>
              <a:buChar char="•"/>
            </a:pPr>
            <a:r>
              <a:rPr lang="en-US" dirty="0" smtClean="0">
                <a:solidFill>
                  <a:schemeClr val="bg1"/>
                </a:solidFill>
              </a:rPr>
              <a:t>Do </a:t>
            </a:r>
            <a:r>
              <a:rPr lang="en-US" dirty="0">
                <a:solidFill>
                  <a:schemeClr val="bg1"/>
                </a:solidFill>
              </a:rPr>
              <a:t>things change?  </a:t>
            </a:r>
            <a:r>
              <a:rPr lang="en-US" dirty="0" smtClean="0">
                <a:solidFill>
                  <a:schemeClr val="bg1"/>
                </a:solidFill>
              </a:rPr>
              <a:t>DO SDAs believe that things change??  YES! SDA creationist do believe that </a:t>
            </a:r>
            <a:r>
              <a:rPr lang="en-US" dirty="0">
                <a:solidFill>
                  <a:schemeClr val="bg1"/>
                </a:solidFill>
              </a:rPr>
              <a:t>change takes </a:t>
            </a:r>
            <a:r>
              <a:rPr lang="en-US" dirty="0" smtClean="0">
                <a:solidFill>
                  <a:schemeClr val="bg1"/>
                </a:solidFill>
              </a:rPr>
              <a:t>place.  MICRO-evolution</a:t>
            </a:r>
            <a:endParaRPr lang="en-US" dirty="0">
              <a:solidFill>
                <a:schemeClr val="bg1"/>
              </a:solidFill>
            </a:endParaRPr>
          </a:p>
          <a:p>
            <a:pPr marL="557213" lvl="1" indent="-214313">
              <a:buFont typeface="Arial" panose="020B0604020202020204" pitchFamily="34" charset="0"/>
              <a:buChar char="•"/>
            </a:pPr>
            <a:r>
              <a:rPr lang="en-US" dirty="0">
                <a:solidFill>
                  <a:schemeClr val="bg1"/>
                </a:solidFill>
              </a:rPr>
              <a:t>EGW talked about the changes in organisms</a:t>
            </a:r>
          </a:p>
          <a:p>
            <a:pPr marL="557213" lvl="1" indent="-214313">
              <a:buFont typeface="Arial" panose="020B0604020202020204" pitchFamily="34" charset="0"/>
              <a:buChar char="•"/>
            </a:pPr>
            <a:r>
              <a:rPr lang="en-US" dirty="0" smtClean="0">
                <a:solidFill>
                  <a:schemeClr val="bg1"/>
                </a:solidFill>
              </a:rPr>
              <a:t>Fixity of species:</a:t>
            </a:r>
          </a:p>
          <a:p>
            <a:pPr marL="1014413" lvl="2" indent="-214313">
              <a:buFont typeface="Arial" panose="020B0604020202020204" pitchFamily="34" charset="0"/>
              <a:buChar char="•"/>
            </a:pPr>
            <a:r>
              <a:rPr lang="en-US" dirty="0" smtClean="0">
                <a:solidFill>
                  <a:schemeClr val="bg1"/>
                </a:solidFill>
              </a:rPr>
              <a:t>In </a:t>
            </a:r>
            <a:r>
              <a:rPr lang="en-US" dirty="0">
                <a:solidFill>
                  <a:schemeClr val="bg1"/>
                </a:solidFill>
              </a:rPr>
              <a:t>Darwin’s time, it was believed that animals left the ark as we see </a:t>
            </a:r>
            <a:r>
              <a:rPr lang="en-US" dirty="0" smtClean="0">
                <a:solidFill>
                  <a:schemeClr val="bg1"/>
                </a:solidFill>
              </a:rPr>
              <a:t>today.</a:t>
            </a:r>
          </a:p>
          <a:p>
            <a:pPr marL="1014413" lvl="2" indent="-214313">
              <a:buFont typeface="Arial" panose="020B0604020202020204" pitchFamily="34" charset="0"/>
              <a:buChar char="•"/>
            </a:pPr>
            <a:r>
              <a:rPr lang="en-US" dirty="0" smtClean="0">
                <a:solidFill>
                  <a:schemeClr val="bg1"/>
                </a:solidFill>
              </a:rPr>
              <a:t>Note </a:t>
            </a:r>
            <a:r>
              <a:rPr lang="en-US" dirty="0">
                <a:solidFill>
                  <a:schemeClr val="bg1"/>
                </a:solidFill>
              </a:rPr>
              <a:t>the extraordinary timing of the introduction of Naturalism to the world</a:t>
            </a:r>
          </a:p>
          <a:p>
            <a:endParaRPr lang="en-US" dirty="0"/>
          </a:p>
        </p:txBody>
      </p:sp>
      <p:grpSp>
        <p:nvGrpSpPr>
          <p:cNvPr id="4" name="Group 3"/>
          <p:cNvGrpSpPr/>
          <p:nvPr/>
        </p:nvGrpSpPr>
        <p:grpSpPr>
          <a:xfrm>
            <a:off x="7110356" y="1256342"/>
            <a:ext cx="1402619" cy="3057835"/>
            <a:chOff x="4479181" y="603749"/>
            <a:chExt cx="1402619" cy="3057835"/>
          </a:xfrm>
        </p:grpSpPr>
        <p:pic>
          <p:nvPicPr>
            <p:cNvPr id="1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3903" y="603749"/>
              <a:ext cx="1106730" cy="165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479181" y="2415089"/>
              <a:ext cx="1402619" cy="1246495"/>
            </a:xfrm>
            <a:prstGeom prst="rect">
              <a:avLst/>
            </a:prstGeom>
            <a:noFill/>
          </p:spPr>
          <p:txBody>
            <a:bodyPr wrap="square" rtlCol="0">
              <a:spAutoFit/>
            </a:bodyPr>
            <a:lstStyle/>
            <a:p>
              <a:r>
                <a:rPr lang="en-US" sz="1500" dirty="0">
                  <a:solidFill>
                    <a:schemeClr val="bg1"/>
                  </a:solidFill>
                  <a:latin typeface="Papyrus" pitchFamily="66" charset="0"/>
                </a:rPr>
                <a:t>The Edge of Evolution</a:t>
              </a:r>
              <a:r>
                <a:rPr lang="en-US" sz="1500" dirty="0">
                  <a:solidFill>
                    <a:schemeClr val="bg1"/>
                  </a:solidFill>
                </a:rPr>
                <a:t>.  Michael </a:t>
              </a:r>
              <a:r>
                <a:rPr lang="en-US" sz="1500" dirty="0" err="1">
                  <a:solidFill>
                    <a:schemeClr val="bg1"/>
                  </a:solidFill>
                </a:rPr>
                <a:t>Behe</a:t>
              </a:r>
              <a:r>
                <a:rPr lang="en-US" sz="1500" dirty="0">
                  <a:solidFill>
                    <a:schemeClr val="bg1"/>
                  </a:solidFill>
                </a:rPr>
                <a:t> 2007</a:t>
              </a:r>
            </a:p>
            <a:p>
              <a:endParaRPr lang="en-US" sz="1500" dirty="0"/>
            </a:p>
          </p:txBody>
        </p:sp>
      </p:grpSp>
    </p:spTree>
    <p:extLst>
      <p:ext uri="{BB962C8B-B14F-4D97-AF65-F5344CB8AC3E}">
        <p14:creationId xmlns:p14="http://schemas.microsoft.com/office/powerpoint/2010/main" val="2134680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96"/>
            <a:ext cx="9298112" cy="837479"/>
          </a:xfrm>
        </p:spPr>
        <p:txBody>
          <a:bodyPr/>
          <a:lstStyle/>
          <a:p>
            <a:r>
              <a:rPr lang="en-US" sz="4800" dirty="0" smtClean="0">
                <a:solidFill>
                  <a:schemeClr val="bg1"/>
                </a:solidFill>
              </a:rPr>
              <a:t>Evolution Cannot Account for: </a:t>
            </a:r>
            <a:endParaRPr lang="en-US" sz="4800" dirty="0">
              <a:solidFill>
                <a:schemeClr val="bg1"/>
              </a:solidFill>
            </a:endParaRPr>
          </a:p>
        </p:txBody>
      </p:sp>
      <p:sp>
        <p:nvSpPr>
          <p:cNvPr id="3" name="TextBox 2"/>
          <p:cNvSpPr txBox="1"/>
          <p:nvPr/>
        </p:nvSpPr>
        <p:spPr>
          <a:xfrm>
            <a:off x="792898" y="694395"/>
            <a:ext cx="7772399" cy="3724096"/>
          </a:xfrm>
          <a:prstGeom prst="rect">
            <a:avLst/>
          </a:prstGeom>
          <a:noFill/>
        </p:spPr>
        <p:txBody>
          <a:bodyPr wrap="square" rtlCol="0">
            <a:spAutoFit/>
          </a:bodyPr>
          <a:lstStyle/>
          <a:p>
            <a:pPr marL="0" lvl="1"/>
            <a:r>
              <a:rPr lang="en-US" sz="2000" dirty="0" smtClean="0">
                <a:solidFill>
                  <a:schemeClr val="bg1"/>
                </a:solidFill>
                <a:latin typeface="Papyrus" pitchFamily="66" charset="0"/>
              </a:rPr>
              <a:t> </a:t>
            </a:r>
          </a:p>
          <a:p>
            <a:pPr marL="0" lvl="1">
              <a:buFont typeface="Arial" pitchFamily="34" charset="0"/>
              <a:buChar char="•"/>
            </a:pPr>
            <a:r>
              <a:rPr lang="en-US" sz="2000" dirty="0" smtClean="0">
                <a:solidFill>
                  <a:schemeClr val="bg1"/>
                </a:solidFill>
              </a:rPr>
              <a:t>The existence of the </a:t>
            </a:r>
            <a:r>
              <a:rPr lang="en-US" sz="3200" dirty="0" smtClean="0">
                <a:solidFill>
                  <a:schemeClr val="bg1"/>
                </a:solidFill>
              </a:rPr>
              <a:t>human mind </a:t>
            </a:r>
            <a:r>
              <a:rPr lang="en-US" sz="2000" dirty="0" smtClean="0">
                <a:solidFill>
                  <a:schemeClr val="bg1"/>
                </a:solidFill>
              </a:rPr>
              <a:t>with all of its capabilities that surpass the demands of our environment. </a:t>
            </a:r>
          </a:p>
          <a:p>
            <a:pPr marL="0" lvl="1">
              <a:buFont typeface="Arial" pitchFamily="34" charset="0"/>
              <a:buChar char="•"/>
            </a:pPr>
            <a:endParaRPr lang="en-US" sz="2000" dirty="0" smtClean="0">
              <a:solidFill>
                <a:schemeClr val="bg1"/>
              </a:solidFill>
            </a:endParaRPr>
          </a:p>
          <a:p>
            <a:pPr marL="0" lvl="1">
              <a:buFont typeface="Arial" pitchFamily="34" charset="0"/>
              <a:buChar char="•"/>
            </a:pPr>
            <a:r>
              <a:rPr lang="en-US" sz="2000" dirty="0" smtClean="0">
                <a:solidFill>
                  <a:schemeClr val="bg1"/>
                </a:solidFill>
              </a:rPr>
              <a:t>The existence of immense </a:t>
            </a:r>
            <a:r>
              <a:rPr lang="en-US" sz="3200" dirty="0" smtClean="0">
                <a:solidFill>
                  <a:schemeClr val="bg1"/>
                </a:solidFill>
              </a:rPr>
              <a:t>complexity</a:t>
            </a:r>
            <a:r>
              <a:rPr lang="en-US" sz="2000" dirty="0" smtClean="0">
                <a:solidFill>
                  <a:schemeClr val="bg1"/>
                </a:solidFill>
              </a:rPr>
              <a:t> within the cell, especially in molecular machines and informational molecules</a:t>
            </a:r>
          </a:p>
          <a:p>
            <a:pPr marL="0" lvl="1">
              <a:buFont typeface="Arial" pitchFamily="34" charset="0"/>
              <a:buChar char="•"/>
            </a:pPr>
            <a:endParaRPr lang="en-US" sz="2000" dirty="0" smtClean="0">
              <a:solidFill>
                <a:schemeClr val="bg1"/>
              </a:solidFill>
            </a:endParaRPr>
          </a:p>
          <a:p>
            <a:pPr marL="0" lvl="1">
              <a:buFont typeface="Arial" pitchFamily="34" charset="0"/>
              <a:buChar char="•"/>
            </a:pPr>
            <a:r>
              <a:rPr lang="en-US" sz="2000" dirty="0" smtClean="0">
                <a:solidFill>
                  <a:schemeClr val="bg1"/>
                </a:solidFill>
              </a:rPr>
              <a:t>The </a:t>
            </a:r>
            <a:r>
              <a:rPr lang="en-US" sz="3200" dirty="0" smtClean="0">
                <a:solidFill>
                  <a:schemeClr val="bg1"/>
                </a:solidFill>
              </a:rPr>
              <a:t>Cambrian explosion </a:t>
            </a:r>
            <a:r>
              <a:rPr lang="en-US" sz="2000" dirty="0" smtClean="0">
                <a:solidFill>
                  <a:schemeClr val="bg1"/>
                </a:solidFill>
              </a:rPr>
              <a:t>– the sudden appearance of nearly all phyla with no previous fossil record.</a:t>
            </a:r>
          </a:p>
          <a:p>
            <a:pPr marL="0" lvl="1"/>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2898" y="635330"/>
            <a:ext cx="7772399" cy="3970318"/>
          </a:xfrm>
          <a:prstGeom prst="rect">
            <a:avLst/>
          </a:prstGeom>
          <a:noFill/>
        </p:spPr>
        <p:txBody>
          <a:bodyPr wrap="square" rtlCol="0">
            <a:spAutoFit/>
          </a:bodyPr>
          <a:lstStyle/>
          <a:p>
            <a:pPr marL="0" lvl="1"/>
            <a:r>
              <a:rPr lang="en-US" sz="2000" dirty="0" smtClean="0">
                <a:solidFill>
                  <a:schemeClr val="bg1"/>
                </a:solidFill>
                <a:latin typeface="Papyrus" pitchFamily="66" charset="0"/>
              </a:rPr>
              <a:t> </a:t>
            </a:r>
          </a:p>
          <a:p>
            <a:pPr marL="0" lvl="1">
              <a:buFont typeface="Arial" pitchFamily="34" charset="0"/>
              <a:buChar char="•"/>
            </a:pPr>
            <a:r>
              <a:rPr lang="en-US" sz="1100" dirty="0" smtClean="0">
                <a:solidFill>
                  <a:schemeClr val="bg1"/>
                </a:solidFill>
              </a:rPr>
              <a:t>The existence of the </a:t>
            </a:r>
            <a:r>
              <a:rPr lang="en-US" sz="1600" dirty="0" smtClean="0">
                <a:solidFill>
                  <a:schemeClr val="bg1"/>
                </a:solidFill>
              </a:rPr>
              <a:t>human mind </a:t>
            </a:r>
            <a:r>
              <a:rPr lang="en-US" sz="1100" dirty="0" smtClean="0">
                <a:solidFill>
                  <a:schemeClr val="bg1"/>
                </a:solidFill>
              </a:rPr>
              <a:t>with all of its capabilities that surpass the demands of our environment. </a:t>
            </a:r>
          </a:p>
          <a:p>
            <a:pPr marL="0" lvl="1">
              <a:buFont typeface="Arial" pitchFamily="34" charset="0"/>
              <a:buChar char="•"/>
            </a:pPr>
            <a:endParaRPr lang="en-US" sz="1100" dirty="0" smtClean="0">
              <a:solidFill>
                <a:schemeClr val="bg1"/>
              </a:solidFill>
            </a:endParaRPr>
          </a:p>
          <a:p>
            <a:pPr marL="0" lvl="1">
              <a:buFont typeface="Arial" pitchFamily="34" charset="0"/>
              <a:buChar char="•"/>
            </a:pPr>
            <a:r>
              <a:rPr lang="en-US" sz="1100" dirty="0" smtClean="0">
                <a:solidFill>
                  <a:schemeClr val="bg1"/>
                </a:solidFill>
              </a:rPr>
              <a:t>The existence of immense </a:t>
            </a:r>
            <a:r>
              <a:rPr lang="en-US" sz="1600" dirty="0" smtClean="0">
                <a:solidFill>
                  <a:schemeClr val="bg1"/>
                </a:solidFill>
              </a:rPr>
              <a:t>complexity</a:t>
            </a:r>
            <a:r>
              <a:rPr lang="en-US" sz="1100" dirty="0" smtClean="0">
                <a:solidFill>
                  <a:schemeClr val="bg1"/>
                </a:solidFill>
              </a:rPr>
              <a:t> within the cell, especially in molecular machines and informational molecules</a:t>
            </a:r>
          </a:p>
          <a:p>
            <a:pPr marL="0" lvl="1">
              <a:buFont typeface="Arial" pitchFamily="34" charset="0"/>
              <a:buChar char="•"/>
            </a:pPr>
            <a:endParaRPr lang="en-US" sz="1100" dirty="0" smtClean="0">
              <a:solidFill>
                <a:schemeClr val="bg1"/>
              </a:solidFill>
            </a:endParaRPr>
          </a:p>
          <a:p>
            <a:pPr marL="0" lvl="1">
              <a:buFont typeface="Arial" pitchFamily="34" charset="0"/>
              <a:buChar char="•"/>
            </a:pPr>
            <a:r>
              <a:rPr lang="en-US" sz="1100" dirty="0" smtClean="0">
                <a:solidFill>
                  <a:schemeClr val="bg1"/>
                </a:solidFill>
              </a:rPr>
              <a:t>The </a:t>
            </a:r>
            <a:r>
              <a:rPr lang="en-US" sz="1600" dirty="0" smtClean="0">
                <a:solidFill>
                  <a:schemeClr val="bg1"/>
                </a:solidFill>
              </a:rPr>
              <a:t>Cambrian explosion </a:t>
            </a:r>
            <a:r>
              <a:rPr lang="en-US" sz="1100" dirty="0" smtClean="0">
                <a:solidFill>
                  <a:schemeClr val="bg1"/>
                </a:solidFill>
              </a:rPr>
              <a:t>– the sudden appearance of nearly all phyla with no previous fossil record.</a:t>
            </a:r>
          </a:p>
          <a:p>
            <a:pPr marL="0" lvl="1">
              <a:buFont typeface="Arial" pitchFamily="34" charset="0"/>
              <a:buChar char="•"/>
            </a:pPr>
            <a:endParaRPr lang="en-US" sz="1100" dirty="0" smtClean="0">
              <a:solidFill>
                <a:schemeClr val="bg1"/>
              </a:solidFill>
            </a:endParaRPr>
          </a:p>
          <a:p>
            <a:pPr marL="0" lvl="1">
              <a:lnSpc>
                <a:spcPct val="150000"/>
              </a:lnSpc>
              <a:buFont typeface="Arial" pitchFamily="34" charset="0"/>
              <a:buChar char="•"/>
            </a:pPr>
            <a:r>
              <a:rPr lang="en-US" sz="2000" dirty="0" smtClean="0">
                <a:solidFill>
                  <a:schemeClr val="bg1"/>
                </a:solidFill>
              </a:rPr>
              <a:t>The origin of life</a:t>
            </a:r>
          </a:p>
          <a:p>
            <a:pPr marL="0" lvl="1">
              <a:lnSpc>
                <a:spcPct val="150000"/>
              </a:lnSpc>
              <a:buFont typeface="Arial" pitchFamily="34" charset="0"/>
              <a:buChar char="•"/>
            </a:pPr>
            <a:r>
              <a:rPr lang="en-US" sz="2000" dirty="0" smtClean="0">
                <a:solidFill>
                  <a:schemeClr val="bg1"/>
                </a:solidFill>
              </a:rPr>
              <a:t>Mathematical /chemical/physical constants</a:t>
            </a:r>
          </a:p>
          <a:p>
            <a:pPr marL="0" lvl="1">
              <a:lnSpc>
                <a:spcPct val="150000"/>
              </a:lnSpc>
              <a:buFont typeface="Arial" pitchFamily="34" charset="0"/>
              <a:buChar char="•"/>
            </a:pPr>
            <a:r>
              <a:rPr lang="en-US" sz="2000" dirty="0" smtClean="0">
                <a:solidFill>
                  <a:schemeClr val="bg1"/>
                </a:solidFill>
              </a:rPr>
              <a:t>DNA and informational molecules – the origins of </a:t>
            </a:r>
            <a:r>
              <a:rPr lang="en-US" sz="2000" i="1" dirty="0" smtClean="0">
                <a:solidFill>
                  <a:schemeClr val="bg1"/>
                </a:solidFill>
              </a:rPr>
              <a:t>information</a:t>
            </a:r>
          </a:p>
          <a:p>
            <a:pPr marL="0" lvl="1">
              <a:lnSpc>
                <a:spcPct val="150000"/>
              </a:lnSpc>
              <a:buFont typeface="Arial" pitchFamily="34" charset="0"/>
              <a:buChar char="•"/>
            </a:pPr>
            <a:r>
              <a:rPr lang="en-US" sz="2000" dirty="0" smtClean="0">
                <a:solidFill>
                  <a:schemeClr val="bg1"/>
                </a:solidFill>
              </a:rPr>
              <a:t>Cosmology</a:t>
            </a:r>
          </a:p>
          <a:p>
            <a:pPr marL="0" lvl="1">
              <a:buFont typeface="Arial" pitchFamily="34" charset="0"/>
              <a:buChar char="•"/>
            </a:pPr>
            <a:endParaRPr lang="en-US" sz="1100" dirty="0" smtClean="0">
              <a:solidFill>
                <a:schemeClr val="bg1"/>
              </a:solidFill>
            </a:endParaRPr>
          </a:p>
          <a:p>
            <a:pPr marL="0" lvl="1"/>
            <a:endParaRPr lang="en-US" sz="2000" dirty="0" smtClean="0">
              <a:solidFill>
                <a:schemeClr val="bg1"/>
              </a:solidFill>
            </a:endParaRPr>
          </a:p>
        </p:txBody>
      </p:sp>
      <p:sp>
        <p:nvSpPr>
          <p:cNvPr id="5" name="Title 1"/>
          <p:cNvSpPr txBox="1">
            <a:spLocks/>
          </p:cNvSpPr>
          <p:nvPr/>
        </p:nvSpPr>
        <p:spPr>
          <a:xfrm>
            <a:off x="0" y="-23596"/>
            <a:ext cx="9298112" cy="8374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1" i="1" kern="1200">
                <a:solidFill>
                  <a:schemeClr val="accent6"/>
                </a:solidFill>
                <a:latin typeface="+mj-lt"/>
                <a:ea typeface="+mj-ea"/>
                <a:cs typeface="+mj-cs"/>
              </a:defRPr>
            </a:lvl1pPr>
          </a:lstStyle>
          <a:p>
            <a:r>
              <a:rPr lang="en-US" sz="4800" smtClean="0">
                <a:solidFill>
                  <a:schemeClr val="bg1"/>
                </a:solidFill>
              </a:rPr>
              <a:t>Evolution Cannot Account for: </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9" y="-43778"/>
            <a:ext cx="8769927" cy="837479"/>
          </a:xfrm>
        </p:spPr>
        <p:txBody>
          <a:bodyPr/>
          <a:lstStyle/>
          <a:p>
            <a:r>
              <a:rPr lang="en-US" dirty="0" smtClean="0">
                <a:solidFill>
                  <a:schemeClr val="bg1"/>
                </a:solidFill>
              </a:rPr>
              <a:t>Conclusions?</a:t>
            </a:r>
            <a:endParaRPr lang="en-US" dirty="0">
              <a:solidFill>
                <a:schemeClr val="bg1"/>
              </a:solidFill>
            </a:endParaRPr>
          </a:p>
        </p:txBody>
      </p:sp>
      <p:sp>
        <p:nvSpPr>
          <p:cNvPr id="3" name="TextBox 2"/>
          <p:cNvSpPr txBox="1"/>
          <p:nvPr/>
        </p:nvSpPr>
        <p:spPr>
          <a:xfrm>
            <a:off x="792898" y="635330"/>
            <a:ext cx="7772399" cy="1800493"/>
          </a:xfrm>
          <a:prstGeom prst="rect">
            <a:avLst/>
          </a:prstGeom>
          <a:noFill/>
        </p:spPr>
        <p:txBody>
          <a:bodyPr wrap="square" rtlCol="0">
            <a:spAutoFit/>
          </a:bodyPr>
          <a:lstStyle/>
          <a:p>
            <a:pPr marL="0" lvl="1"/>
            <a:r>
              <a:rPr lang="en-US" sz="2000" dirty="0" smtClean="0">
                <a:solidFill>
                  <a:schemeClr val="bg1"/>
                </a:solidFill>
                <a:latin typeface="Papyrus" pitchFamily="66" charset="0"/>
              </a:rPr>
              <a:t> </a:t>
            </a:r>
          </a:p>
          <a:p>
            <a:pPr marL="0" lvl="1">
              <a:lnSpc>
                <a:spcPct val="150000"/>
              </a:lnSpc>
              <a:buFont typeface="Arial" pitchFamily="34" charset="0"/>
              <a:buChar char="•"/>
            </a:pPr>
            <a:r>
              <a:rPr lang="en-US" sz="2000" dirty="0" smtClean="0">
                <a:solidFill>
                  <a:schemeClr val="bg1"/>
                </a:solidFill>
              </a:rPr>
              <a:t>Hebrews invites us to practice our faith</a:t>
            </a:r>
          </a:p>
          <a:p>
            <a:pPr marL="0" lvl="1">
              <a:lnSpc>
                <a:spcPct val="150000"/>
              </a:lnSpc>
              <a:buFont typeface="Arial" pitchFamily="34" charset="0"/>
              <a:buChar char="•"/>
            </a:pPr>
            <a:r>
              <a:rPr lang="en-US" sz="2000" dirty="0" smtClean="0">
                <a:solidFill>
                  <a:schemeClr val="bg1"/>
                </a:solidFill>
              </a:rPr>
              <a:t>What type of evidence are you </a:t>
            </a:r>
            <a:r>
              <a:rPr lang="en-US" sz="2000" b="1" i="1" dirty="0" smtClean="0">
                <a:solidFill>
                  <a:schemeClr val="bg1"/>
                </a:solidFill>
              </a:rPr>
              <a:t>EXPECTING</a:t>
            </a:r>
            <a:r>
              <a:rPr lang="en-US" sz="2000" dirty="0" smtClean="0">
                <a:solidFill>
                  <a:schemeClr val="bg1"/>
                </a:solidFill>
              </a:rPr>
              <a:t>?</a:t>
            </a:r>
          </a:p>
          <a:p>
            <a:pPr marL="0" lvl="1">
              <a:buFont typeface="Arial" pitchFamily="34" charset="0"/>
              <a:buChar char="•"/>
            </a:pPr>
            <a:endParaRPr lang="en-US" sz="1100" dirty="0" smtClean="0">
              <a:solidFill>
                <a:schemeClr val="bg1"/>
              </a:solidFill>
            </a:endParaRPr>
          </a:p>
          <a:p>
            <a:pPr marL="0" lvl="1"/>
            <a:endParaRPr lang="en-US"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61" y="-71439"/>
            <a:ext cx="7772399" cy="837479"/>
          </a:xfrm>
        </p:spPr>
        <p:txBody>
          <a:bodyPr>
            <a:normAutofit fontScale="90000"/>
          </a:bodyPr>
          <a:lstStyle/>
          <a:p>
            <a:r>
              <a:rPr lang="en-US" dirty="0">
                <a:solidFill>
                  <a:schemeClr val="bg1"/>
                </a:solidFill>
              </a:rPr>
              <a:t>Recommended Reading:</a:t>
            </a:r>
          </a:p>
        </p:txBody>
      </p:sp>
      <p:sp>
        <p:nvSpPr>
          <p:cNvPr id="3" name="TextBox 2"/>
          <p:cNvSpPr txBox="1"/>
          <p:nvPr/>
        </p:nvSpPr>
        <p:spPr>
          <a:xfrm>
            <a:off x="51748" y="2364281"/>
            <a:ext cx="1364972" cy="3093154"/>
          </a:xfrm>
          <a:prstGeom prst="rect">
            <a:avLst/>
          </a:prstGeom>
          <a:noFill/>
        </p:spPr>
        <p:txBody>
          <a:bodyPr wrap="square" rtlCol="0">
            <a:spAutoFit/>
          </a:bodyPr>
          <a:lstStyle/>
          <a:p>
            <a:pPr marL="0" lvl="1"/>
            <a:r>
              <a:rPr lang="en-US" sz="1500" dirty="0">
                <a:solidFill>
                  <a:schemeClr val="bg1"/>
                </a:solidFill>
                <a:latin typeface="Papyrus" pitchFamily="66" charset="0"/>
              </a:rPr>
              <a:t>Faith, Reason &amp; Earth History.  </a:t>
            </a:r>
            <a:r>
              <a:rPr lang="en-US" sz="1500" dirty="0">
                <a:solidFill>
                  <a:schemeClr val="bg1"/>
                </a:solidFill>
              </a:rPr>
              <a:t>Leonard Brand &amp; Art Chadwick 2016</a:t>
            </a:r>
          </a:p>
          <a:p>
            <a:pPr marL="0" lvl="1"/>
            <a:endParaRPr lang="en-US" sz="1500" dirty="0">
              <a:solidFill>
                <a:schemeClr val="bg1"/>
              </a:solidFill>
            </a:endParaRPr>
          </a:p>
          <a:p>
            <a:pPr marL="0" lvl="1"/>
            <a:r>
              <a:rPr lang="en-US" sz="1500" dirty="0">
                <a:solidFill>
                  <a:schemeClr val="bg1"/>
                </a:solidFill>
              </a:rPr>
              <a:t>FREE Download at Amazon. </a:t>
            </a:r>
          </a:p>
          <a:p>
            <a:pPr marL="0" lvl="1">
              <a:buFont typeface="Arial" pitchFamily="34" charset="0"/>
              <a:buChar char="•"/>
            </a:pPr>
            <a:endParaRPr lang="en-US" sz="1500" dirty="0">
              <a:solidFill>
                <a:schemeClr val="bg1"/>
              </a:solidFill>
            </a:endParaRPr>
          </a:p>
          <a:p>
            <a:pPr marL="0" lvl="1"/>
            <a:endParaRPr lang="en-US" sz="1500" dirty="0">
              <a:solidFill>
                <a:schemeClr val="bg1"/>
              </a:solidFill>
              <a:latin typeface="Papyrus" pitchFamily="66" charset="0"/>
            </a:endParaRPr>
          </a:p>
        </p:txBody>
      </p:sp>
      <p:pic>
        <p:nvPicPr>
          <p:cNvPr id="6" name="Picture 5" descr="Meyer.jpg"/>
          <p:cNvPicPr>
            <a:picLocks noChangeAspect="1"/>
          </p:cNvPicPr>
          <p:nvPr/>
        </p:nvPicPr>
        <p:blipFill>
          <a:blip r:embed="rId2"/>
          <a:srcRect l="8500" r="9500"/>
          <a:stretch>
            <a:fillRect/>
          </a:stretch>
        </p:blipFill>
        <p:spPr>
          <a:xfrm>
            <a:off x="1507802" y="603749"/>
            <a:ext cx="1357588" cy="1655596"/>
          </a:xfrm>
          <a:prstGeom prst="rect">
            <a:avLst/>
          </a:prstGeom>
        </p:spPr>
      </p:pic>
      <p:sp>
        <p:nvSpPr>
          <p:cNvPr id="7" name="AutoShape 2" descr="Choose You This Day"/>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41" y="588338"/>
            <a:ext cx="1150730" cy="1671006"/>
          </a:xfrm>
          <a:prstGeom prst="rect">
            <a:avLst/>
          </a:prstGeom>
        </p:spPr>
      </p:pic>
      <p:sp>
        <p:nvSpPr>
          <p:cNvPr id="9" name="TextBox 8"/>
          <p:cNvSpPr txBox="1"/>
          <p:nvPr/>
        </p:nvSpPr>
        <p:spPr>
          <a:xfrm>
            <a:off x="1602268" y="2364281"/>
            <a:ext cx="1402619" cy="1477328"/>
          </a:xfrm>
          <a:prstGeom prst="rect">
            <a:avLst/>
          </a:prstGeom>
          <a:noFill/>
        </p:spPr>
        <p:txBody>
          <a:bodyPr wrap="square" rtlCol="0">
            <a:spAutoFit/>
          </a:bodyPr>
          <a:lstStyle/>
          <a:p>
            <a:r>
              <a:rPr lang="en-US" sz="1500" dirty="0">
                <a:solidFill>
                  <a:schemeClr val="bg1"/>
                </a:solidFill>
                <a:latin typeface="Papyrus" pitchFamily="66" charset="0"/>
              </a:rPr>
              <a:t>Explore Evolution</a:t>
            </a:r>
            <a:r>
              <a:rPr lang="en-US" sz="1500" dirty="0">
                <a:solidFill>
                  <a:schemeClr val="bg1"/>
                </a:solidFill>
              </a:rPr>
              <a:t>.  Stephen Meyer, et al., 2007</a:t>
            </a:r>
          </a:p>
          <a:p>
            <a:endParaRPr lang="en-US" sz="1500" dirty="0"/>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6187" y="603749"/>
            <a:ext cx="1099936" cy="165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3903" y="603749"/>
            <a:ext cx="1106730" cy="165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8414" y="603749"/>
            <a:ext cx="1107870" cy="166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881801" y="2364281"/>
            <a:ext cx="1402619" cy="2400657"/>
          </a:xfrm>
          <a:prstGeom prst="rect">
            <a:avLst/>
          </a:prstGeom>
          <a:noFill/>
        </p:spPr>
        <p:txBody>
          <a:bodyPr wrap="square" rtlCol="0">
            <a:spAutoFit/>
          </a:bodyPr>
          <a:lstStyle/>
          <a:p>
            <a:r>
              <a:rPr lang="en-US" sz="1500" dirty="0">
                <a:solidFill>
                  <a:schemeClr val="bg1"/>
                </a:solidFill>
                <a:latin typeface="Papyrus" pitchFamily="66" charset="0"/>
              </a:rPr>
              <a:t>Counting to God</a:t>
            </a:r>
            <a:r>
              <a:rPr lang="en-US" sz="1500" dirty="0">
                <a:solidFill>
                  <a:schemeClr val="bg1"/>
                </a:solidFill>
              </a:rPr>
              <a:t>.  Douglas Ell    2014</a:t>
            </a:r>
          </a:p>
          <a:p>
            <a:endParaRPr lang="en-US" sz="1500" dirty="0">
              <a:solidFill>
                <a:schemeClr val="bg1"/>
              </a:solidFill>
            </a:endParaRPr>
          </a:p>
          <a:p>
            <a:endParaRPr lang="en-US" sz="1500" dirty="0">
              <a:solidFill>
                <a:schemeClr val="bg1"/>
              </a:solidFill>
            </a:endParaRPr>
          </a:p>
          <a:p>
            <a:r>
              <a:rPr lang="en-US" sz="1500" dirty="0">
                <a:solidFill>
                  <a:schemeClr val="bg1"/>
                </a:solidFill>
              </a:rPr>
              <a:t>FREE Download at Amazon.</a:t>
            </a:r>
          </a:p>
          <a:p>
            <a:endParaRPr lang="en-US" sz="1500" dirty="0"/>
          </a:p>
        </p:txBody>
      </p:sp>
      <p:sp>
        <p:nvSpPr>
          <p:cNvPr id="15" name="TextBox 14"/>
          <p:cNvSpPr txBox="1"/>
          <p:nvPr/>
        </p:nvSpPr>
        <p:spPr>
          <a:xfrm>
            <a:off x="3076562" y="2364356"/>
            <a:ext cx="1402619" cy="1246495"/>
          </a:xfrm>
          <a:prstGeom prst="rect">
            <a:avLst/>
          </a:prstGeom>
          <a:noFill/>
        </p:spPr>
        <p:txBody>
          <a:bodyPr wrap="square" rtlCol="0">
            <a:spAutoFit/>
          </a:bodyPr>
          <a:lstStyle/>
          <a:p>
            <a:r>
              <a:rPr lang="en-US" sz="1500" dirty="0">
                <a:solidFill>
                  <a:schemeClr val="bg1"/>
                </a:solidFill>
                <a:latin typeface="Papyrus" pitchFamily="66" charset="0"/>
              </a:rPr>
              <a:t>Darwin’s Doubt</a:t>
            </a:r>
            <a:r>
              <a:rPr lang="en-US" sz="1500" dirty="0">
                <a:solidFill>
                  <a:schemeClr val="bg1"/>
                </a:solidFill>
              </a:rPr>
              <a:t>.  Stephen Meyer 2014</a:t>
            </a:r>
          </a:p>
          <a:p>
            <a:endParaRPr lang="en-US" sz="1500" dirty="0"/>
          </a:p>
        </p:txBody>
      </p:sp>
      <p:sp>
        <p:nvSpPr>
          <p:cNvPr id="16" name="TextBox 15"/>
          <p:cNvSpPr txBox="1"/>
          <p:nvPr/>
        </p:nvSpPr>
        <p:spPr>
          <a:xfrm>
            <a:off x="4479181" y="2415089"/>
            <a:ext cx="1402619" cy="1246495"/>
          </a:xfrm>
          <a:prstGeom prst="rect">
            <a:avLst/>
          </a:prstGeom>
          <a:noFill/>
        </p:spPr>
        <p:txBody>
          <a:bodyPr wrap="square" rtlCol="0">
            <a:spAutoFit/>
          </a:bodyPr>
          <a:lstStyle/>
          <a:p>
            <a:r>
              <a:rPr lang="en-US" sz="1500" dirty="0">
                <a:solidFill>
                  <a:schemeClr val="bg1"/>
                </a:solidFill>
                <a:latin typeface="Papyrus" pitchFamily="66" charset="0"/>
              </a:rPr>
              <a:t>The Edge of Evolution</a:t>
            </a:r>
            <a:r>
              <a:rPr lang="en-US" sz="1500" dirty="0">
                <a:solidFill>
                  <a:schemeClr val="bg1"/>
                </a:solidFill>
              </a:rPr>
              <a:t>.  Michael </a:t>
            </a:r>
            <a:r>
              <a:rPr lang="en-US" sz="1500" dirty="0" err="1">
                <a:solidFill>
                  <a:schemeClr val="bg1"/>
                </a:solidFill>
              </a:rPr>
              <a:t>Behe</a:t>
            </a:r>
            <a:r>
              <a:rPr lang="en-US" sz="1500" dirty="0">
                <a:solidFill>
                  <a:schemeClr val="bg1"/>
                </a:solidFill>
              </a:rPr>
              <a:t> 2007</a:t>
            </a:r>
          </a:p>
          <a:p>
            <a:endParaRPr lang="en-US" sz="1500" dirty="0"/>
          </a:p>
        </p:txBody>
      </p:sp>
      <p:sp>
        <p:nvSpPr>
          <p:cNvPr id="17" name="TextBox 16"/>
          <p:cNvSpPr txBox="1"/>
          <p:nvPr/>
        </p:nvSpPr>
        <p:spPr>
          <a:xfrm>
            <a:off x="7328251" y="2366712"/>
            <a:ext cx="1402619" cy="1477328"/>
          </a:xfrm>
          <a:prstGeom prst="rect">
            <a:avLst/>
          </a:prstGeom>
          <a:noFill/>
        </p:spPr>
        <p:txBody>
          <a:bodyPr wrap="square" rtlCol="0">
            <a:spAutoFit/>
          </a:bodyPr>
          <a:lstStyle/>
          <a:p>
            <a:r>
              <a:rPr lang="en-US" sz="1500" dirty="0">
                <a:solidFill>
                  <a:schemeClr val="bg1"/>
                </a:solidFill>
                <a:latin typeface="Papyrus" pitchFamily="66" charset="0"/>
              </a:rPr>
              <a:t>Contested Bones</a:t>
            </a:r>
            <a:r>
              <a:rPr lang="en-US" sz="1500" dirty="0">
                <a:solidFill>
                  <a:schemeClr val="bg1"/>
                </a:solidFill>
              </a:rPr>
              <a:t>.  John Sanford &amp; Chris </a:t>
            </a:r>
            <a:r>
              <a:rPr lang="en-US" sz="1500" dirty="0" err="1">
                <a:solidFill>
                  <a:schemeClr val="bg1"/>
                </a:solidFill>
              </a:rPr>
              <a:t>Rupe</a:t>
            </a:r>
            <a:r>
              <a:rPr lang="en-US" sz="1500" dirty="0">
                <a:solidFill>
                  <a:schemeClr val="bg1"/>
                </a:solidFill>
              </a:rPr>
              <a:t>    2018</a:t>
            </a:r>
          </a:p>
          <a:p>
            <a:endParaRPr lang="en-US" sz="1500" dirty="0"/>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4108" r="14511"/>
          <a:stretch/>
        </p:blipFill>
        <p:spPr>
          <a:xfrm>
            <a:off x="7284420" y="588339"/>
            <a:ext cx="1167988" cy="1636296"/>
          </a:xfrm>
          <a:prstGeom prst="rect">
            <a:avLst/>
          </a:prstGeom>
        </p:spPr>
      </p:pic>
    </p:spTree>
    <p:extLst>
      <p:ext uri="{BB962C8B-B14F-4D97-AF65-F5344CB8AC3E}">
        <p14:creationId xmlns:p14="http://schemas.microsoft.com/office/powerpoint/2010/main" val="6760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a:spLocks noChangeArrowheads="1"/>
          </p:cNvSpPr>
          <p:nvPr/>
        </p:nvSpPr>
        <p:spPr bwMode="auto">
          <a:xfrm>
            <a:off x="1263722" y="0"/>
            <a:ext cx="6493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a:t>
            </a:r>
            <a:r>
              <a:rPr lang="en-US" altLang="en-US" sz="3600" dirty="0" smtClean="0">
                <a:solidFill>
                  <a:schemeClr val="bg1"/>
                </a:solidFill>
              </a:rPr>
              <a:t>do we ACTUALLY see?</a:t>
            </a:r>
          </a:p>
          <a:p>
            <a:pPr eaLnBrk="1" hangingPunct="1">
              <a:spcBef>
                <a:spcPct val="0"/>
              </a:spcBef>
              <a:buFontTx/>
              <a:buNone/>
            </a:pPr>
            <a:r>
              <a:rPr lang="en-US" altLang="en-US" sz="3600" dirty="0" smtClean="0">
                <a:solidFill>
                  <a:schemeClr val="bg1"/>
                </a:solidFill>
              </a:rPr>
              <a:t>                      DATA</a:t>
            </a:r>
            <a:endParaRPr lang="en-US" altLang="en-US" sz="3600" dirty="0">
              <a:solidFill>
                <a:schemeClr val="bg1"/>
              </a:solidFill>
            </a:endParaRPr>
          </a:p>
        </p:txBody>
      </p:sp>
      <p:sp>
        <p:nvSpPr>
          <p:cNvPr id="2" name="TextBox 1"/>
          <p:cNvSpPr txBox="1"/>
          <p:nvPr/>
        </p:nvSpPr>
        <p:spPr>
          <a:xfrm>
            <a:off x="1831552" y="1480931"/>
            <a:ext cx="5357605" cy="3139321"/>
          </a:xfrm>
          <a:prstGeom prst="rect">
            <a:avLst/>
          </a:prstGeom>
          <a:noFill/>
        </p:spPr>
        <p:txBody>
          <a:bodyPr wrap="square" rtlCol="0">
            <a:spAutoFit/>
          </a:bodyPr>
          <a:lstStyle/>
          <a:p>
            <a:r>
              <a:rPr lang="en-US" dirty="0" smtClean="0">
                <a:solidFill>
                  <a:srgbClr val="FFFFFF"/>
                </a:solidFill>
              </a:rPr>
              <a:t>Many people willingly give up their belief in the biblical teaching of a 6-day creation and a flood because they find ONE bit of scientific data that they cannot understand, and doesn’t seem to fit what the bible teaches.</a:t>
            </a:r>
          </a:p>
          <a:p>
            <a:endParaRPr lang="en-US" dirty="0">
              <a:solidFill>
                <a:srgbClr val="FFFFFF"/>
              </a:solidFill>
            </a:endParaRPr>
          </a:p>
          <a:p>
            <a:r>
              <a:rPr lang="en-US" dirty="0" smtClean="0">
                <a:solidFill>
                  <a:srgbClr val="FFFFFF"/>
                </a:solidFill>
              </a:rPr>
              <a:t>HOWEVER – there are MANY facts in the natural world that evolution cannot explain.  Learning about just ONE of these should cause an evolutionist to give up the theory, and yet they do not!</a:t>
            </a:r>
            <a:endParaRPr lang="en-US" dirty="0">
              <a:solidFill>
                <a:srgbClr val="FFFFFF"/>
              </a:solidFill>
            </a:endParaRPr>
          </a:p>
        </p:txBody>
      </p:sp>
    </p:spTree>
    <p:extLst>
      <p:ext uri="{BB962C8B-B14F-4D97-AF65-F5344CB8AC3E}">
        <p14:creationId xmlns:p14="http://schemas.microsoft.com/office/powerpoint/2010/main" val="100613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a:spLocks noChangeArrowheads="1"/>
          </p:cNvSpPr>
          <p:nvPr/>
        </p:nvSpPr>
        <p:spPr bwMode="auto">
          <a:xfrm>
            <a:off x="1263722" y="0"/>
            <a:ext cx="6493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a:t>
            </a:r>
            <a:r>
              <a:rPr lang="en-US" altLang="en-US" sz="3600" dirty="0" smtClean="0">
                <a:solidFill>
                  <a:schemeClr val="bg1"/>
                </a:solidFill>
              </a:rPr>
              <a:t>do we ACTUALLY see?</a:t>
            </a:r>
          </a:p>
          <a:p>
            <a:pPr eaLnBrk="1" hangingPunct="1">
              <a:spcBef>
                <a:spcPct val="0"/>
              </a:spcBef>
              <a:buFontTx/>
              <a:buNone/>
            </a:pPr>
            <a:r>
              <a:rPr lang="en-US" altLang="en-US" sz="3600" dirty="0" smtClean="0">
                <a:solidFill>
                  <a:schemeClr val="bg1"/>
                </a:solidFill>
              </a:rPr>
              <a:t>                  DATUM # 1</a:t>
            </a:r>
            <a:endParaRPr lang="en-US" altLang="en-US" sz="3600" dirty="0">
              <a:solidFill>
                <a:schemeClr val="bg1"/>
              </a:solidFill>
            </a:endParaRPr>
          </a:p>
        </p:txBody>
      </p:sp>
      <p:sp>
        <p:nvSpPr>
          <p:cNvPr id="3" name="Title 1"/>
          <p:cNvSpPr txBox="1">
            <a:spLocks/>
          </p:cNvSpPr>
          <p:nvPr/>
        </p:nvSpPr>
        <p:spPr>
          <a:xfrm>
            <a:off x="1016660" y="1541284"/>
            <a:ext cx="7772399" cy="837479"/>
          </a:xfrm>
          <a:prstGeom prst="rect">
            <a:avLst/>
          </a:prstGeom>
        </p:spPr>
        <p:txBody>
          <a:bodyPr/>
          <a:lstStyle>
            <a:lvl1pPr algn="ctr" defTabSz="457200" rtl="0" eaLnBrk="1" latinLnBrk="0" hangingPunct="1">
              <a:spcBef>
                <a:spcPct val="0"/>
              </a:spcBef>
              <a:buNone/>
              <a:defRPr sz="5400" b="1" i="1" kern="1200">
                <a:solidFill>
                  <a:schemeClr val="accent6"/>
                </a:solidFill>
                <a:latin typeface="+mj-lt"/>
                <a:ea typeface="+mj-ea"/>
                <a:cs typeface="+mj-cs"/>
              </a:defRPr>
            </a:lvl1pPr>
          </a:lstStyle>
          <a:p>
            <a:pPr algn="l"/>
            <a:r>
              <a:rPr lang="en-US" sz="4000" dirty="0" smtClean="0">
                <a:solidFill>
                  <a:schemeClr val="bg1"/>
                </a:solidFill>
              </a:rPr>
              <a:t>CELLULAR COMPLEXITY: </a:t>
            </a:r>
            <a:r>
              <a:rPr lang="en-US" sz="2800" dirty="0" smtClean="0">
                <a:solidFill>
                  <a:schemeClr val="bg1"/>
                </a:solidFill>
              </a:rPr>
              <a:t>the most complicated machine, and irreducibly complex</a:t>
            </a:r>
            <a:br>
              <a:rPr lang="en-US" sz="2800" dirty="0" smtClean="0">
                <a:solidFill>
                  <a:schemeClr val="bg1"/>
                </a:solidFill>
              </a:rPr>
            </a:br>
            <a:r>
              <a:rPr lang="en-US" sz="4000" dirty="0" smtClean="0">
                <a:solidFill>
                  <a:schemeClr val="bg1"/>
                </a:solidFill>
              </a:rPr>
              <a:t>	</a:t>
            </a:r>
            <a:br>
              <a:rPr lang="en-US" sz="4000" dirty="0" smtClean="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14985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0071"/>
            <a:ext cx="9144000" cy="3352010"/>
          </a:xfrm>
          <a:prstGeom prst="rect">
            <a:avLst/>
          </a:prstGeom>
        </p:spPr>
      </p:pic>
      <p:sp>
        <p:nvSpPr>
          <p:cNvPr id="6" name="TextBox 1"/>
          <p:cNvSpPr txBox="1">
            <a:spLocks noChangeArrowheads="1"/>
          </p:cNvSpPr>
          <p:nvPr/>
        </p:nvSpPr>
        <p:spPr bwMode="auto">
          <a:xfrm>
            <a:off x="1263722" y="0"/>
            <a:ext cx="6493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chemeClr val="bg1"/>
                </a:solidFill>
              </a:rPr>
              <a:t>What is </a:t>
            </a:r>
            <a:r>
              <a:rPr lang="en-US" altLang="en-US" sz="3600" dirty="0" smtClean="0">
                <a:solidFill>
                  <a:schemeClr val="bg1"/>
                </a:solidFill>
              </a:rPr>
              <a:t>do we ACTUALLY see?</a:t>
            </a:r>
          </a:p>
          <a:p>
            <a:pPr eaLnBrk="1" hangingPunct="1">
              <a:spcBef>
                <a:spcPct val="0"/>
              </a:spcBef>
              <a:buFontTx/>
              <a:buNone/>
            </a:pPr>
            <a:r>
              <a:rPr lang="en-US" altLang="en-US" sz="3600" dirty="0" smtClean="0">
                <a:solidFill>
                  <a:schemeClr val="bg1"/>
                </a:solidFill>
              </a:rPr>
              <a:t>                  DATUM # 1</a:t>
            </a:r>
            <a:endParaRPr lang="en-US" altLang="en-US" sz="3600" dirty="0">
              <a:solidFill>
                <a:schemeClr val="bg1"/>
              </a:solidFill>
            </a:endParaRPr>
          </a:p>
        </p:txBody>
      </p:sp>
    </p:spTree>
    <p:extLst>
      <p:ext uri="{BB962C8B-B14F-4D97-AF65-F5344CB8AC3E}">
        <p14:creationId xmlns:p14="http://schemas.microsoft.com/office/powerpoint/2010/main" val="23135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ro figure.jpg"/>
          <p:cNvPicPr>
            <a:picLocks noChangeAspect="1"/>
          </p:cNvPicPr>
          <p:nvPr/>
        </p:nvPicPr>
        <p:blipFill rotWithShape="1">
          <a:blip r:embed="rId2" cstate="print">
            <a:extLst>
              <a:ext uri="{28A0092B-C50C-407E-A947-70E740481C1C}">
                <a14:useLocalDpi xmlns:a14="http://schemas.microsoft.com/office/drawing/2010/main" val="0"/>
              </a:ext>
            </a:extLst>
          </a:blip>
          <a:srcRect t="16185" b="4209"/>
          <a:stretch/>
        </p:blipFill>
        <p:spPr>
          <a:xfrm>
            <a:off x="6118226" y="1"/>
            <a:ext cx="2838414" cy="5031327"/>
          </a:xfrm>
          <a:prstGeom prst="rect">
            <a:avLst/>
          </a:prstGeom>
        </p:spPr>
      </p:pic>
      <p:pic>
        <p:nvPicPr>
          <p:cNvPr id="4" name="Picture 11" descr="all_ligands"/>
          <p:cNvPicPr>
            <a:picLocks noChangeAspect="1" noChangeArrowheads="1"/>
          </p:cNvPicPr>
          <p:nvPr/>
        </p:nvPicPr>
        <p:blipFill>
          <a:blip r:embed="rId3">
            <a:extLst>
              <a:ext uri="{28A0092B-C50C-407E-A947-70E740481C1C}">
                <a14:useLocalDpi xmlns:a14="http://schemas.microsoft.com/office/drawing/2010/main" val="0"/>
              </a:ext>
            </a:extLst>
          </a:blip>
          <a:srcRect l="4572" t="2034" r="4572" b="20338"/>
          <a:stretch>
            <a:fillRect/>
          </a:stretch>
        </p:blipFill>
        <p:spPr bwMode="auto">
          <a:xfrm>
            <a:off x="309564" y="502447"/>
            <a:ext cx="5434012" cy="4174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1384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1333697"/>
            <a:ext cx="5871170" cy="2152255"/>
          </a:xfrm>
          <a:prstGeom prst="rect">
            <a:avLst/>
          </a:prstGeom>
        </p:spPr>
      </p:pic>
      <p:pic>
        <p:nvPicPr>
          <p:cNvPr id="25610" name="Picture 10" descr="http://www.elp.manchester.ac.uk/media/intranet/biol20461/images/clip_image002_0001.jpg"/>
          <p:cNvPicPr>
            <a:picLocks noChangeAspect="1" noChangeArrowheads="1"/>
          </p:cNvPicPr>
          <p:nvPr/>
        </p:nvPicPr>
        <p:blipFill>
          <a:blip r:embed="rId3"/>
          <a:srcRect b="4544"/>
          <a:stretch>
            <a:fillRect/>
          </a:stretch>
        </p:blipFill>
        <p:spPr bwMode="auto">
          <a:xfrm>
            <a:off x="5726884" y="705766"/>
            <a:ext cx="2731316" cy="3746088"/>
          </a:xfrm>
          <a:prstGeom prst="rect">
            <a:avLst/>
          </a:prstGeom>
          <a:noFill/>
        </p:spPr>
      </p:pic>
    </p:spTree>
    <p:extLst>
      <p:ext uri="{BB962C8B-B14F-4D97-AF65-F5344CB8AC3E}">
        <p14:creationId xmlns:p14="http://schemas.microsoft.com/office/powerpoint/2010/main" val="3496208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1073</Words>
  <Application>Microsoft Office PowerPoint</Application>
  <PresentationFormat>On-screen Show (16:9)</PresentationFormat>
  <Paragraphs>115</Paragraphs>
  <Slides>43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Papyrus</vt:lpstr>
      <vt:lpstr>Times New Roman</vt:lpstr>
      <vt:lpstr>Wingdings</vt:lpstr>
      <vt:lpstr>Office Theme</vt:lpstr>
      <vt:lpstr>Molecular Biology as Evidence of Creation  Suzanne Phillips Loma Linda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Complexity in fossil record. </vt:lpstr>
      <vt:lpstr> 3. Complexity in fossil record. </vt:lpstr>
      <vt:lpstr>PowerPoint Presentation</vt:lpstr>
      <vt:lpstr>PowerPoint Presentation</vt:lpstr>
      <vt:lpstr>PowerPoint Presentation</vt:lpstr>
      <vt:lpstr>PowerPoint Presentation</vt:lpstr>
      <vt:lpstr> 3. Complexity in fossil record. </vt:lpstr>
      <vt:lpstr>PowerPoint Presentation</vt:lpstr>
      <vt:lpstr>PowerPoint Presentation</vt:lpstr>
      <vt:lpstr>PowerPoint Presentation</vt:lpstr>
      <vt:lpstr> Source of Complexity?  </vt:lpstr>
      <vt:lpstr>PowerPoint Presentation</vt:lpstr>
      <vt:lpstr>Rebar</vt:lpstr>
      <vt:lpstr>PowerPoint Presentation</vt:lpstr>
      <vt:lpstr>Collagen can be excreted from the cell.</vt:lpstr>
      <vt:lpstr>Rebar</vt:lpstr>
      <vt:lpstr>Mineralized Collagen Fibers in Bone</vt:lpstr>
      <vt:lpstr>Rebar</vt:lpstr>
      <vt:lpstr>Rebar Source?</vt:lpstr>
      <vt:lpstr>Rebar Source?</vt:lpstr>
      <vt:lpstr>Rebar Source?</vt:lpstr>
      <vt:lpstr>Where is the Collagen Machine?  </vt:lpstr>
      <vt:lpstr>PowerPoint Presentation</vt:lpstr>
      <vt:lpstr>PowerPoint Presentation</vt:lpstr>
      <vt:lpstr>Evolution Cannot Account for: </vt:lpstr>
      <vt:lpstr>PowerPoint Presentation</vt:lpstr>
      <vt:lpstr>Conclusions?</vt:lpstr>
      <vt:lpstr>Recommended Reading:</vt:lpstr>
    </vt:vector>
  </TitlesOfParts>
  <Company>Loma Linda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G. Standish</dc:creator>
  <cp:lastModifiedBy>Suzanne Phillips</cp:lastModifiedBy>
  <cp:revision>139</cp:revision>
  <dcterms:created xsi:type="dcterms:W3CDTF">2010-06-07T20:56:44Z</dcterms:created>
  <dcterms:modified xsi:type="dcterms:W3CDTF">2018-12-14T06:38:04Z</dcterms:modified>
</cp:coreProperties>
</file>