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5" r:id="rId2"/>
    <p:sldMasterId id="2147483740" r:id="rId3"/>
    <p:sldMasterId id="2147483753" r:id="rId4"/>
  </p:sldMasterIdLst>
  <p:notesMasterIdLst>
    <p:notesMasterId r:id="rId164"/>
  </p:notesMasterIdLst>
  <p:sldIdLst>
    <p:sldId id="487" r:id="rId5"/>
    <p:sldId id="346" r:id="rId6"/>
    <p:sldId id="347" r:id="rId7"/>
    <p:sldId id="348" r:id="rId8"/>
    <p:sldId id="350" r:id="rId9"/>
    <p:sldId id="486" r:id="rId10"/>
    <p:sldId id="351" r:id="rId11"/>
    <p:sldId id="352" r:id="rId12"/>
    <p:sldId id="325" r:id="rId13"/>
    <p:sldId id="326" r:id="rId14"/>
    <p:sldId id="328" r:id="rId15"/>
    <p:sldId id="569" r:id="rId16"/>
    <p:sldId id="570" r:id="rId17"/>
    <p:sldId id="568" r:id="rId18"/>
    <p:sldId id="329" r:id="rId19"/>
    <p:sldId id="330" r:id="rId20"/>
    <p:sldId id="470" r:id="rId21"/>
    <p:sldId id="467" r:id="rId22"/>
    <p:sldId id="332" r:id="rId23"/>
    <p:sldId id="554" r:id="rId24"/>
    <p:sldId id="567" r:id="rId25"/>
    <p:sldId id="334" r:id="rId26"/>
    <p:sldId id="335" r:id="rId27"/>
    <p:sldId id="336" r:id="rId28"/>
    <p:sldId id="337" r:id="rId29"/>
    <p:sldId id="338" r:id="rId30"/>
    <p:sldId id="339" r:id="rId31"/>
    <p:sldId id="340" r:id="rId32"/>
    <p:sldId id="341" r:id="rId33"/>
    <p:sldId id="342" r:id="rId34"/>
    <p:sldId id="564" r:id="rId35"/>
    <p:sldId id="345" r:id="rId36"/>
    <p:sldId id="343" r:id="rId37"/>
    <p:sldId id="565" r:id="rId38"/>
    <p:sldId id="563" r:id="rId39"/>
    <p:sldId id="560" r:id="rId40"/>
    <p:sldId id="561" r:id="rId41"/>
    <p:sldId id="562" r:id="rId42"/>
    <p:sldId id="566" r:id="rId43"/>
    <p:sldId id="469" r:id="rId44"/>
    <p:sldId id="471" r:id="rId45"/>
    <p:sldId id="465" r:id="rId46"/>
    <p:sldId id="300" r:id="rId47"/>
    <p:sldId id="472" r:id="rId48"/>
    <p:sldId id="302" r:id="rId49"/>
    <p:sldId id="313" r:id="rId50"/>
    <p:sldId id="505" r:id="rId51"/>
    <p:sldId id="416" r:id="rId52"/>
    <p:sldId id="417" r:id="rId53"/>
    <p:sldId id="418" r:id="rId54"/>
    <p:sldId id="419" r:id="rId55"/>
    <p:sldId id="420" r:id="rId56"/>
    <p:sldId id="421" r:id="rId57"/>
    <p:sldId id="422" r:id="rId58"/>
    <p:sldId id="423" r:id="rId59"/>
    <p:sldId id="424" r:id="rId60"/>
    <p:sldId id="425" r:id="rId61"/>
    <p:sldId id="426" r:id="rId62"/>
    <p:sldId id="427" r:id="rId63"/>
    <p:sldId id="428" r:id="rId64"/>
    <p:sldId id="429" r:id="rId65"/>
    <p:sldId id="430" r:id="rId66"/>
    <p:sldId id="431" r:id="rId67"/>
    <p:sldId id="432" r:id="rId68"/>
    <p:sldId id="433" r:id="rId69"/>
    <p:sldId id="434" r:id="rId70"/>
    <p:sldId id="304" r:id="rId71"/>
    <p:sldId id="264" r:id="rId72"/>
    <p:sldId id="312" r:id="rId73"/>
    <p:sldId id="436" r:id="rId74"/>
    <p:sldId id="475" r:id="rId75"/>
    <p:sldId id="437" r:id="rId76"/>
    <p:sldId id="557" r:id="rId77"/>
    <p:sldId id="305" r:id="rId78"/>
    <p:sldId id="307" r:id="rId79"/>
    <p:sldId id="476" r:id="rId80"/>
    <p:sldId id="309" r:id="rId81"/>
    <p:sldId id="481" r:id="rId82"/>
    <p:sldId id="480" r:id="rId83"/>
    <p:sldId id="482" r:id="rId84"/>
    <p:sldId id="477" r:id="rId85"/>
    <p:sldId id="310" r:id="rId86"/>
    <p:sldId id="506" r:id="rId87"/>
    <p:sldId id="268" r:id="rId88"/>
    <p:sldId id="555" r:id="rId89"/>
    <p:sldId id="556" r:id="rId90"/>
    <p:sldId id="269" r:id="rId91"/>
    <p:sldId id="558" r:id="rId92"/>
    <p:sldId id="272" r:id="rId93"/>
    <p:sldId id="483" r:id="rId94"/>
    <p:sldId id="314" r:id="rId95"/>
    <p:sldId id="266" r:id="rId96"/>
    <p:sldId id="502" r:id="rId97"/>
    <p:sldId id="508" r:id="rId98"/>
    <p:sldId id="540" r:id="rId99"/>
    <p:sldId id="514" r:id="rId100"/>
    <p:sldId id="515" r:id="rId101"/>
    <p:sldId id="522" r:id="rId102"/>
    <p:sldId id="525" r:id="rId103"/>
    <p:sldId id="517" r:id="rId104"/>
    <p:sldId id="518" r:id="rId105"/>
    <p:sldId id="519" r:id="rId106"/>
    <p:sldId id="542" r:id="rId107"/>
    <p:sldId id="543" r:id="rId108"/>
    <p:sldId id="544" r:id="rId109"/>
    <p:sldId id="545" r:id="rId110"/>
    <p:sldId id="546" r:id="rId111"/>
    <p:sldId id="547" r:id="rId112"/>
    <p:sldId id="539" r:id="rId113"/>
    <p:sldId id="503" r:id="rId114"/>
    <p:sldId id="541" r:id="rId115"/>
    <p:sldId id="353" r:id="rId116"/>
    <p:sldId id="551" r:id="rId117"/>
    <p:sldId id="435" r:id="rId118"/>
    <p:sldId id="355" r:id="rId119"/>
    <p:sldId id="356" r:id="rId120"/>
    <p:sldId id="357" r:id="rId121"/>
    <p:sldId id="358" r:id="rId122"/>
    <p:sldId id="359" r:id="rId123"/>
    <p:sldId id="360" r:id="rId124"/>
    <p:sldId id="368" r:id="rId125"/>
    <p:sldId id="369" r:id="rId126"/>
    <p:sldId id="370" r:id="rId127"/>
    <p:sldId id="371" r:id="rId128"/>
    <p:sldId id="372" r:id="rId129"/>
    <p:sldId id="379" r:id="rId130"/>
    <p:sldId id="381" r:id="rId131"/>
    <p:sldId id="384" r:id="rId132"/>
    <p:sldId id="385" r:id="rId133"/>
    <p:sldId id="397" r:id="rId134"/>
    <p:sldId id="400" r:id="rId135"/>
    <p:sldId id="401" r:id="rId136"/>
    <p:sldId id="402" r:id="rId137"/>
    <p:sldId id="403" r:id="rId138"/>
    <p:sldId id="404" r:id="rId139"/>
    <p:sldId id="405" r:id="rId140"/>
    <p:sldId id="406" r:id="rId141"/>
    <p:sldId id="407" r:id="rId142"/>
    <p:sldId id="408" r:id="rId143"/>
    <p:sldId id="409" r:id="rId144"/>
    <p:sldId id="410" r:id="rId145"/>
    <p:sldId id="411" r:id="rId146"/>
    <p:sldId id="412" r:id="rId147"/>
    <p:sldId id="413" r:id="rId148"/>
    <p:sldId id="311" r:id="rId149"/>
    <p:sldId id="548" r:id="rId150"/>
    <p:sldId id="559" r:id="rId151"/>
    <p:sldId id="473" r:id="rId152"/>
    <p:sldId id="474" r:id="rId153"/>
    <p:sldId id="488" r:id="rId154"/>
    <p:sldId id="491" r:id="rId155"/>
    <p:sldId id="492" r:id="rId156"/>
    <p:sldId id="493" r:id="rId157"/>
    <p:sldId id="494" r:id="rId158"/>
    <p:sldId id="495" r:id="rId159"/>
    <p:sldId id="496" r:id="rId160"/>
    <p:sldId id="550" r:id="rId161"/>
    <p:sldId id="497" r:id="rId162"/>
    <p:sldId id="498" r:id="rId1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53" autoAdjust="0"/>
    <p:restoredTop sz="94660"/>
  </p:normalViewPr>
  <p:slideViewPr>
    <p:cSldViewPr>
      <p:cViewPr varScale="1">
        <p:scale>
          <a:sx n="53" d="100"/>
          <a:sy n="53" d="100"/>
        </p:scale>
        <p:origin x="917" y="4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presProps" Target="pres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BA1002-8472-4798-961A-C02B016CC189}" type="datetimeFigureOut">
              <a:rPr lang="en-US" smtClean="0"/>
              <a:pPr/>
              <a:t>5/5/2018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C3D960-B586-428E-AA6D-17C6F1E4E5D0}" type="slidenum">
              <a:rPr lang="en-US" smtClean="0"/>
              <a:pPr/>
              <a:t>‹#›</a:t>
            </a:fld>
            <a:endParaRPr lang="en-US"/>
          </a:p>
        </p:txBody>
      </p:sp>
    </p:spTree>
    <p:extLst>
      <p:ext uri="{BB962C8B-B14F-4D97-AF65-F5344CB8AC3E}">
        <p14:creationId xmlns:p14="http://schemas.microsoft.com/office/powerpoint/2010/main" val="1626024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47C430-DC78-4140-A7F1-4254A5631AA8}" type="slidenum">
              <a:rPr lang="en-US">
                <a:solidFill>
                  <a:prstClr val="black"/>
                </a:solidFill>
              </a:rPr>
              <a:pPr/>
              <a:t>9</a:t>
            </a:fld>
            <a:endParaRPr lang="en-US">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62C8621-5AD0-45F0-9BD2-B759AA573DA2}" type="slidenum">
              <a:rPr lang="en-US">
                <a:solidFill>
                  <a:prstClr val="black"/>
                </a:solidFill>
              </a:rPr>
              <a:pPr/>
              <a:t>100</a:t>
            </a:fld>
            <a:endParaRPr lang="en-US">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ED935E4-4D8C-4F07-BA9C-E08E6288908F}" type="slidenum">
              <a:rPr lang="en-US">
                <a:solidFill>
                  <a:prstClr val="black"/>
                </a:solidFill>
              </a:rPr>
              <a:pPr/>
              <a:t>101</a:t>
            </a:fld>
            <a:endParaRPr lang="en-US">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CBFE5322-3EFD-4882-AE63-FE94A03D4B71}" type="slidenum">
              <a:rPr lang="en-US">
                <a:solidFill>
                  <a:prstClr val="black"/>
                </a:solidFill>
              </a:rPr>
              <a:pPr/>
              <a:t>102</a:t>
            </a:fld>
            <a:endParaRPr lang="en-US">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7CDF346-6C9B-44D0-A0D4-BAE1C9F12887}" type="slidenum">
              <a:rPr lang="en-US">
                <a:solidFill>
                  <a:prstClr val="black"/>
                </a:solidFill>
              </a:rPr>
              <a:pPr/>
              <a:t>103</a:t>
            </a:fld>
            <a:endParaRPr lang="en-US">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34DC6AE-CA75-4190-9396-63C2C7A3187F}" type="slidenum">
              <a:rPr lang="en-US">
                <a:solidFill>
                  <a:prstClr val="black"/>
                </a:solidFill>
              </a:rPr>
              <a:pPr/>
              <a:t>104</a:t>
            </a:fld>
            <a:endParaRPr lang="en-US">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45EB955-DB24-44B6-89D7-702028D8FC1F}" type="slidenum">
              <a:rPr lang="en-US">
                <a:solidFill>
                  <a:prstClr val="black"/>
                </a:solidFill>
              </a:rPr>
              <a:pPr/>
              <a:t>105</a:t>
            </a:fld>
            <a:endParaRPr 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9366BE0C-CA86-43C8-9BFA-541B6C9982B1}" type="slidenum">
              <a:rPr lang="en-US">
                <a:solidFill>
                  <a:prstClr val="black"/>
                </a:solidFill>
              </a:rPr>
              <a:pPr/>
              <a:t>106</a:t>
            </a:fld>
            <a:endParaRPr lang="en-US">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56D35571-94DF-4900-863B-EA09119E3117}" type="slidenum">
              <a:rPr lang="en-US">
                <a:solidFill>
                  <a:prstClr val="black"/>
                </a:solidFill>
              </a:rPr>
              <a:pPr/>
              <a:t>107</a:t>
            </a:fld>
            <a:endParaRPr lang="en-US">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38DD4C2-26A2-421D-821F-A17AEC61BFF5}" type="slidenum">
              <a:rPr lang="en-US">
                <a:solidFill>
                  <a:prstClr val="black"/>
                </a:solidFill>
              </a:rPr>
              <a:pPr/>
              <a:t>108</a:t>
            </a:fld>
            <a:endParaRPr lang="en-US">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30DA5049-16F1-4FFC-B6C4-8DC6DE0FF180}" type="slidenum">
              <a:rPr lang="en-US">
                <a:solidFill>
                  <a:prstClr val="black"/>
                </a:solidFill>
              </a:rPr>
              <a:pPr/>
              <a:t>109</a:t>
            </a:fld>
            <a:endParaRPr lang="en-US">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34DD38-9994-4F02-8307-554CD19739C4}" type="slidenum">
              <a:rPr lang="en-US">
                <a:solidFill>
                  <a:prstClr val="black"/>
                </a:solidFill>
              </a:rPr>
              <a:pPr/>
              <a:t>10</a:t>
            </a:fld>
            <a:endParaRPr lang="en-US">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 arrows designate</a:t>
            </a:r>
            <a:r>
              <a:rPr lang="en-US" baseline="0" dirty="0" smtClean="0"/>
              <a:t> the Ballast Brook formation (17.1) and the </a:t>
            </a:r>
            <a:r>
              <a:rPr lang="en-US" baseline="0" dirty="0" err="1" smtClean="0"/>
              <a:t>Beauford</a:t>
            </a:r>
            <a:r>
              <a:rPr lang="en-US" baseline="0" dirty="0" smtClean="0"/>
              <a:t> formation (4.7)</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116</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Inuvik was</a:t>
            </a:r>
            <a:r>
              <a:rPr lang="en-US" baseline="0" dirty="0" smtClean="0"/>
              <a:t> our starting place, the end of the </a:t>
            </a:r>
            <a:r>
              <a:rPr lang="en-US" baseline="0" dirty="0" err="1" smtClean="0"/>
              <a:t>Dempster</a:t>
            </a:r>
            <a:r>
              <a:rPr lang="en-US" baseline="0" dirty="0" smtClean="0"/>
              <a:t> Highway, the northernmost road in Canada. We flew here and joined Lee and Lucy who had driven.</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118</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goal was the Ballast Brook at the northern most tip of Banks Island. So far north that in the summer the sun is high in the sky</a:t>
            </a:r>
            <a:r>
              <a:rPr lang="en-US" baseline="0" dirty="0" smtClean="0"/>
              <a:t> 24 hours a day and magnetic compasses do not work at all.</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119</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Ballast Brook flows in a mile wide valley as a braided river system. Although the rivers are relatively shallow (knee high was as</a:t>
            </a:r>
            <a:r>
              <a:rPr lang="en-US" baseline="0" dirty="0" smtClean="0"/>
              <a:t> deep as we encountered) they flow very fast.</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120</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valley showing the braided river system east of camp.</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121</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on our own until July 19 or whenever after that the weather and their scheduling allows.</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122</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camp a few hours later. With 24 hours of sunlight there was no</a:t>
            </a:r>
            <a:r>
              <a:rPr lang="en-US" baseline="0" dirty="0" smtClean="0"/>
              <a:t> reason to </a:t>
            </a:r>
            <a:r>
              <a:rPr lang="en-US" baseline="0" dirty="0" err="1" smtClean="0"/>
              <a:t>goto</a:t>
            </a:r>
            <a:r>
              <a:rPr lang="en-US" baseline="0" dirty="0" smtClean="0"/>
              <a:t> bed!</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123</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Bathroom facilities</a:t>
            </a:r>
            <a:r>
              <a:rPr lang="en-US" baseline="0" dirty="0" smtClean="0"/>
              <a:t> were required since we had two women with us. No trees, no hills, just a blue plastic tarp strung between a fuel barrel and a deer cart.</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124</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camp the first morning!</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125</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Wolf track leading away</a:t>
            </a:r>
            <a:r>
              <a:rPr lang="en-US" baseline="0" dirty="0" smtClean="0"/>
              <a:t> from our camp.  We attributed the lack of interest in us to our vegetarian fare.</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126</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996703-D963-4B36-B84A-F83AB135CC20}" type="slidenum">
              <a:rPr lang="en-US" altLang="en-US">
                <a:solidFill>
                  <a:prstClr val="black"/>
                </a:solidFill>
              </a:rPr>
              <a:pPr/>
              <a:t>37</a:t>
            </a:fld>
            <a:endParaRPr lang="en-US" altLang="en-US">
              <a:solidFill>
                <a:prstClr val="black"/>
              </a:solidFill>
            </a:endParaRPr>
          </a:p>
        </p:txBody>
      </p:sp>
      <p:sp>
        <p:nvSpPr>
          <p:cNvPr id="598018" name="Rectangle 2"/>
          <p:cNvSpPr>
            <a:spLocks noGrp="1" noRot="1" noChangeAspect="1" noChangeArrowheads="1" noTextEdit="1"/>
          </p:cNvSpPr>
          <p:nvPr>
            <p:ph type="sldImg"/>
          </p:nvPr>
        </p:nvSpPr>
        <p:spPr>
          <a:ln/>
        </p:spPr>
      </p:sp>
      <p:sp>
        <p:nvSpPr>
          <p:cNvPr id="598019" name="Rectangle 3"/>
          <p:cNvSpPr>
            <a:spLocks noGrp="1" noChangeArrowheads="1"/>
          </p:cNvSpPr>
          <p:nvPr>
            <p:ph type="body" idx="1"/>
          </p:nvPr>
        </p:nvSpPr>
        <p:spPr/>
        <p:txBody>
          <a:bodyPr/>
          <a:lstStyle/>
          <a:p>
            <a:r>
              <a:rPr lang="en-US" altLang="en-US"/>
              <a:t>Top right picture shows bifurcated vascular canals in partially demineralized cortical bone.</a:t>
            </a:r>
          </a:p>
          <a:p>
            <a:r>
              <a:rPr lang="en-US" altLang="en-US"/>
              <a:t>Bottom right picture shows branched transparent vessels with “cells” inside.</a:t>
            </a:r>
          </a:p>
        </p:txBody>
      </p:sp>
    </p:spTree>
    <p:extLst>
      <p:ext uri="{BB962C8B-B14F-4D97-AF65-F5344CB8AC3E}">
        <p14:creationId xmlns:p14="http://schemas.microsoft.com/office/powerpoint/2010/main" val="1052512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Wolf covered with ice.</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127</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Small herd of </a:t>
            </a:r>
            <a:r>
              <a:rPr lang="en-US" dirty="0" err="1" smtClean="0"/>
              <a:t>muskox</a:t>
            </a:r>
            <a:r>
              <a:rPr lang="en-US" dirty="0" smtClean="0"/>
              <a:t> on rim of canyon across river.</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128</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Probably the most dangerous animal in the arctic, this male ox was surprised by</a:t>
            </a:r>
            <a:r>
              <a:rPr lang="en-US" baseline="0" dirty="0" smtClean="0"/>
              <a:t> us and instead of running he put on a show of aggression. We held our ground but did not offer any further signs of  hostility. After fuming, growling, pawing and sharpening his horns for about 10 minutes, he finally slowly made his way for a distance then took off at a full run.</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129</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group leaving camp was required to have at least two people and a gun, in this case a 12 gauge with</a:t>
            </a:r>
            <a:r>
              <a:rPr lang="en-US" baseline="0" dirty="0" smtClean="0"/>
              <a:t> slugs.</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130</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Ordeal every morning was putting on waders</a:t>
            </a:r>
            <a:r>
              <a:rPr lang="en-US" baseline="0" dirty="0" smtClean="0"/>
              <a:t> to cross five or more rivers.  Most had flow velocities that made crossing particularly hazardous. Often you had to shuffle feet along the bottom to keep from being swept away.</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131</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 across slope along peat  layer to a site where we are prospecting for cones.</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132</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Heston</a:t>
            </a:r>
            <a:r>
              <a:rPr lang="en-US" dirty="0" smtClean="0"/>
              <a:t> digs</a:t>
            </a:r>
            <a:r>
              <a:rPr lang="en-US" baseline="0" dirty="0" smtClean="0"/>
              <a:t> to expose frozen layer in peat. Note near vertical slope in mud. We had to cut places to stand.</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133</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Huge </a:t>
            </a:r>
            <a:r>
              <a:rPr lang="en-US" dirty="0" err="1" smtClean="0"/>
              <a:t>lof</a:t>
            </a:r>
            <a:r>
              <a:rPr lang="en-US" dirty="0" smtClean="0"/>
              <a:t> fallen from wood debris dam in </a:t>
            </a:r>
            <a:r>
              <a:rPr lang="en-US" dirty="0" err="1" smtClean="0"/>
              <a:t>Beauford</a:t>
            </a:r>
            <a:r>
              <a:rPr lang="en-US" dirty="0" smtClean="0"/>
              <a:t> Fm.</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134</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Massive amounts of woody debris cascading down the slope.</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135</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huge amounts of woody plant debris protruding from the peat. Here and elsewhere permafrost</a:t>
            </a:r>
            <a:r>
              <a:rPr lang="en-US" baseline="0" dirty="0" smtClean="0"/>
              <a:t> layer is just below the surface.</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136</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B86EF8-FB37-4CBC-AA46-7E1FBA08EE0B}" type="slidenum">
              <a:rPr lang="en-US" altLang="en-US">
                <a:solidFill>
                  <a:prstClr val="black"/>
                </a:solidFill>
              </a:rPr>
              <a:pPr/>
              <a:t>38</a:t>
            </a:fld>
            <a:endParaRPr lang="en-US" altLang="en-US">
              <a:solidFill>
                <a:prstClr val="black"/>
              </a:solidFill>
            </a:endParaRPr>
          </a:p>
        </p:txBody>
      </p:sp>
      <p:sp>
        <p:nvSpPr>
          <p:cNvPr id="600066" name="Rectangle 1026"/>
          <p:cNvSpPr>
            <a:spLocks noGrp="1" noRot="1" noChangeAspect="1" noChangeArrowheads="1" noTextEdit="1"/>
          </p:cNvSpPr>
          <p:nvPr>
            <p:ph type="sldImg"/>
          </p:nvPr>
        </p:nvSpPr>
        <p:spPr>
          <a:ln/>
        </p:spPr>
      </p:sp>
      <p:sp>
        <p:nvSpPr>
          <p:cNvPr id="600067" name="Rectangle 1027"/>
          <p:cNvSpPr>
            <a:spLocks noGrp="1" noChangeArrowheads="1"/>
          </p:cNvSpPr>
          <p:nvPr>
            <p:ph type="body" idx="1"/>
          </p:nvPr>
        </p:nvSpPr>
        <p:spPr/>
        <p:txBody>
          <a:bodyPr/>
          <a:lstStyle/>
          <a:p>
            <a:r>
              <a:rPr lang="en-US" altLang="en-US"/>
              <a:t>Left image:  Comparison of isolated T. rex “osteocyte” (left sides) with modern ostrich osteocyte images (top = light microscope, bottom = scanning electrom microscope).</a:t>
            </a:r>
          </a:p>
          <a:p>
            <a:r>
              <a:rPr lang="en-US" altLang="en-US"/>
              <a:t>Top right image:  Hollow blood vessel with possible red blood cell inside.</a:t>
            </a:r>
          </a:p>
          <a:p>
            <a:r>
              <a:rPr lang="en-US" altLang="en-US"/>
              <a:t>Bottom right image:  Vessels showing endothelial cell nuclei.</a:t>
            </a:r>
          </a:p>
        </p:txBody>
      </p:sp>
    </p:spTree>
    <p:extLst>
      <p:ext uri="{BB962C8B-B14F-4D97-AF65-F5344CB8AC3E}">
        <p14:creationId xmlns:p14="http://schemas.microsoft.com/office/powerpoint/2010/main" val="1080154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Compressed cones extracted from permafrost peat layer</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137</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spruce cone from the peat layer.  Notice how the lower bracts have started to open as the</a:t>
            </a:r>
            <a:r>
              <a:rPr lang="en-US" baseline="0" dirty="0" smtClean="0"/>
              <a:t> cone dries.</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138</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 permafrost shown here a few inches in from the surface.</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139</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Removing a block of frozen (permafrost) peat consisting of wood and plant parts.</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140</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 sides</a:t>
            </a:r>
            <a:r>
              <a:rPr lang="en-US" baseline="0" dirty="0" smtClean="0"/>
              <a:t> of a block of peat cut from permafrost layer with a chain saw</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141</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Trunk of a tree that is probably the only standing tree on the island.  It may have been dead for thousands</a:t>
            </a:r>
            <a:r>
              <a:rPr lang="en-US" baseline="0" dirty="0" smtClean="0"/>
              <a:t> of years. We took a sample to date.</a:t>
            </a:r>
            <a:endParaRPr lang="en-US" dirty="0" smtClean="0"/>
          </a:p>
          <a:p>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142</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Trunk of a tree that is probably the only standing tree on the island.  It may have been dead for thousands</a:t>
            </a:r>
            <a:r>
              <a:rPr lang="en-US" baseline="0" dirty="0" smtClean="0"/>
              <a:t> of years. We took a sample to date.</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143</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Huge rock embedded in laminated sediments filled with pine needles</a:t>
            </a:r>
            <a:endParaRPr lang="en-US" dirty="0"/>
          </a:p>
        </p:txBody>
      </p:sp>
      <p:sp>
        <p:nvSpPr>
          <p:cNvPr id="4" name="Slide Number Placeholder 3"/>
          <p:cNvSpPr>
            <a:spLocks noGrp="1"/>
          </p:cNvSpPr>
          <p:nvPr>
            <p:ph type="sldNum" sz="quarter" idx="10"/>
          </p:nvPr>
        </p:nvSpPr>
        <p:spPr/>
        <p:txBody>
          <a:bodyPr/>
          <a:lstStyle/>
          <a:p>
            <a:fld id="{924C5489-F97B-4FB3-B2A5-305DFC60A929}" type="slidenum">
              <a:rPr lang="en-US" smtClean="0">
                <a:solidFill>
                  <a:prstClr val="black"/>
                </a:solidFill>
              </a:rPr>
              <a:pPr/>
              <a:t>144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9DEBA3D-BA17-400A-9EF3-6750C5572A36}" type="slidenum">
              <a:rPr lang="en-US">
                <a:solidFill>
                  <a:prstClr val="black"/>
                </a:solidFill>
              </a:rPr>
              <a:pPr/>
              <a:t>94</a:t>
            </a:fld>
            <a:endParaRPr lang="en-US">
              <a:solidFill>
                <a:prstClr val="black"/>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1DEA6F7A-438A-4509-B6DC-82434D6C6319}" type="slidenum">
              <a:rPr lang="en-US">
                <a:solidFill>
                  <a:prstClr val="black"/>
                </a:solidFill>
              </a:rPr>
              <a:pPr/>
              <a:t>96</a:t>
            </a:fld>
            <a:endParaRPr lang="en-US">
              <a:solidFill>
                <a:prstClr val="black"/>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49C715C-354D-477D-8F8B-60B41502909B}" type="slidenum">
              <a:rPr lang="en-US">
                <a:solidFill>
                  <a:prstClr val="black"/>
                </a:solidFill>
              </a:rPr>
              <a:pPr/>
              <a:t>97</a:t>
            </a:fld>
            <a:endParaRPr lang="en-US">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7AF98CB-2BA5-4D7A-AAC0-A4F9CCB7F386}" type="slidenum">
              <a:rPr lang="en-US">
                <a:solidFill>
                  <a:prstClr val="black"/>
                </a:solidFill>
              </a:rPr>
              <a:pPr/>
              <a:t>98</a:t>
            </a:fld>
            <a:endParaRPr lang="en-US">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541949F8-EBAE-457C-90D7-ECF69A85B595}" type="slidenum">
              <a:rPr lang="en-US">
                <a:solidFill>
                  <a:prstClr val="black"/>
                </a:solidFill>
              </a:rPr>
              <a:pPr/>
              <a:t>99</a:t>
            </a:fld>
            <a:endParaRPr lang="en-US">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0192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38264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71394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white"/>
              </a:solidFill>
              <a:latin typeface="Times" pitchFamily="68" charset="0"/>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62779204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856115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1921019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575796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787633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99192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869995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61435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814188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80691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FFD0B82-A14E-4A7B-B2B5-43B30B0FE0C6}"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75786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0879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A3155F-F88D-4609-BE17-6A4CB96AA1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822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141B0-1672-4852-8F8C-0A1318F52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787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B45FA6-137E-4C04-919B-2D212E27C3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055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64598-71B9-4336-A220-599F8824E9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38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EFF84C-CCD7-4D4D-AD81-9DC3FF535E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647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6A8450-43D9-43E7-9AB9-D2552BBF8F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865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845B3C0-062D-4514-AD90-04B04E9595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0058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4373DE-AB7A-417B-845E-02B8892203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595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AE42A1-0017-4C9A-8DCA-42D241EA0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759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7B63AA-1BB0-4D0A-83C0-EB526E7DFE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6988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43C4DD-5650-4985-A434-170C09ECEF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3025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F6FEF3-3679-4F85-82FB-3FF8483D80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397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EC2DD1-E3C5-44B9-BE27-69F2F8428220}"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1CAD1E-CD19-4DFC-8DFC-D3CF3942F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03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C2DD1-E3C5-44B9-BE27-69F2F8428220}"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1CAD1E-CD19-4DFC-8DFC-D3CF3942F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252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EC2DD1-E3C5-44B9-BE27-69F2F8428220}"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1CAD1E-CD19-4DFC-8DFC-D3CF3942F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35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EC2DD1-E3C5-44B9-BE27-69F2F8428220}" type="datetimeFigureOut">
              <a:rPr lang="en-US" smtClean="0">
                <a:solidFill>
                  <a:prstClr val="black">
                    <a:tint val="75000"/>
                  </a:prstClr>
                </a:solidFill>
              </a:rPr>
              <a:pPr/>
              <a:t>5/5/2018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1CAD1E-CD19-4DFC-8DFC-D3CF3942F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7909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EC2DD1-E3C5-44B9-BE27-69F2F8428220}" type="datetimeFigureOut">
              <a:rPr lang="en-US" smtClean="0">
                <a:solidFill>
                  <a:prstClr val="black">
                    <a:tint val="75000"/>
                  </a:prstClr>
                </a:solidFill>
              </a:rPr>
              <a:pPr/>
              <a:t>5/5/2018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1CAD1E-CD19-4DFC-8DFC-D3CF3942F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452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EC2DD1-E3C5-44B9-BE27-69F2F8428220}" type="datetimeFigureOut">
              <a:rPr lang="en-US" smtClean="0">
                <a:solidFill>
                  <a:prstClr val="black">
                    <a:tint val="75000"/>
                  </a:prstClr>
                </a:solidFill>
              </a:rPr>
              <a:pPr/>
              <a:t>5/5/2018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1CAD1E-CD19-4DFC-8DFC-D3CF3942F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4919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EC2DD1-E3C5-44B9-BE27-69F2F8428220}" type="datetimeFigureOut">
              <a:rPr lang="en-US" smtClean="0">
                <a:solidFill>
                  <a:prstClr val="black">
                    <a:tint val="75000"/>
                  </a:prstClr>
                </a:solidFill>
              </a:rPr>
              <a:pPr/>
              <a:t>5/5/2018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1CAD1E-CD19-4DFC-8DFC-D3CF3942F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681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C2DD1-E3C5-44B9-BE27-69F2F8428220}" type="datetimeFigureOut">
              <a:rPr lang="en-US" smtClean="0">
                <a:solidFill>
                  <a:prstClr val="black">
                    <a:tint val="75000"/>
                  </a:prstClr>
                </a:solidFill>
              </a:rPr>
              <a:pPr/>
              <a:t>5/5/2018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1CAD1E-CD19-4DFC-8DFC-D3CF3942F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817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C2DD1-E3C5-44B9-BE27-69F2F8428220}" type="datetimeFigureOut">
              <a:rPr lang="en-US" smtClean="0">
                <a:solidFill>
                  <a:prstClr val="black">
                    <a:tint val="75000"/>
                  </a:prstClr>
                </a:solidFill>
              </a:rPr>
              <a:pPr/>
              <a:t>5/5/2018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1CAD1E-CD19-4DFC-8DFC-D3CF3942F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322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C2DD1-E3C5-44B9-BE27-69F2F8428220}"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1CAD1E-CD19-4DFC-8DFC-D3CF3942F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5128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C2DD1-E3C5-44B9-BE27-69F2F8428220}"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1CAD1E-CD19-4DFC-8DFC-D3CF3942F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75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BE0F2C6-B2EA-43E6-A8EA-C2A88E9DEA33}" type="datetimeFigureOut">
              <a:rPr lang="en-US" smtClean="0"/>
              <a:pPr/>
              <a:t>5/5/2018</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337F413C-FAE4-4696-9FAB-350CFF9481DC}"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pPr>
            <a:endParaRPr lang="en-US">
              <a:solidFill>
                <a:srgbClr val="F0A22E">
                  <a:shade val="75000"/>
                </a:srgbClr>
              </a:solidFill>
              <a:latin typeface="Times" pitchFamily="68" charset="0"/>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endParaRPr lang="en-US">
              <a:solidFill>
                <a:srgbClr val="F0A22E">
                  <a:shade val="75000"/>
                </a:srgbClr>
              </a:solidFill>
              <a:latin typeface="Times" pitchFamily="68" charset="0"/>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fld id="{D16023E1-5466-4522-B2EC-BE30C3456F06}" type="slidenum">
              <a:rPr lang="en-US" smtClean="0">
                <a:solidFill>
                  <a:srgbClr val="F0A22E">
                    <a:shade val="75000"/>
                  </a:srgbClr>
                </a:solidFill>
                <a:latin typeface="Times" pitchFamily="68" charset="0"/>
              </a:rPr>
              <a:pPr fontAlgn="base">
                <a:spcBef>
                  <a:spcPct val="0"/>
                </a:spcBef>
                <a:spcAft>
                  <a:spcPct val="0"/>
                </a:spcAft>
              </a:pPr>
              <a:t>‹#›</a:t>
            </a:fld>
            <a:endParaRPr lang="en-US">
              <a:solidFill>
                <a:srgbClr val="F0A22E">
                  <a:shade val="75000"/>
                </a:srgbClr>
              </a:solidFill>
              <a:latin typeface="Times" pitchFamily="68" charset="0"/>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6394414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2704D1D1-3684-4352-BEE8-BF54E95CF5C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2152178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C2DD1-E3C5-44B9-BE27-69F2F8428220}" type="datetimeFigureOut">
              <a:rPr lang="en-US" smtClean="0">
                <a:solidFill>
                  <a:prstClr val="black">
                    <a:tint val="75000"/>
                  </a:prstClr>
                </a:solidFill>
              </a:rPr>
              <a:pPr/>
              <a:t>5/5/2018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CAD1E-CD19-4DFC-8DFC-D3CF3942F7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63806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0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0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79.jpeg"/></Relationships>
</file>

<file path=ppt/slides/_rels/slide10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85.jpeg"/></Relationships>
</file>

<file path=ppt/slides/_rels/slide10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88.jpeg"/></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90.jpeg"/></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www.facebook.com/photo.php?pid=567563&amp;id=1116716525"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hyperlink" Target="http://www.facebook.com/photo.php?pid=567566&amp;id=1116716525" TargetMode="External"/><Relationship Id="rId4" Type="http://schemas.openxmlformats.org/officeDocument/2006/relationships/image" Target="../media/image118.jpeg"/></Relationships>
</file>

<file path=ppt/slides/_rels/slide1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www.trueorigin.org/whales.asp#10"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6.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7.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8.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9.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0.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1.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2.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3.wmf"/></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http://en.wikipedia.org/wiki/Ladinian" TargetMode="External"/><Relationship Id="rId13" Type="http://schemas.openxmlformats.org/officeDocument/2006/relationships/image" Target="../media/image60.jpg"/><Relationship Id="rId3" Type="http://schemas.openxmlformats.org/officeDocument/2006/relationships/hyperlink" Target="http://en.wikipedia.org/wiki/Rhaetian" TargetMode="External"/><Relationship Id="rId7" Type="http://schemas.openxmlformats.org/officeDocument/2006/relationships/hyperlink" Target="http://en.wikipedia.org/wiki/Middle_Triassic" TargetMode="External"/><Relationship Id="rId12" Type="http://schemas.openxmlformats.org/officeDocument/2006/relationships/hyperlink" Target="http://en.wikipedia.org/wiki/Induan" TargetMode="External"/><Relationship Id="rId2" Type="http://schemas.openxmlformats.org/officeDocument/2006/relationships/hyperlink" Target="http://en.wikipedia.org/wiki/Late_Triassic" TargetMode="External"/><Relationship Id="rId1" Type="http://schemas.openxmlformats.org/officeDocument/2006/relationships/slideLayout" Target="../slideLayouts/slideLayout2.xml"/><Relationship Id="rId6" Type="http://schemas.openxmlformats.org/officeDocument/2006/relationships/hyperlink" Target="http://en.wikipedia.org/wiki/Carnian" TargetMode="External"/><Relationship Id="rId11" Type="http://schemas.openxmlformats.org/officeDocument/2006/relationships/hyperlink" Target="http://en.wikipedia.org/wiki/Olenekian" TargetMode="External"/><Relationship Id="rId5" Type="http://schemas.openxmlformats.org/officeDocument/2006/relationships/hyperlink" Target="http://en.wikipedia.org/wiki/Norian" TargetMode="External"/><Relationship Id="rId10" Type="http://schemas.openxmlformats.org/officeDocument/2006/relationships/hyperlink" Target="http://en.wikipedia.org/wiki/Early_Triassic" TargetMode="External"/><Relationship Id="rId4" Type="http://schemas.openxmlformats.org/officeDocument/2006/relationships/hyperlink" Target="http://en.wikipedia.org/wiki/Annum" TargetMode="External"/><Relationship Id="rId9" Type="http://schemas.openxmlformats.org/officeDocument/2006/relationships/hyperlink" Target="http://en.wikipedia.org/wiki/Anisian"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3.xml"/><Relationship Id="rId1" Type="http://schemas.openxmlformats.org/officeDocument/2006/relationships/vmlDrawing" Target="../drawings/vmlDrawing9.vml"/><Relationship Id="rId6" Type="http://schemas.openxmlformats.org/officeDocument/2006/relationships/image" Target="../media/image66.wmf"/><Relationship Id="rId5" Type="http://schemas.openxmlformats.org/officeDocument/2006/relationships/oleObject" Target="../embeddings/oleObject9.bin"/><Relationship Id="rId4" Type="http://schemas.openxmlformats.org/officeDocument/2006/relationships/image" Target="../media/image67.png"/></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70.png"/><Relationship Id="rId4" Type="http://schemas.openxmlformats.org/officeDocument/2006/relationships/image" Target="../media/image69.png"/></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72.png"/></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381000" y="188976"/>
            <a:ext cx="8686800" cy="841248"/>
          </a:xfrm>
          <a:prstGeom prst="rect">
            <a:avLst/>
          </a:prstGeom>
        </p:spPr>
        <p:txBody>
          <a:bodyPr vert="horz" anchor="ctr">
            <a:normAutofit fontScale="97500"/>
          </a:bodyPr>
          <a:lstStyle/>
          <a:p>
            <a:pPr algn="ctr">
              <a:spcBef>
                <a:spcPct val="0"/>
              </a:spcBef>
              <a:defRPr/>
            </a:pPr>
            <a:endParaRPr lang="en-US" sz="4000" b="1" i="1" cap="all" dirty="0">
              <a:solidFill>
                <a:srgbClr val="FFFF00"/>
              </a:solidFill>
              <a:effectLst>
                <a:reflection blurRad="12700" stA="48000" endA="300" endPos="55000" dir="5400000" sy="-90000" algn="bl" rotWithShape="0"/>
              </a:effectLst>
              <a:latin typeface="Arial" pitchFamily="34" charset="0"/>
              <a:cs typeface="Arial" pitchFamily="34" charset="0"/>
            </a:endParaRPr>
          </a:p>
        </p:txBody>
      </p:sp>
      <p:sp>
        <p:nvSpPr>
          <p:cNvPr id="7" name="TextBox 6"/>
          <p:cNvSpPr txBox="1"/>
          <p:nvPr/>
        </p:nvSpPr>
        <p:spPr>
          <a:xfrm>
            <a:off x="1371600" y="2362200"/>
            <a:ext cx="269626" cy="461665"/>
          </a:xfrm>
          <a:prstGeom prst="rect">
            <a:avLst/>
          </a:prstGeom>
          <a:noFill/>
        </p:spPr>
        <p:txBody>
          <a:bodyPr wrap="none" rtlCol="0">
            <a:spAutoFit/>
          </a:bodyPr>
          <a:lstStyle/>
          <a:p>
            <a:pPr eaLnBrk="0" fontAlgn="base" hangingPunct="0">
              <a:spcBef>
                <a:spcPct val="0"/>
              </a:spcBef>
              <a:spcAft>
                <a:spcPct val="0"/>
              </a:spcAft>
            </a:pPr>
            <a:r>
              <a:rPr lang="en-US" sz="2400" dirty="0" smtClean="0">
                <a:solidFill>
                  <a:prstClr val="white"/>
                </a:solidFill>
                <a:latin typeface="Times" pitchFamily="68" charset="0"/>
              </a:rPr>
              <a:t> </a:t>
            </a:r>
            <a:endParaRPr lang="en-US" sz="2400" dirty="0">
              <a:solidFill>
                <a:prstClr val="black"/>
              </a:solidFill>
              <a:latin typeface="Times" pitchFamily="68" charset="0"/>
            </a:endParaRPr>
          </a:p>
        </p:txBody>
      </p:sp>
      <p:sp>
        <p:nvSpPr>
          <p:cNvPr id="9" name="Title 7"/>
          <p:cNvSpPr>
            <a:spLocks noGrp="1"/>
          </p:cNvSpPr>
          <p:nvPr>
            <p:ph type="title"/>
          </p:nvPr>
        </p:nvSpPr>
        <p:spPr>
          <a:xfrm>
            <a:off x="228600" y="381000"/>
            <a:ext cx="8686800" cy="841248"/>
          </a:xfrm>
        </p:spPr>
        <p:txBody>
          <a:bodyPr>
            <a:normAutofit/>
          </a:bodyPr>
          <a:lstStyle/>
          <a:p>
            <a:pPr lvl="0">
              <a:defRPr/>
            </a:pPr>
            <a:r>
              <a:rPr lang="en-US" sz="4000" b="1" dirty="0" smtClean="0">
                <a:solidFill>
                  <a:srgbClr val="002060"/>
                </a:solidFill>
              </a:rPr>
              <a:t>Radiocarbon dating</a:t>
            </a:r>
            <a:endParaRPr lang="en-US" dirty="0"/>
          </a:p>
        </p:txBody>
      </p:sp>
    </p:spTree>
    <p:extLst>
      <p:ext uri="{BB962C8B-B14F-4D97-AF65-F5344CB8AC3E}">
        <p14:creationId xmlns:p14="http://schemas.microsoft.com/office/powerpoint/2010/main" val="3201276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152400"/>
            <a:ext cx="9144000" cy="990600"/>
          </a:xfrm>
        </p:spPr>
        <p:txBody>
          <a:bodyPr>
            <a:normAutofit fontScale="90000"/>
          </a:bodyPr>
          <a:lstStyle/>
          <a:p>
            <a:r>
              <a:rPr lang="en-US" sz="4400" dirty="0" smtClean="0">
                <a:solidFill>
                  <a:schemeClr val="tx1"/>
                </a:solidFill>
                <a:cs typeface="Times" pitchFamily="68" charset="0"/>
              </a:rPr>
              <a:t>“The present is The </a:t>
            </a:r>
            <a:r>
              <a:rPr lang="en-US" sz="4400" dirty="0">
                <a:solidFill>
                  <a:schemeClr val="tx1"/>
                </a:solidFill>
                <a:cs typeface="Times" pitchFamily="68" charset="0"/>
              </a:rPr>
              <a:t>Key to the </a:t>
            </a:r>
            <a:r>
              <a:rPr lang="en-US" sz="4400" dirty="0" smtClean="0">
                <a:solidFill>
                  <a:schemeClr val="tx1"/>
                </a:solidFill>
                <a:cs typeface="Times" pitchFamily="68" charset="0"/>
              </a:rPr>
              <a:t>Past”</a:t>
            </a:r>
            <a:endParaRPr lang="en-US" dirty="0">
              <a:solidFill>
                <a:schemeClr val="tx1"/>
              </a:solidFill>
              <a:cs typeface="Times" pitchFamily="68" charset="0"/>
            </a:endParaRPr>
          </a:p>
        </p:txBody>
      </p:sp>
      <p:sp>
        <p:nvSpPr>
          <p:cNvPr id="100355" name="Rectangle 3"/>
          <p:cNvSpPr>
            <a:spLocks noGrp="1" noChangeArrowheads="1"/>
          </p:cNvSpPr>
          <p:nvPr>
            <p:ph idx="1"/>
          </p:nvPr>
        </p:nvSpPr>
        <p:spPr>
          <a:xfrm>
            <a:off x="457200" y="1371600"/>
            <a:ext cx="7848600" cy="4572000"/>
          </a:xfrm>
        </p:spPr>
        <p:txBody>
          <a:bodyPr>
            <a:normAutofit lnSpcReduction="10000"/>
          </a:bodyPr>
          <a:lstStyle/>
          <a:p>
            <a:pPr>
              <a:lnSpc>
                <a:spcPct val="90000"/>
              </a:lnSpc>
              <a:buFontTx/>
              <a:buNone/>
            </a:pPr>
            <a:r>
              <a:rPr lang="en-US" sz="4100" dirty="0" smtClean="0">
                <a:cs typeface="Times" pitchFamily="68" charset="0"/>
              </a:rPr>
              <a:t>“</a:t>
            </a:r>
            <a:r>
              <a:rPr lang="en-US" sz="4100" dirty="0" smtClean="0">
                <a:solidFill>
                  <a:schemeClr val="tx2">
                    <a:lumMod val="75000"/>
                  </a:schemeClr>
                </a:solidFill>
                <a:cs typeface="Times" pitchFamily="68" charset="0"/>
              </a:rPr>
              <a:t>Relative” </a:t>
            </a:r>
            <a:r>
              <a:rPr lang="en-US" sz="4100" dirty="0">
                <a:solidFill>
                  <a:schemeClr val="tx2">
                    <a:lumMod val="75000"/>
                  </a:schemeClr>
                </a:solidFill>
                <a:cs typeface="Times" pitchFamily="68" charset="0"/>
              </a:rPr>
              <a:t>Time</a:t>
            </a:r>
          </a:p>
          <a:p>
            <a:pPr>
              <a:lnSpc>
                <a:spcPct val="90000"/>
              </a:lnSpc>
            </a:pPr>
            <a:r>
              <a:rPr lang="en-US" sz="2700" dirty="0">
                <a:solidFill>
                  <a:schemeClr val="tx2">
                    <a:lumMod val="75000"/>
                  </a:schemeClr>
                </a:solidFill>
                <a:cs typeface="Times" pitchFamily="68" charset="0"/>
              </a:rPr>
              <a:t>Principles Used to Determine </a:t>
            </a:r>
            <a:r>
              <a:rPr lang="en-US" sz="2700" dirty="0" smtClean="0">
                <a:solidFill>
                  <a:schemeClr val="tx2">
                    <a:lumMod val="75000"/>
                  </a:schemeClr>
                </a:solidFill>
                <a:cs typeface="Times" pitchFamily="68" charset="0"/>
              </a:rPr>
              <a:t>“Relative Age”</a:t>
            </a:r>
          </a:p>
          <a:p>
            <a:pPr lvl="1">
              <a:lnSpc>
                <a:spcPct val="90000"/>
              </a:lnSpc>
            </a:pPr>
            <a:r>
              <a:rPr lang="en-US" sz="2300" dirty="0" smtClean="0">
                <a:solidFill>
                  <a:schemeClr val="tx2">
                    <a:lumMod val="75000"/>
                  </a:schemeClr>
                </a:solidFill>
                <a:cs typeface="Times" pitchFamily="68" charset="0"/>
              </a:rPr>
              <a:t>Principles of </a:t>
            </a:r>
            <a:r>
              <a:rPr lang="en-US" sz="2300" dirty="0" err="1" smtClean="0">
                <a:solidFill>
                  <a:schemeClr val="tx2">
                    <a:lumMod val="75000"/>
                  </a:schemeClr>
                </a:solidFill>
                <a:cs typeface="Times" pitchFamily="68" charset="0"/>
              </a:rPr>
              <a:t>stratigraphy</a:t>
            </a:r>
            <a:endParaRPr lang="en-US" sz="2300" dirty="0">
              <a:solidFill>
                <a:schemeClr val="tx2">
                  <a:lumMod val="75000"/>
                </a:schemeClr>
              </a:solidFill>
              <a:cs typeface="Times" pitchFamily="68" charset="0"/>
            </a:endParaRPr>
          </a:p>
          <a:p>
            <a:pPr lvl="1">
              <a:lnSpc>
                <a:spcPct val="90000"/>
              </a:lnSpc>
            </a:pPr>
            <a:r>
              <a:rPr lang="en-US" sz="2300" dirty="0">
                <a:solidFill>
                  <a:schemeClr val="tx2">
                    <a:lumMod val="75000"/>
                  </a:schemeClr>
                </a:solidFill>
                <a:cs typeface="Times" pitchFamily="68" charset="0"/>
              </a:rPr>
              <a:t>Unconformities</a:t>
            </a:r>
          </a:p>
          <a:p>
            <a:pPr lvl="1">
              <a:lnSpc>
                <a:spcPct val="90000"/>
              </a:lnSpc>
            </a:pPr>
            <a:r>
              <a:rPr lang="en-US" sz="2300" dirty="0">
                <a:solidFill>
                  <a:schemeClr val="tx2">
                    <a:lumMod val="75000"/>
                  </a:schemeClr>
                </a:solidFill>
                <a:cs typeface="Times" pitchFamily="68" charset="0"/>
              </a:rPr>
              <a:t>Correlation</a:t>
            </a:r>
          </a:p>
          <a:p>
            <a:pPr lvl="1">
              <a:lnSpc>
                <a:spcPct val="90000"/>
              </a:lnSpc>
            </a:pPr>
            <a:r>
              <a:rPr lang="en-US" sz="2300" dirty="0">
                <a:solidFill>
                  <a:schemeClr val="tx2">
                    <a:lumMod val="75000"/>
                  </a:schemeClr>
                </a:solidFill>
                <a:cs typeface="Times" pitchFamily="68" charset="0"/>
              </a:rPr>
              <a:t>The Standard Geologic Time Scale</a:t>
            </a:r>
          </a:p>
          <a:p>
            <a:pPr>
              <a:lnSpc>
                <a:spcPct val="90000"/>
              </a:lnSpc>
              <a:buFontTx/>
              <a:buNone/>
            </a:pPr>
            <a:r>
              <a:rPr lang="en-US" sz="4100" dirty="0" smtClean="0">
                <a:solidFill>
                  <a:schemeClr val="tx2">
                    <a:lumMod val="75000"/>
                  </a:schemeClr>
                </a:solidFill>
                <a:cs typeface="Times" pitchFamily="68" charset="0"/>
              </a:rPr>
              <a:t>“Absolute” </a:t>
            </a:r>
            <a:r>
              <a:rPr lang="en-US" sz="4100" dirty="0">
                <a:solidFill>
                  <a:schemeClr val="tx2">
                    <a:lumMod val="75000"/>
                  </a:schemeClr>
                </a:solidFill>
                <a:cs typeface="Times" pitchFamily="68" charset="0"/>
              </a:rPr>
              <a:t>Time</a:t>
            </a:r>
          </a:p>
          <a:p>
            <a:pPr>
              <a:lnSpc>
                <a:spcPct val="90000"/>
              </a:lnSpc>
            </a:pPr>
            <a:r>
              <a:rPr lang="en-US" sz="2700" dirty="0">
                <a:solidFill>
                  <a:schemeClr val="tx2">
                    <a:lumMod val="75000"/>
                  </a:schemeClr>
                </a:solidFill>
                <a:cs typeface="Times" pitchFamily="68" charset="0"/>
              </a:rPr>
              <a:t>Principles of radioactive decay</a:t>
            </a:r>
          </a:p>
          <a:p>
            <a:pPr lvl="1">
              <a:lnSpc>
                <a:spcPct val="90000"/>
              </a:lnSpc>
            </a:pPr>
            <a:r>
              <a:rPr lang="en-US" sz="2300" dirty="0">
                <a:solidFill>
                  <a:schemeClr val="tx2">
                    <a:lumMod val="75000"/>
                  </a:schemeClr>
                </a:solidFill>
                <a:cs typeface="Times" pitchFamily="68" charset="0"/>
              </a:rPr>
              <a:t>Instruments </a:t>
            </a:r>
            <a:endParaRPr lang="en-US" sz="2300" dirty="0" smtClean="0">
              <a:solidFill>
                <a:schemeClr val="tx2">
                  <a:lumMod val="75000"/>
                </a:schemeClr>
              </a:solidFill>
              <a:cs typeface="Times" pitchFamily="68" charset="0"/>
            </a:endParaRPr>
          </a:p>
          <a:p>
            <a:pPr lvl="1">
              <a:lnSpc>
                <a:spcPct val="90000"/>
              </a:lnSpc>
            </a:pPr>
            <a:r>
              <a:rPr lang="en-US" sz="2300" dirty="0" smtClean="0">
                <a:solidFill>
                  <a:schemeClr val="tx2">
                    <a:lumMod val="75000"/>
                  </a:schemeClr>
                </a:solidFill>
                <a:cs typeface="Times" pitchFamily="68" charset="0"/>
              </a:rPr>
              <a:t>Assumptions</a:t>
            </a:r>
            <a:endParaRPr lang="en-US" sz="2300" dirty="0">
              <a:solidFill>
                <a:schemeClr val="tx2">
                  <a:lumMod val="75000"/>
                </a:schemeClr>
              </a:solidFill>
              <a:cs typeface="Times" pitchFamily="68" charset="0"/>
            </a:endParaRPr>
          </a:p>
          <a:p>
            <a:pPr>
              <a:lnSpc>
                <a:spcPct val="90000"/>
              </a:lnSpc>
            </a:pPr>
            <a:r>
              <a:rPr lang="en-US" sz="2700" dirty="0">
                <a:solidFill>
                  <a:schemeClr val="tx2">
                    <a:lumMod val="75000"/>
                  </a:schemeClr>
                </a:solidFill>
                <a:cs typeface="Times" pitchFamily="68" charset="0"/>
              </a:rPr>
              <a:t>The age of the Earth</a:t>
            </a:r>
            <a:endParaRPr lang="en-US" sz="2700" dirty="0">
              <a:solidFill>
                <a:schemeClr val="tx2">
                  <a:lumMod val="75000"/>
                </a:schemeClr>
              </a:solidFill>
            </a:endParaRPr>
          </a:p>
        </p:txBody>
      </p:sp>
    </p:spTree>
    <p:extLst>
      <p:ext uri="{BB962C8B-B14F-4D97-AF65-F5344CB8AC3E}">
        <p14:creationId xmlns:p14="http://schemas.microsoft.com/office/powerpoint/2010/main" val="138341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Effect transition="in" filter="wipe(left)">
                                      <p:cBhvr>
                                        <p:cTn id="7" dur="500"/>
                                        <p:tgtEl>
                                          <p:spTgt spid="1003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355">
                                            <p:txEl>
                                              <p:pRg st="1" end="1"/>
                                            </p:txEl>
                                          </p:spTgt>
                                        </p:tgtEl>
                                        <p:attrNameLst>
                                          <p:attrName>style.visibility</p:attrName>
                                        </p:attrNameLst>
                                      </p:cBhvr>
                                      <p:to>
                                        <p:strVal val="visible"/>
                                      </p:to>
                                    </p:set>
                                    <p:animEffect transition="in" filter="wipe(left)">
                                      <p:cBhvr>
                                        <p:cTn id="12" dur="500"/>
                                        <p:tgtEl>
                                          <p:spTgt spid="100355">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0355">
                                            <p:txEl>
                                              <p:pRg st="2" end="2"/>
                                            </p:txEl>
                                          </p:spTgt>
                                        </p:tgtEl>
                                        <p:attrNameLst>
                                          <p:attrName>style.visibility</p:attrName>
                                        </p:attrNameLst>
                                      </p:cBhvr>
                                      <p:to>
                                        <p:strVal val="visible"/>
                                      </p:to>
                                    </p:set>
                                    <p:animEffect transition="in" filter="wipe(left)">
                                      <p:cBhvr>
                                        <p:cTn id="15" dur="500"/>
                                        <p:tgtEl>
                                          <p:spTgt spid="100355">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0355">
                                            <p:txEl>
                                              <p:pRg st="3" end="3"/>
                                            </p:txEl>
                                          </p:spTgt>
                                        </p:tgtEl>
                                        <p:attrNameLst>
                                          <p:attrName>style.visibility</p:attrName>
                                        </p:attrNameLst>
                                      </p:cBhvr>
                                      <p:to>
                                        <p:strVal val="visible"/>
                                      </p:to>
                                    </p:set>
                                    <p:animEffect transition="in" filter="wipe(left)">
                                      <p:cBhvr>
                                        <p:cTn id="18" dur="500"/>
                                        <p:tgtEl>
                                          <p:spTgt spid="100355">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0355">
                                            <p:txEl>
                                              <p:pRg st="4" end="4"/>
                                            </p:txEl>
                                          </p:spTgt>
                                        </p:tgtEl>
                                        <p:attrNameLst>
                                          <p:attrName>style.visibility</p:attrName>
                                        </p:attrNameLst>
                                      </p:cBhvr>
                                      <p:to>
                                        <p:strVal val="visible"/>
                                      </p:to>
                                    </p:set>
                                    <p:animEffect transition="in" filter="wipe(left)">
                                      <p:cBhvr>
                                        <p:cTn id="21" dur="500"/>
                                        <p:tgtEl>
                                          <p:spTgt spid="100355">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0355">
                                            <p:txEl>
                                              <p:pRg st="5" end="5"/>
                                            </p:txEl>
                                          </p:spTgt>
                                        </p:tgtEl>
                                        <p:attrNameLst>
                                          <p:attrName>style.visibility</p:attrName>
                                        </p:attrNameLst>
                                      </p:cBhvr>
                                      <p:to>
                                        <p:strVal val="visible"/>
                                      </p:to>
                                    </p:set>
                                    <p:animEffect transition="in" filter="wipe(left)">
                                      <p:cBhvr>
                                        <p:cTn id="24" dur="500"/>
                                        <p:tgtEl>
                                          <p:spTgt spid="10035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0355">
                                            <p:txEl>
                                              <p:pRg st="6" end="6"/>
                                            </p:txEl>
                                          </p:spTgt>
                                        </p:tgtEl>
                                        <p:attrNameLst>
                                          <p:attrName>style.visibility</p:attrName>
                                        </p:attrNameLst>
                                      </p:cBhvr>
                                      <p:to>
                                        <p:strVal val="visible"/>
                                      </p:to>
                                    </p:set>
                                    <p:animEffect transition="in" filter="wipe(left)">
                                      <p:cBhvr>
                                        <p:cTn id="29" dur="500"/>
                                        <p:tgtEl>
                                          <p:spTgt spid="10035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0355">
                                            <p:txEl>
                                              <p:pRg st="7" end="7"/>
                                            </p:txEl>
                                          </p:spTgt>
                                        </p:tgtEl>
                                        <p:attrNameLst>
                                          <p:attrName>style.visibility</p:attrName>
                                        </p:attrNameLst>
                                      </p:cBhvr>
                                      <p:to>
                                        <p:strVal val="visible"/>
                                      </p:to>
                                    </p:set>
                                    <p:animEffect transition="in" filter="wipe(left)">
                                      <p:cBhvr>
                                        <p:cTn id="34" dur="500"/>
                                        <p:tgtEl>
                                          <p:spTgt spid="100355">
                                            <p:txEl>
                                              <p:pRg st="7" end="7"/>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00355">
                                            <p:txEl>
                                              <p:pRg st="8" end="8"/>
                                            </p:txEl>
                                          </p:spTgt>
                                        </p:tgtEl>
                                        <p:attrNameLst>
                                          <p:attrName>style.visibility</p:attrName>
                                        </p:attrNameLst>
                                      </p:cBhvr>
                                      <p:to>
                                        <p:strVal val="visible"/>
                                      </p:to>
                                    </p:set>
                                    <p:animEffect transition="in" filter="wipe(left)">
                                      <p:cBhvr>
                                        <p:cTn id="37" dur="500"/>
                                        <p:tgtEl>
                                          <p:spTgt spid="100355">
                                            <p:txEl>
                                              <p:pRg st="8" end="8"/>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00355">
                                            <p:txEl>
                                              <p:pRg st="9" end="9"/>
                                            </p:txEl>
                                          </p:spTgt>
                                        </p:tgtEl>
                                        <p:attrNameLst>
                                          <p:attrName>style.visibility</p:attrName>
                                        </p:attrNameLst>
                                      </p:cBhvr>
                                      <p:to>
                                        <p:strVal val="visible"/>
                                      </p:to>
                                    </p:set>
                                    <p:animEffect transition="in" filter="wipe(left)">
                                      <p:cBhvr>
                                        <p:cTn id="40" dur="500"/>
                                        <p:tgtEl>
                                          <p:spTgt spid="100355">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0355">
                                            <p:txEl>
                                              <p:pRg st="10" end="10"/>
                                            </p:txEl>
                                          </p:spTgt>
                                        </p:tgtEl>
                                        <p:attrNameLst>
                                          <p:attrName>style.visibility</p:attrName>
                                        </p:attrNameLst>
                                      </p:cBhvr>
                                      <p:to>
                                        <p:strVal val="visible"/>
                                      </p:to>
                                    </p:set>
                                    <p:animEffect transition="in" filter="wipe(left)">
                                      <p:cBhvr>
                                        <p:cTn id="45" dur="500"/>
                                        <p:tgtEl>
                                          <p:spTgt spid="10035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152400"/>
            <a:ext cx="7772400" cy="1143000"/>
          </a:xfrm>
        </p:spPr>
        <p:txBody>
          <a:bodyPr/>
          <a:lstStyle/>
          <a:p>
            <a:pPr eaLnBrk="1" hangingPunct="1"/>
            <a:r>
              <a:rPr lang="en-US" sz="3200" b="1" smtClean="0">
                <a:solidFill>
                  <a:srgbClr val="FF0000"/>
                </a:solidFill>
                <a:latin typeface="Rockwell" pitchFamily="18" charset="0"/>
              </a:rPr>
              <a:t>Aerial Distribution of Fossil Whales in Northern Cerro Blanco</a:t>
            </a:r>
          </a:p>
        </p:txBody>
      </p:sp>
      <p:sp>
        <p:nvSpPr>
          <p:cNvPr id="12291" name="Rectangle 3"/>
          <p:cNvSpPr>
            <a:spLocks noGrp="1" noChangeArrowheads="1"/>
          </p:cNvSpPr>
          <p:nvPr>
            <p:ph type="body" sz="half" idx="1"/>
          </p:nvPr>
        </p:nvSpPr>
        <p:spPr/>
        <p:txBody>
          <a:bodyPr/>
          <a:lstStyle/>
          <a:p>
            <a:pPr eaLnBrk="1" hangingPunct="1"/>
            <a:endParaRPr lang="en-US" smtClean="0"/>
          </a:p>
        </p:txBody>
      </p:sp>
      <p:sp>
        <p:nvSpPr>
          <p:cNvPr id="12292" name="Rectangle 4"/>
          <p:cNvSpPr>
            <a:spLocks noGrp="1" noChangeArrowheads="1"/>
          </p:cNvSpPr>
          <p:nvPr>
            <p:ph type="body" sz="half" idx="2"/>
          </p:nvPr>
        </p:nvSpPr>
        <p:spPr/>
        <p:txBody>
          <a:bodyPr/>
          <a:lstStyle/>
          <a:p>
            <a:pPr eaLnBrk="1" hangingPunct="1"/>
            <a:endParaRPr lang="en-US" smtClean="0"/>
          </a:p>
        </p:txBody>
      </p:sp>
      <p:pic>
        <p:nvPicPr>
          <p:cNvPr id="12293" name="Picture 6"/>
          <p:cNvPicPr>
            <a:picLocks noChangeAspect="1" noChangeArrowheads="1"/>
          </p:cNvPicPr>
          <p:nvPr/>
        </p:nvPicPr>
        <p:blipFill>
          <a:blip r:embed="rId3" cstate="print"/>
          <a:srcRect/>
          <a:stretch>
            <a:fillRect/>
          </a:stretch>
        </p:blipFill>
        <p:spPr bwMode="auto">
          <a:xfrm>
            <a:off x="533400" y="1366838"/>
            <a:ext cx="8139113" cy="5491162"/>
          </a:xfrm>
          <a:prstGeom prst="rect">
            <a:avLst/>
          </a:prstGeom>
          <a:noFill/>
          <a:ln w="9525">
            <a:noFill/>
            <a:miter lim="800000"/>
            <a:headEnd/>
            <a:tailEnd/>
          </a:ln>
        </p:spPr>
      </p:pic>
      <p:sp>
        <p:nvSpPr>
          <p:cNvPr id="12294" name="Text Box 7"/>
          <p:cNvSpPr txBox="1">
            <a:spLocks noChangeArrowheads="1"/>
          </p:cNvSpPr>
          <p:nvPr/>
        </p:nvSpPr>
        <p:spPr bwMode="auto">
          <a:xfrm>
            <a:off x="6629400" y="2057400"/>
            <a:ext cx="20574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a:solidFill>
                  <a:srgbClr val="FF0000"/>
                </a:solidFill>
              </a:rPr>
              <a:t>N= 346 whales</a:t>
            </a:r>
          </a:p>
        </p:txBody>
      </p:sp>
    </p:spTree>
    <p:extLst>
      <p:ext uri="{BB962C8B-B14F-4D97-AF65-F5344CB8AC3E}">
        <p14:creationId xmlns:p14="http://schemas.microsoft.com/office/powerpoint/2010/main" val="359364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152400"/>
            <a:ext cx="7772400" cy="1143000"/>
          </a:xfrm>
        </p:spPr>
        <p:txBody>
          <a:bodyPr/>
          <a:lstStyle/>
          <a:p>
            <a:pPr eaLnBrk="1" hangingPunct="1"/>
            <a:r>
              <a:rPr lang="en-US" sz="3200" b="1" smtClean="0">
                <a:solidFill>
                  <a:srgbClr val="FF0000"/>
                </a:solidFill>
                <a:latin typeface="Rockwell" pitchFamily="18" charset="0"/>
              </a:rPr>
              <a:t>Aerial Distribution of Fossil Whales at Cerro Queso Grande</a:t>
            </a:r>
            <a:endParaRPr lang="en-US" sz="3200" b="1" i="1" smtClean="0">
              <a:solidFill>
                <a:srgbClr val="FF0000"/>
              </a:solidFill>
              <a:latin typeface="Rockwell" pitchFamily="18" charset="0"/>
            </a:endParaRPr>
          </a:p>
        </p:txBody>
      </p:sp>
      <p:pic>
        <p:nvPicPr>
          <p:cNvPr id="13315" name="Picture 4"/>
          <p:cNvPicPr>
            <a:picLocks noChangeAspect="1" noChangeArrowheads="1"/>
          </p:cNvPicPr>
          <p:nvPr/>
        </p:nvPicPr>
        <p:blipFill>
          <a:blip r:embed="rId3" cstate="print"/>
          <a:srcRect/>
          <a:stretch>
            <a:fillRect/>
          </a:stretch>
        </p:blipFill>
        <p:spPr bwMode="auto">
          <a:xfrm>
            <a:off x="838200" y="1295400"/>
            <a:ext cx="7472363" cy="5368925"/>
          </a:xfrm>
          <a:prstGeom prst="rect">
            <a:avLst/>
          </a:prstGeom>
          <a:noFill/>
          <a:ln w="9525">
            <a:noFill/>
            <a:miter lim="800000"/>
            <a:headEnd/>
            <a:tailEnd/>
          </a:ln>
        </p:spPr>
      </p:pic>
      <p:sp>
        <p:nvSpPr>
          <p:cNvPr id="13316" name="Text Box 5"/>
          <p:cNvSpPr txBox="1">
            <a:spLocks noChangeArrowheads="1"/>
          </p:cNvSpPr>
          <p:nvPr/>
        </p:nvSpPr>
        <p:spPr bwMode="auto">
          <a:xfrm>
            <a:off x="1143000" y="5257800"/>
            <a:ext cx="20574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a:solidFill>
                  <a:srgbClr val="000000"/>
                </a:solidFill>
              </a:rPr>
              <a:t>N= 69 whales</a:t>
            </a:r>
          </a:p>
        </p:txBody>
      </p:sp>
    </p:spTree>
    <p:extLst>
      <p:ext uri="{BB962C8B-B14F-4D97-AF65-F5344CB8AC3E}">
        <p14:creationId xmlns:p14="http://schemas.microsoft.com/office/powerpoint/2010/main" val="1988227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609600"/>
            <a:ext cx="4191000" cy="1143000"/>
          </a:xfrm>
        </p:spPr>
        <p:txBody>
          <a:bodyPr/>
          <a:lstStyle/>
          <a:p>
            <a:pPr eaLnBrk="1" hangingPunct="1"/>
            <a:r>
              <a:rPr lang="en-US" sz="3200" b="1" smtClean="0">
                <a:solidFill>
                  <a:srgbClr val="FF0000"/>
                </a:solidFill>
                <a:latin typeface="Rockwell" pitchFamily="18" charset="0"/>
              </a:rPr>
              <a:t>Vertical Distribution of Fossil Whales at All Sites</a:t>
            </a:r>
          </a:p>
        </p:txBody>
      </p:sp>
      <p:pic>
        <p:nvPicPr>
          <p:cNvPr id="14339" name="Picture 3"/>
          <p:cNvPicPr>
            <a:picLocks noChangeAspect="1" noChangeArrowheads="1"/>
          </p:cNvPicPr>
          <p:nvPr/>
        </p:nvPicPr>
        <p:blipFill>
          <a:blip r:embed="rId3" cstate="print"/>
          <a:srcRect/>
          <a:stretch>
            <a:fillRect/>
          </a:stretch>
        </p:blipFill>
        <p:spPr bwMode="auto">
          <a:xfrm>
            <a:off x="4267200" y="228600"/>
            <a:ext cx="3208338" cy="6629400"/>
          </a:xfrm>
          <a:prstGeom prst="rect">
            <a:avLst/>
          </a:prstGeom>
          <a:noFill/>
          <a:ln w="9525">
            <a:noFill/>
            <a:miter lim="800000"/>
            <a:headEnd/>
            <a:tailEnd/>
          </a:ln>
        </p:spPr>
      </p:pic>
      <p:sp>
        <p:nvSpPr>
          <p:cNvPr id="14340" name="AutoShape 4"/>
          <p:cNvSpPr>
            <a:spLocks/>
          </p:cNvSpPr>
          <p:nvPr/>
        </p:nvSpPr>
        <p:spPr bwMode="auto">
          <a:xfrm>
            <a:off x="3886200" y="2438400"/>
            <a:ext cx="304800" cy="4419600"/>
          </a:xfrm>
          <a:prstGeom prst="leftBrace">
            <a:avLst>
              <a:gd name="adj1" fmla="val 120833"/>
              <a:gd name="adj2" fmla="val 49426"/>
            </a:avLst>
          </a:prstGeom>
          <a:noFill/>
          <a:ln w="19050">
            <a:solidFill>
              <a:srgbClr val="FF0000"/>
            </a:solidFill>
            <a:round/>
            <a:headEnd/>
            <a:tailEnd/>
          </a:ln>
        </p:spPr>
        <p:txBody>
          <a:bodyPr wrap="none" anchor="ctr"/>
          <a:lstStyle/>
          <a:p>
            <a:pPr algn="ctr" fontAlgn="base">
              <a:spcBef>
                <a:spcPct val="0"/>
              </a:spcBef>
              <a:spcAft>
                <a:spcPct val="0"/>
              </a:spcAft>
            </a:pPr>
            <a:endParaRPr lang="en-US" sz="2400">
              <a:solidFill>
                <a:srgbClr val="FF0000"/>
              </a:solidFill>
            </a:endParaRPr>
          </a:p>
        </p:txBody>
      </p:sp>
      <p:sp>
        <p:nvSpPr>
          <p:cNvPr id="14341" name="Text Box 5"/>
          <p:cNvSpPr txBox="1">
            <a:spLocks noChangeArrowheads="1"/>
          </p:cNvSpPr>
          <p:nvPr/>
        </p:nvSpPr>
        <p:spPr bwMode="auto">
          <a:xfrm>
            <a:off x="1219200" y="2895600"/>
            <a:ext cx="2590800" cy="3013075"/>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FFFF00"/>
                </a:solidFill>
                <a:latin typeface="Rockwell" pitchFamily="18" charset="0"/>
              </a:rPr>
              <a:t>As a result of last summer’s research, we now know that this interval also contains abundant fossil whales</a:t>
            </a:r>
          </a:p>
        </p:txBody>
      </p:sp>
    </p:spTree>
    <p:extLst>
      <p:ext uri="{BB962C8B-B14F-4D97-AF65-F5344CB8AC3E}">
        <p14:creationId xmlns:p14="http://schemas.microsoft.com/office/powerpoint/2010/main" val="375930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152400"/>
            <a:ext cx="7772400" cy="762000"/>
          </a:xfrm>
        </p:spPr>
        <p:txBody>
          <a:bodyPr/>
          <a:lstStyle/>
          <a:p>
            <a:pPr eaLnBrk="1" hangingPunct="1"/>
            <a:r>
              <a:rPr lang="en-US" sz="3200" b="1" smtClean="0">
                <a:solidFill>
                  <a:srgbClr val="FF0000"/>
                </a:solidFill>
                <a:latin typeface="Rockwell" pitchFamily="18" charset="0"/>
              </a:rPr>
              <a:t>Preservation of Baleen</a:t>
            </a:r>
          </a:p>
        </p:txBody>
      </p:sp>
      <p:pic>
        <p:nvPicPr>
          <p:cNvPr id="24579" name="Picture 5" descr="baleen plates 2"/>
          <p:cNvPicPr>
            <a:picLocks noChangeAspect="1" noChangeArrowheads="1"/>
          </p:cNvPicPr>
          <p:nvPr/>
        </p:nvPicPr>
        <p:blipFill>
          <a:blip r:embed="rId3" cstate="print"/>
          <a:srcRect/>
          <a:stretch>
            <a:fillRect/>
          </a:stretch>
        </p:blipFill>
        <p:spPr bwMode="auto">
          <a:xfrm>
            <a:off x="4953000" y="838200"/>
            <a:ext cx="3454400" cy="5181600"/>
          </a:xfrm>
          <a:prstGeom prst="rect">
            <a:avLst/>
          </a:prstGeom>
          <a:noFill/>
          <a:ln w="9525">
            <a:noFill/>
            <a:miter lim="800000"/>
            <a:headEnd/>
            <a:tailEnd/>
          </a:ln>
        </p:spPr>
      </p:pic>
      <p:pic>
        <p:nvPicPr>
          <p:cNvPr id="24580" name="Picture 6" descr="baleen drawing 1"/>
          <p:cNvPicPr>
            <a:picLocks noChangeAspect="1" noChangeArrowheads="1"/>
          </p:cNvPicPr>
          <p:nvPr/>
        </p:nvPicPr>
        <p:blipFill>
          <a:blip r:embed="rId4" cstate="print"/>
          <a:srcRect/>
          <a:stretch>
            <a:fillRect/>
          </a:stretch>
        </p:blipFill>
        <p:spPr bwMode="auto">
          <a:xfrm>
            <a:off x="685800" y="838200"/>
            <a:ext cx="3973513" cy="3378200"/>
          </a:xfrm>
          <a:prstGeom prst="rect">
            <a:avLst/>
          </a:prstGeom>
          <a:noFill/>
          <a:ln w="9525">
            <a:noFill/>
            <a:miter lim="800000"/>
            <a:headEnd/>
            <a:tailEnd/>
          </a:ln>
        </p:spPr>
      </p:pic>
      <p:sp>
        <p:nvSpPr>
          <p:cNvPr id="24581" name="Text Box 7"/>
          <p:cNvSpPr txBox="1">
            <a:spLocks noChangeArrowheads="1"/>
          </p:cNvSpPr>
          <p:nvPr/>
        </p:nvSpPr>
        <p:spPr bwMode="auto">
          <a:xfrm>
            <a:off x="685800" y="4343400"/>
            <a:ext cx="3962400" cy="641350"/>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b="1">
                <a:solidFill>
                  <a:srgbClr val="3333CC"/>
                </a:solidFill>
              </a:rPr>
              <a:t> </a:t>
            </a:r>
            <a:r>
              <a:rPr lang="en-US" b="1">
                <a:solidFill>
                  <a:srgbClr val="FFFF00"/>
                </a:solidFill>
              </a:rPr>
              <a:t>Five specimens with their baleen plates were found</a:t>
            </a:r>
          </a:p>
        </p:txBody>
      </p:sp>
    </p:spTree>
    <p:extLst>
      <p:ext uri="{BB962C8B-B14F-4D97-AF65-F5344CB8AC3E}">
        <p14:creationId xmlns:p14="http://schemas.microsoft.com/office/powerpoint/2010/main" val="39472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0" y="0"/>
            <a:ext cx="9144000" cy="762000"/>
          </a:xfrm>
          <a:noFill/>
        </p:spPr>
        <p:txBody>
          <a:bodyPr/>
          <a:lstStyle/>
          <a:p>
            <a:pPr eaLnBrk="1" hangingPunct="1"/>
            <a:r>
              <a:rPr lang="en-US" sz="3200" b="1" smtClean="0">
                <a:solidFill>
                  <a:srgbClr val="FF0000"/>
                </a:solidFill>
                <a:latin typeface="Rockwell" pitchFamily="18" charset="0"/>
              </a:rPr>
              <a:t>Examples of Baleen Plates of Fossil Whales</a:t>
            </a:r>
          </a:p>
        </p:txBody>
      </p:sp>
      <p:pic>
        <p:nvPicPr>
          <p:cNvPr id="25603" name="Picture 4" descr="99-19-27 Fernanda's flipper and baleen"/>
          <p:cNvPicPr>
            <a:picLocks noChangeAspect="1" noChangeArrowheads="1"/>
          </p:cNvPicPr>
          <p:nvPr/>
        </p:nvPicPr>
        <p:blipFill>
          <a:blip r:embed="rId3" cstate="print"/>
          <a:srcRect/>
          <a:stretch>
            <a:fillRect/>
          </a:stretch>
        </p:blipFill>
        <p:spPr bwMode="auto">
          <a:xfrm>
            <a:off x="0" y="762000"/>
            <a:ext cx="4718050" cy="3230563"/>
          </a:xfrm>
          <a:prstGeom prst="rect">
            <a:avLst/>
          </a:prstGeom>
          <a:noFill/>
          <a:ln w="9525">
            <a:noFill/>
            <a:miter lim="800000"/>
            <a:headEnd/>
            <a:tailEnd/>
          </a:ln>
        </p:spPr>
      </p:pic>
      <p:pic>
        <p:nvPicPr>
          <p:cNvPr id="25604" name="Picture 6" descr="00-XII-29"/>
          <p:cNvPicPr>
            <a:picLocks noChangeAspect="1" noChangeArrowheads="1"/>
          </p:cNvPicPr>
          <p:nvPr/>
        </p:nvPicPr>
        <p:blipFill>
          <a:blip r:embed="rId4" cstate="print"/>
          <a:srcRect/>
          <a:stretch>
            <a:fillRect/>
          </a:stretch>
        </p:blipFill>
        <p:spPr bwMode="auto">
          <a:xfrm>
            <a:off x="4876800" y="990600"/>
            <a:ext cx="4038600" cy="2746375"/>
          </a:xfrm>
          <a:prstGeom prst="rect">
            <a:avLst/>
          </a:prstGeom>
          <a:noFill/>
          <a:ln w="9525">
            <a:noFill/>
            <a:miter lim="800000"/>
            <a:headEnd/>
            <a:tailEnd/>
          </a:ln>
        </p:spPr>
      </p:pic>
      <p:pic>
        <p:nvPicPr>
          <p:cNvPr id="25605" name="Picture 7" descr="00-XII-21"/>
          <p:cNvPicPr>
            <a:picLocks noChangeAspect="1" noChangeArrowheads="1"/>
          </p:cNvPicPr>
          <p:nvPr/>
        </p:nvPicPr>
        <p:blipFill>
          <a:blip r:embed="rId5" cstate="print"/>
          <a:srcRect/>
          <a:stretch>
            <a:fillRect/>
          </a:stretch>
        </p:blipFill>
        <p:spPr bwMode="auto">
          <a:xfrm>
            <a:off x="304800" y="4081463"/>
            <a:ext cx="4114800" cy="2776537"/>
          </a:xfrm>
          <a:prstGeom prst="rect">
            <a:avLst/>
          </a:prstGeom>
          <a:noFill/>
          <a:ln w="9525">
            <a:noFill/>
            <a:miter lim="800000"/>
            <a:headEnd/>
            <a:tailEnd/>
          </a:ln>
        </p:spPr>
      </p:pic>
      <p:sp>
        <p:nvSpPr>
          <p:cNvPr id="25606" name="Text Box 8"/>
          <p:cNvSpPr txBox="1">
            <a:spLocks noChangeArrowheads="1"/>
          </p:cNvSpPr>
          <p:nvPr/>
        </p:nvSpPr>
        <p:spPr bwMode="auto">
          <a:xfrm>
            <a:off x="228600" y="762000"/>
            <a:ext cx="1295400" cy="366713"/>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WCBa-20</a:t>
            </a:r>
          </a:p>
        </p:txBody>
      </p:sp>
      <p:sp>
        <p:nvSpPr>
          <p:cNvPr id="25607" name="Text Box 9"/>
          <p:cNvSpPr txBox="1">
            <a:spLocks noChangeArrowheads="1"/>
          </p:cNvSpPr>
          <p:nvPr/>
        </p:nvSpPr>
        <p:spPr bwMode="auto">
          <a:xfrm>
            <a:off x="8001000" y="3352800"/>
            <a:ext cx="838200" cy="366713"/>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W-403</a:t>
            </a:r>
          </a:p>
        </p:txBody>
      </p:sp>
      <p:sp>
        <p:nvSpPr>
          <p:cNvPr id="25608" name="Text Box 10"/>
          <p:cNvSpPr txBox="1">
            <a:spLocks noChangeArrowheads="1"/>
          </p:cNvSpPr>
          <p:nvPr/>
        </p:nvSpPr>
        <p:spPr bwMode="auto">
          <a:xfrm>
            <a:off x="3429000" y="4114800"/>
            <a:ext cx="914400" cy="366713"/>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WC-33</a:t>
            </a:r>
          </a:p>
        </p:txBody>
      </p:sp>
      <p:pic>
        <p:nvPicPr>
          <p:cNvPr id="25609" name="Picture 11" descr="closeup baleen plates"/>
          <p:cNvPicPr>
            <a:picLocks noChangeAspect="1" noChangeArrowheads="1"/>
          </p:cNvPicPr>
          <p:nvPr/>
        </p:nvPicPr>
        <p:blipFill>
          <a:blip r:embed="rId6" cstate="print"/>
          <a:srcRect/>
          <a:stretch>
            <a:fillRect/>
          </a:stretch>
        </p:blipFill>
        <p:spPr bwMode="auto">
          <a:xfrm>
            <a:off x="4800600" y="3810000"/>
            <a:ext cx="4191000" cy="2847975"/>
          </a:xfrm>
          <a:prstGeom prst="rect">
            <a:avLst/>
          </a:prstGeom>
          <a:noFill/>
          <a:ln w="9525">
            <a:noFill/>
            <a:miter lim="800000"/>
            <a:headEnd/>
            <a:tailEnd/>
          </a:ln>
        </p:spPr>
      </p:pic>
      <p:sp>
        <p:nvSpPr>
          <p:cNvPr id="25610" name="Text Box 12"/>
          <p:cNvSpPr txBox="1">
            <a:spLocks noChangeArrowheads="1"/>
          </p:cNvSpPr>
          <p:nvPr/>
        </p:nvSpPr>
        <p:spPr bwMode="auto">
          <a:xfrm>
            <a:off x="7772400" y="6172200"/>
            <a:ext cx="1143000"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b="1">
                <a:solidFill>
                  <a:srgbClr val="000000"/>
                </a:solidFill>
              </a:rPr>
              <a:t>WCBa-343</a:t>
            </a:r>
          </a:p>
        </p:txBody>
      </p:sp>
      <p:sp>
        <p:nvSpPr>
          <p:cNvPr id="25611" name="Text Box 13"/>
          <p:cNvSpPr txBox="1">
            <a:spLocks noChangeArrowheads="1"/>
          </p:cNvSpPr>
          <p:nvPr/>
        </p:nvSpPr>
        <p:spPr bwMode="auto">
          <a:xfrm>
            <a:off x="3352800" y="5562600"/>
            <a:ext cx="9144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a:solidFill>
                  <a:srgbClr val="000000"/>
                </a:solidFill>
              </a:rPr>
              <a:t>baleen</a:t>
            </a:r>
          </a:p>
        </p:txBody>
      </p:sp>
    </p:spTree>
    <p:extLst>
      <p:ext uri="{BB962C8B-B14F-4D97-AF65-F5344CB8AC3E}">
        <p14:creationId xmlns:p14="http://schemas.microsoft.com/office/powerpoint/2010/main" val="134973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6626" name="Picture 2" descr="Z53 CETOT sed 8"/>
          <p:cNvPicPr>
            <a:picLocks noGrp="1" noChangeAspect="1" noChangeArrowheads="1"/>
          </p:cNvPicPr>
          <p:nvPr>
            <p:ph sz="half" idx="1"/>
          </p:nvPr>
        </p:nvPicPr>
        <p:blipFill>
          <a:blip r:embed="rId3" cstate="print"/>
          <a:srcRect/>
          <a:stretch>
            <a:fillRect/>
          </a:stretch>
        </p:blipFill>
        <p:spPr>
          <a:xfrm>
            <a:off x="4191000" y="3143250"/>
            <a:ext cx="4953000" cy="3714750"/>
          </a:xfrm>
          <a:noFill/>
        </p:spPr>
      </p:pic>
      <p:sp>
        <p:nvSpPr>
          <p:cNvPr id="26627" name="Rectangle 3"/>
          <p:cNvSpPr>
            <a:spLocks noChangeArrowheads="1"/>
          </p:cNvSpPr>
          <p:nvPr/>
        </p:nvSpPr>
        <p:spPr bwMode="auto">
          <a:xfrm>
            <a:off x="4648200" y="4419600"/>
            <a:ext cx="1066800" cy="533400"/>
          </a:xfrm>
          <a:prstGeom prst="rect">
            <a:avLst/>
          </a:prstGeom>
          <a:noFill/>
          <a:ln w="25400">
            <a:solidFill>
              <a:srgbClr val="FF0000"/>
            </a:solidFill>
            <a:miter lim="800000"/>
            <a:headEnd/>
            <a:tailEnd/>
          </a:ln>
        </p:spPr>
        <p:txBody>
          <a:bodyPr wrap="none" anchor="ctr"/>
          <a:lstStyle/>
          <a:p>
            <a:pPr fontAlgn="base">
              <a:spcBef>
                <a:spcPct val="0"/>
              </a:spcBef>
              <a:spcAft>
                <a:spcPct val="0"/>
              </a:spcAft>
            </a:pPr>
            <a:endParaRPr lang="en-US" sz="2400">
              <a:solidFill>
                <a:srgbClr val="000000"/>
              </a:solidFill>
            </a:endParaRPr>
          </a:p>
        </p:txBody>
      </p:sp>
      <p:pic>
        <p:nvPicPr>
          <p:cNvPr id="26628" name="Picture 4" descr="Z53CETOT-26 baleen"/>
          <p:cNvPicPr>
            <a:picLocks noGrp="1" noChangeAspect="1" noChangeArrowheads="1"/>
          </p:cNvPicPr>
          <p:nvPr>
            <p:ph sz="half" idx="2"/>
          </p:nvPr>
        </p:nvPicPr>
        <p:blipFill>
          <a:blip r:embed="rId4" cstate="print"/>
          <a:srcRect/>
          <a:stretch>
            <a:fillRect/>
          </a:stretch>
        </p:blipFill>
        <p:spPr>
          <a:xfrm>
            <a:off x="0" y="0"/>
            <a:ext cx="5181600" cy="3887788"/>
          </a:xfrm>
          <a:noFill/>
        </p:spPr>
      </p:pic>
      <p:sp>
        <p:nvSpPr>
          <p:cNvPr id="26629" name="Line 5"/>
          <p:cNvSpPr>
            <a:spLocks noChangeShapeType="1"/>
          </p:cNvSpPr>
          <p:nvPr/>
        </p:nvSpPr>
        <p:spPr bwMode="auto">
          <a:xfrm flipH="1">
            <a:off x="4648200" y="3886200"/>
            <a:ext cx="533400" cy="533400"/>
          </a:xfrm>
          <a:prstGeom prst="line">
            <a:avLst/>
          </a:prstGeom>
          <a:noFill/>
          <a:ln w="28575">
            <a:solidFill>
              <a:srgbClr val="FF0000"/>
            </a:solidFill>
            <a:prstDash val="sysDot"/>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26630" name="Line 6"/>
          <p:cNvSpPr>
            <a:spLocks noChangeShapeType="1"/>
          </p:cNvSpPr>
          <p:nvPr/>
        </p:nvSpPr>
        <p:spPr bwMode="auto">
          <a:xfrm>
            <a:off x="5181600" y="3886200"/>
            <a:ext cx="533400" cy="533400"/>
          </a:xfrm>
          <a:prstGeom prst="line">
            <a:avLst/>
          </a:prstGeom>
          <a:noFill/>
          <a:ln w="28575">
            <a:solidFill>
              <a:srgbClr val="FF0000"/>
            </a:solidFill>
            <a:prstDash val="sysDot"/>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26631" name="Text Box 8"/>
          <p:cNvSpPr txBox="1">
            <a:spLocks noChangeArrowheads="1"/>
          </p:cNvSpPr>
          <p:nvPr/>
        </p:nvSpPr>
        <p:spPr bwMode="auto">
          <a:xfrm>
            <a:off x="5181600" y="2819400"/>
            <a:ext cx="1981200" cy="274638"/>
          </a:xfrm>
          <a:prstGeom prst="rect">
            <a:avLst/>
          </a:prstGeom>
          <a:noFill/>
          <a:ln w="9525" algn="ctr">
            <a:noFill/>
            <a:miter lim="800000"/>
            <a:headEnd/>
            <a:tailEnd/>
          </a:ln>
        </p:spPr>
        <p:txBody>
          <a:bodyPr>
            <a:spAutoFit/>
          </a:bodyPr>
          <a:lstStyle/>
          <a:p>
            <a:pPr fontAlgn="base">
              <a:spcBef>
                <a:spcPct val="50000"/>
              </a:spcBef>
              <a:spcAft>
                <a:spcPct val="0"/>
              </a:spcAft>
            </a:pPr>
            <a:r>
              <a:rPr lang="en-US" sz="1200">
                <a:solidFill>
                  <a:srgbClr val="FFFF00"/>
                </a:solidFill>
                <a:latin typeface="Arial" charset="0"/>
              </a:rPr>
              <a:t>Z53 CETOT</a:t>
            </a:r>
          </a:p>
        </p:txBody>
      </p:sp>
      <p:sp>
        <p:nvSpPr>
          <p:cNvPr id="26632" name="Text Box 9"/>
          <p:cNvSpPr txBox="1">
            <a:spLocks noChangeArrowheads="1"/>
          </p:cNvSpPr>
          <p:nvPr/>
        </p:nvSpPr>
        <p:spPr bwMode="auto">
          <a:xfrm>
            <a:off x="4724400" y="3962400"/>
            <a:ext cx="1219200" cy="457200"/>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000000"/>
                </a:solidFill>
              </a:rPr>
              <a:t>baleen</a:t>
            </a:r>
          </a:p>
        </p:txBody>
      </p:sp>
    </p:spTree>
    <p:extLst>
      <p:ext uri="{BB962C8B-B14F-4D97-AF65-F5344CB8AC3E}">
        <p14:creationId xmlns:p14="http://schemas.microsoft.com/office/powerpoint/2010/main" val="835769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descr="IC-23 whole skull 3"/>
          <p:cNvPicPr>
            <a:picLocks noGrp="1" noChangeAspect="1" noChangeArrowheads="1"/>
          </p:cNvPicPr>
          <p:nvPr>
            <p:ph/>
          </p:nvPr>
        </p:nvPicPr>
        <p:blipFill>
          <a:blip r:embed="rId3" cstate="print">
            <a:lum bright="20000" contrast="20000"/>
          </a:blip>
          <a:srcRect/>
          <a:stretch>
            <a:fillRect/>
          </a:stretch>
        </p:blipFill>
        <p:spPr>
          <a:xfrm>
            <a:off x="304800" y="228600"/>
            <a:ext cx="9144000" cy="6859588"/>
          </a:xfrm>
          <a:noFill/>
          <a:ln w="38100">
            <a:solidFill>
              <a:schemeClr val="tx1"/>
            </a:solidFill>
          </a:ln>
        </p:spPr>
      </p:pic>
      <p:sp>
        <p:nvSpPr>
          <p:cNvPr id="27651" name="Text Box 3"/>
          <p:cNvSpPr txBox="1">
            <a:spLocks noChangeArrowheads="1"/>
          </p:cNvSpPr>
          <p:nvPr/>
        </p:nvSpPr>
        <p:spPr bwMode="auto">
          <a:xfrm>
            <a:off x="7239000" y="4419600"/>
            <a:ext cx="1905000" cy="366713"/>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a:solidFill>
                  <a:srgbClr val="FFFF00"/>
                </a:solidFill>
                <a:latin typeface="Arial" charset="0"/>
              </a:rPr>
              <a:t>IC-23</a:t>
            </a:r>
          </a:p>
        </p:txBody>
      </p:sp>
      <p:sp>
        <p:nvSpPr>
          <p:cNvPr id="27652" name="Text Box 4"/>
          <p:cNvSpPr txBox="1">
            <a:spLocks noChangeArrowheads="1"/>
          </p:cNvSpPr>
          <p:nvPr/>
        </p:nvSpPr>
        <p:spPr bwMode="auto">
          <a:xfrm>
            <a:off x="4953000" y="152400"/>
            <a:ext cx="1752600" cy="366713"/>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a:solidFill>
                  <a:srgbClr val="FFFF00"/>
                </a:solidFill>
                <a:latin typeface="Arial" charset="0"/>
              </a:rPr>
              <a:t>whale</a:t>
            </a:r>
          </a:p>
        </p:txBody>
      </p:sp>
      <p:sp>
        <p:nvSpPr>
          <p:cNvPr id="27653" name="Line 5"/>
          <p:cNvSpPr>
            <a:spLocks noChangeShapeType="1"/>
          </p:cNvSpPr>
          <p:nvPr/>
        </p:nvSpPr>
        <p:spPr bwMode="auto">
          <a:xfrm flipH="1">
            <a:off x="4191000" y="381000"/>
            <a:ext cx="1295400" cy="228600"/>
          </a:xfrm>
          <a:prstGeom prst="line">
            <a:avLst/>
          </a:prstGeom>
          <a:noFill/>
          <a:ln w="28575">
            <a:solidFill>
              <a:srgbClr val="FF0000"/>
            </a:solidFill>
            <a:round/>
            <a:headEnd/>
            <a:tailEnd type="triangle" w="med" len="med"/>
          </a:ln>
        </p:spPr>
        <p:txBody>
          <a:bodyPr wrap="none" anchor="ctr"/>
          <a:lstStyle/>
          <a:p>
            <a:pPr fontAlgn="base">
              <a:spcBef>
                <a:spcPct val="0"/>
              </a:spcBef>
              <a:spcAft>
                <a:spcPct val="0"/>
              </a:spcAft>
            </a:pPr>
            <a:endParaRPr lang="en-US" sz="2400">
              <a:solidFill>
                <a:srgbClr val="000000"/>
              </a:solidFill>
            </a:endParaRPr>
          </a:p>
        </p:txBody>
      </p:sp>
      <p:sp>
        <p:nvSpPr>
          <p:cNvPr id="27654" name="Line 6"/>
          <p:cNvSpPr>
            <a:spLocks noChangeShapeType="1"/>
          </p:cNvSpPr>
          <p:nvPr/>
        </p:nvSpPr>
        <p:spPr bwMode="auto">
          <a:xfrm>
            <a:off x="6172200" y="381000"/>
            <a:ext cx="1066800" cy="152400"/>
          </a:xfrm>
          <a:prstGeom prst="line">
            <a:avLst/>
          </a:prstGeom>
          <a:noFill/>
          <a:ln w="28575">
            <a:solidFill>
              <a:srgbClr val="FF0000"/>
            </a:solidFill>
            <a:round/>
            <a:headEnd/>
            <a:tailEnd type="triangle" w="med" len="med"/>
          </a:ln>
        </p:spPr>
        <p:txBody>
          <a:bodyPr wrap="none" anchor="ctr"/>
          <a:lstStyle/>
          <a:p>
            <a:pPr fontAlgn="base">
              <a:spcBef>
                <a:spcPct val="0"/>
              </a:spcBef>
              <a:spcAft>
                <a:spcPct val="0"/>
              </a:spcAft>
            </a:pPr>
            <a:endParaRPr lang="en-US" sz="2400">
              <a:solidFill>
                <a:srgbClr val="000000"/>
              </a:solidFill>
            </a:endParaRPr>
          </a:p>
        </p:txBody>
      </p:sp>
      <p:sp>
        <p:nvSpPr>
          <p:cNvPr id="27655" name="Line 7"/>
          <p:cNvSpPr>
            <a:spLocks noChangeShapeType="1"/>
          </p:cNvSpPr>
          <p:nvPr/>
        </p:nvSpPr>
        <p:spPr bwMode="auto">
          <a:xfrm>
            <a:off x="6172200" y="304800"/>
            <a:ext cx="2667000" cy="152400"/>
          </a:xfrm>
          <a:prstGeom prst="line">
            <a:avLst/>
          </a:prstGeom>
          <a:noFill/>
          <a:ln w="28575">
            <a:solidFill>
              <a:srgbClr val="FF0000"/>
            </a:solidFill>
            <a:round/>
            <a:headEnd/>
            <a:tailEnd type="triangle" w="med" len="med"/>
          </a:ln>
        </p:spPr>
        <p:txBody>
          <a:bodyPr wrap="none" anchor="ctr"/>
          <a:lstStyle/>
          <a:p>
            <a:pPr fontAlgn="base">
              <a:spcBef>
                <a:spcPct val="0"/>
              </a:spcBef>
              <a:spcAft>
                <a:spcPct val="0"/>
              </a:spcAft>
            </a:pPr>
            <a:endParaRPr lang="en-US" sz="2400">
              <a:solidFill>
                <a:srgbClr val="000000"/>
              </a:solidFill>
            </a:endParaRPr>
          </a:p>
        </p:txBody>
      </p:sp>
      <p:sp>
        <p:nvSpPr>
          <p:cNvPr id="27656" name="Text Box 8"/>
          <p:cNvSpPr txBox="1">
            <a:spLocks noChangeArrowheads="1"/>
          </p:cNvSpPr>
          <p:nvPr/>
        </p:nvSpPr>
        <p:spPr bwMode="auto">
          <a:xfrm>
            <a:off x="0" y="6172200"/>
            <a:ext cx="4038600" cy="366713"/>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a:solidFill>
                  <a:srgbClr val="FFFF00"/>
                </a:solidFill>
                <a:latin typeface="Arial" charset="0"/>
              </a:rPr>
              <a:t>And 8 more whales in a 50 m radius </a:t>
            </a:r>
          </a:p>
        </p:txBody>
      </p:sp>
      <p:sp>
        <p:nvSpPr>
          <p:cNvPr id="27657" name="Line 9"/>
          <p:cNvSpPr>
            <a:spLocks noChangeShapeType="1"/>
          </p:cNvSpPr>
          <p:nvPr/>
        </p:nvSpPr>
        <p:spPr bwMode="auto">
          <a:xfrm flipV="1">
            <a:off x="1295400" y="1752600"/>
            <a:ext cx="0" cy="1600200"/>
          </a:xfrm>
          <a:prstGeom prst="line">
            <a:avLst/>
          </a:prstGeom>
          <a:noFill/>
          <a:ln w="38100">
            <a:solidFill>
              <a:srgbClr val="0000FF"/>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27658" name="Text Box 10"/>
          <p:cNvSpPr txBox="1">
            <a:spLocks noChangeArrowheads="1"/>
          </p:cNvSpPr>
          <p:nvPr/>
        </p:nvSpPr>
        <p:spPr bwMode="auto">
          <a:xfrm>
            <a:off x="381000" y="2362200"/>
            <a:ext cx="914400" cy="366713"/>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a:solidFill>
                  <a:srgbClr val="0000FF"/>
                </a:solidFill>
                <a:latin typeface="Arial" charset="0"/>
              </a:rPr>
              <a:t>~40cm</a:t>
            </a:r>
          </a:p>
        </p:txBody>
      </p:sp>
      <p:sp>
        <p:nvSpPr>
          <p:cNvPr id="27659" name="Text Box 11"/>
          <p:cNvSpPr txBox="1">
            <a:spLocks noChangeArrowheads="1"/>
          </p:cNvSpPr>
          <p:nvPr/>
        </p:nvSpPr>
        <p:spPr bwMode="auto">
          <a:xfrm>
            <a:off x="3276600" y="2362200"/>
            <a:ext cx="222250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Rockwell" pitchFamily="18" charset="0"/>
              </a:rPr>
              <a:t>Baleen Plates</a:t>
            </a:r>
          </a:p>
        </p:txBody>
      </p:sp>
      <p:sp>
        <p:nvSpPr>
          <p:cNvPr id="27660" name="Line 12"/>
          <p:cNvSpPr>
            <a:spLocks noChangeShapeType="1"/>
          </p:cNvSpPr>
          <p:nvPr/>
        </p:nvSpPr>
        <p:spPr bwMode="auto">
          <a:xfrm>
            <a:off x="4114800" y="2743200"/>
            <a:ext cx="381000" cy="381000"/>
          </a:xfrm>
          <a:prstGeom prst="line">
            <a:avLst/>
          </a:prstGeom>
          <a:noFill/>
          <a:ln w="38100">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50441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8674" name="Picture 2" descr="DSCN2798"/>
          <p:cNvPicPr>
            <a:picLocks noGrp="1" noChangeAspect="1" noChangeArrowheads="1"/>
          </p:cNvPicPr>
          <p:nvPr>
            <p:ph sz="half" idx="2"/>
          </p:nvPr>
        </p:nvPicPr>
        <p:blipFill>
          <a:blip r:embed="rId3" cstate="print"/>
          <a:srcRect/>
          <a:stretch>
            <a:fillRect/>
          </a:stretch>
        </p:blipFill>
        <p:spPr>
          <a:xfrm>
            <a:off x="4724400" y="0"/>
            <a:ext cx="4419600" cy="3316288"/>
          </a:xfrm>
          <a:noFill/>
        </p:spPr>
      </p:pic>
      <p:pic>
        <p:nvPicPr>
          <p:cNvPr id="28675" name="Picture 3" descr="IC-23 baleen f"/>
          <p:cNvPicPr>
            <a:picLocks noGrp="1" noChangeAspect="1" noChangeArrowheads="1"/>
          </p:cNvPicPr>
          <p:nvPr>
            <p:ph sz="half" idx="1"/>
          </p:nvPr>
        </p:nvPicPr>
        <p:blipFill>
          <a:blip r:embed="rId4" cstate="print"/>
          <a:srcRect/>
          <a:stretch>
            <a:fillRect/>
          </a:stretch>
        </p:blipFill>
        <p:spPr>
          <a:xfrm>
            <a:off x="0" y="2005013"/>
            <a:ext cx="6324600" cy="4745037"/>
          </a:xfrm>
          <a:noFill/>
        </p:spPr>
      </p:pic>
      <p:sp>
        <p:nvSpPr>
          <p:cNvPr id="28676" name="Text Box 4"/>
          <p:cNvSpPr txBox="1">
            <a:spLocks noChangeArrowheads="1"/>
          </p:cNvSpPr>
          <p:nvPr/>
        </p:nvSpPr>
        <p:spPr bwMode="auto">
          <a:xfrm>
            <a:off x="6553200" y="3276600"/>
            <a:ext cx="2819400" cy="304800"/>
          </a:xfrm>
          <a:prstGeom prst="rect">
            <a:avLst/>
          </a:prstGeom>
          <a:noFill/>
          <a:ln w="9525" algn="ctr">
            <a:noFill/>
            <a:miter lim="800000"/>
            <a:headEnd/>
            <a:tailEnd/>
          </a:ln>
        </p:spPr>
        <p:txBody>
          <a:bodyPr>
            <a:spAutoFit/>
          </a:bodyPr>
          <a:lstStyle/>
          <a:p>
            <a:pPr fontAlgn="base">
              <a:spcBef>
                <a:spcPct val="50000"/>
              </a:spcBef>
              <a:spcAft>
                <a:spcPct val="0"/>
              </a:spcAft>
            </a:pPr>
            <a:r>
              <a:rPr lang="en-US" sz="1400">
                <a:solidFill>
                  <a:srgbClr val="CCCCFF"/>
                </a:solidFill>
                <a:latin typeface="Arial" charset="0"/>
              </a:rPr>
              <a:t>Baleen of a modern specimen</a:t>
            </a:r>
          </a:p>
        </p:txBody>
      </p:sp>
      <p:sp>
        <p:nvSpPr>
          <p:cNvPr id="28677" name="Text Box 5"/>
          <p:cNvSpPr txBox="1">
            <a:spLocks noChangeArrowheads="1"/>
          </p:cNvSpPr>
          <p:nvPr/>
        </p:nvSpPr>
        <p:spPr bwMode="auto">
          <a:xfrm>
            <a:off x="0" y="1600200"/>
            <a:ext cx="1905000" cy="366713"/>
          </a:xfrm>
          <a:prstGeom prst="rect">
            <a:avLst/>
          </a:prstGeom>
          <a:noFill/>
          <a:ln w="9525" algn="ctr">
            <a:noFill/>
            <a:miter lim="800000"/>
            <a:headEnd/>
            <a:tailEnd/>
          </a:ln>
        </p:spPr>
        <p:txBody>
          <a:bodyPr>
            <a:spAutoFit/>
          </a:bodyPr>
          <a:lstStyle/>
          <a:p>
            <a:pPr fontAlgn="base">
              <a:spcBef>
                <a:spcPct val="50000"/>
              </a:spcBef>
              <a:spcAft>
                <a:spcPct val="0"/>
              </a:spcAft>
            </a:pPr>
            <a:r>
              <a:rPr lang="en-US">
                <a:solidFill>
                  <a:srgbClr val="FFFF00"/>
                </a:solidFill>
                <a:latin typeface="Arial" charset="0"/>
              </a:rPr>
              <a:t>IC-23</a:t>
            </a:r>
          </a:p>
        </p:txBody>
      </p:sp>
    </p:spTree>
    <p:extLst>
      <p:ext uri="{BB962C8B-B14F-4D97-AF65-F5344CB8AC3E}">
        <p14:creationId xmlns:p14="http://schemas.microsoft.com/office/powerpoint/2010/main" val="1091760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9698" name="Picture 3" descr="Fernanda's baleen (detail) 1"/>
          <p:cNvPicPr>
            <a:picLocks noChangeAspect="1" noChangeArrowheads="1"/>
          </p:cNvPicPr>
          <p:nvPr/>
        </p:nvPicPr>
        <p:blipFill>
          <a:blip r:embed="rId3" cstate="print"/>
          <a:srcRect/>
          <a:stretch>
            <a:fillRect/>
          </a:stretch>
        </p:blipFill>
        <p:spPr bwMode="auto">
          <a:xfrm>
            <a:off x="0" y="685800"/>
            <a:ext cx="4876800" cy="3295650"/>
          </a:xfrm>
          <a:prstGeom prst="rect">
            <a:avLst/>
          </a:prstGeom>
          <a:noFill/>
          <a:ln w="9525">
            <a:noFill/>
            <a:miter lim="800000"/>
            <a:headEnd/>
            <a:tailEnd/>
          </a:ln>
        </p:spPr>
      </p:pic>
      <p:pic>
        <p:nvPicPr>
          <p:cNvPr id="29699" name="Picture 4" descr="Fernanda's baleen (detail) 2"/>
          <p:cNvPicPr>
            <a:picLocks noChangeAspect="1" noChangeArrowheads="1"/>
          </p:cNvPicPr>
          <p:nvPr/>
        </p:nvPicPr>
        <p:blipFill>
          <a:blip r:embed="rId4" cstate="print"/>
          <a:srcRect/>
          <a:stretch>
            <a:fillRect/>
          </a:stretch>
        </p:blipFill>
        <p:spPr bwMode="auto">
          <a:xfrm>
            <a:off x="3730625" y="3236913"/>
            <a:ext cx="5413375" cy="3621087"/>
          </a:xfrm>
          <a:prstGeom prst="rect">
            <a:avLst/>
          </a:prstGeom>
          <a:noFill/>
          <a:ln w="9525">
            <a:noFill/>
            <a:miter lim="800000"/>
            <a:headEnd/>
            <a:tailEnd/>
          </a:ln>
        </p:spPr>
      </p:pic>
      <p:sp>
        <p:nvSpPr>
          <p:cNvPr id="29700" name="Oval 5"/>
          <p:cNvSpPr>
            <a:spLocks noChangeArrowheads="1"/>
          </p:cNvSpPr>
          <p:nvPr/>
        </p:nvSpPr>
        <p:spPr bwMode="auto">
          <a:xfrm>
            <a:off x="3200400" y="2133600"/>
            <a:ext cx="533400" cy="685800"/>
          </a:xfrm>
          <a:prstGeom prst="ellipse">
            <a:avLst/>
          </a:prstGeom>
          <a:noFill/>
          <a:ln w="15875">
            <a:solidFill>
              <a:srgbClr val="00FFFF"/>
            </a:solidFill>
            <a:round/>
            <a:headEnd/>
            <a:tailEnd/>
          </a:ln>
        </p:spPr>
        <p:txBody>
          <a:bodyPr wrap="none" anchor="ctr"/>
          <a:lstStyle/>
          <a:p>
            <a:pPr fontAlgn="base">
              <a:spcBef>
                <a:spcPct val="0"/>
              </a:spcBef>
              <a:spcAft>
                <a:spcPct val="0"/>
              </a:spcAft>
            </a:pPr>
            <a:endParaRPr lang="en-US" sz="2400">
              <a:solidFill>
                <a:srgbClr val="000000"/>
              </a:solidFill>
            </a:endParaRPr>
          </a:p>
        </p:txBody>
      </p:sp>
      <p:sp>
        <p:nvSpPr>
          <p:cNvPr id="29701" name="Line 6"/>
          <p:cNvSpPr>
            <a:spLocks noChangeShapeType="1"/>
          </p:cNvSpPr>
          <p:nvPr/>
        </p:nvSpPr>
        <p:spPr bwMode="auto">
          <a:xfrm>
            <a:off x="3657600" y="2819400"/>
            <a:ext cx="533400" cy="533400"/>
          </a:xfrm>
          <a:prstGeom prst="line">
            <a:avLst/>
          </a:prstGeom>
          <a:noFill/>
          <a:ln w="15875">
            <a:solidFill>
              <a:srgbClr val="00FFFF"/>
            </a:solidFill>
            <a:round/>
            <a:headEnd/>
            <a:tailEnd type="triangle" w="med" len="med"/>
          </a:ln>
        </p:spPr>
        <p:txBody>
          <a:bodyPr/>
          <a:lstStyle/>
          <a:p>
            <a:pPr fontAlgn="base">
              <a:spcBef>
                <a:spcPct val="0"/>
              </a:spcBef>
              <a:spcAft>
                <a:spcPct val="0"/>
              </a:spcAft>
            </a:pPr>
            <a:endParaRPr lang="en-US" sz="2400">
              <a:solidFill>
                <a:srgbClr val="000000"/>
              </a:solidFill>
            </a:endParaRPr>
          </a:p>
        </p:txBody>
      </p:sp>
      <p:sp>
        <p:nvSpPr>
          <p:cNvPr id="29702" name="Text Box 7"/>
          <p:cNvSpPr txBox="1">
            <a:spLocks noChangeArrowheads="1"/>
          </p:cNvSpPr>
          <p:nvPr/>
        </p:nvSpPr>
        <p:spPr bwMode="auto">
          <a:xfrm>
            <a:off x="304800" y="4038600"/>
            <a:ext cx="3048000" cy="457200"/>
          </a:xfrm>
          <a:prstGeom prst="rect">
            <a:avLst/>
          </a:prstGeom>
          <a:noFill/>
          <a:ln w="9525">
            <a:noFill/>
            <a:miter lim="800000"/>
            <a:headEnd/>
            <a:tailEnd/>
          </a:ln>
        </p:spPr>
        <p:txBody>
          <a:bodyPr>
            <a:spAutoFit/>
          </a:bodyPr>
          <a:lstStyle/>
          <a:p>
            <a:pPr fontAlgn="base">
              <a:spcBef>
                <a:spcPct val="50000"/>
              </a:spcBef>
              <a:spcAft>
                <a:spcPct val="0"/>
              </a:spcAft>
            </a:pPr>
            <a:r>
              <a:rPr lang="en-US">
                <a:solidFill>
                  <a:srgbClr val="FFFF00"/>
                </a:solidFill>
              </a:rPr>
              <a:t>WCBa-20</a:t>
            </a:r>
            <a:r>
              <a:rPr lang="en-US" sz="2400">
                <a:solidFill>
                  <a:srgbClr val="FFFF00"/>
                </a:solidFill>
              </a:rPr>
              <a:t> </a:t>
            </a:r>
          </a:p>
        </p:txBody>
      </p:sp>
      <p:sp>
        <p:nvSpPr>
          <p:cNvPr id="29703" name="Text Box 8"/>
          <p:cNvSpPr txBox="1">
            <a:spLocks noChangeArrowheads="1"/>
          </p:cNvSpPr>
          <p:nvPr/>
        </p:nvSpPr>
        <p:spPr bwMode="auto">
          <a:xfrm>
            <a:off x="5105400" y="838200"/>
            <a:ext cx="3505200" cy="1878013"/>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b="1">
                <a:solidFill>
                  <a:srgbClr val="FF0000"/>
                </a:solidFill>
              </a:rPr>
              <a:t> </a:t>
            </a:r>
            <a:r>
              <a:rPr lang="en-US" b="1">
                <a:solidFill>
                  <a:srgbClr val="FFFF00"/>
                </a:solidFill>
              </a:rPr>
              <a:t>Since baleen is made of keratin it does not long as bone when the animal dies and decays.</a:t>
            </a:r>
          </a:p>
          <a:p>
            <a:pPr fontAlgn="base">
              <a:spcBef>
                <a:spcPct val="50000"/>
              </a:spcBef>
              <a:spcAft>
                <a:spcPct val="0"/>
              </a:spcAft>
              <a:buFontTx/>
              <a:buChar char="•"/>
            </a:pPr>
            <a:r>
              <a:rPr lang="en-US" b="1">
                <a:solidFill>
                  <a:srgbClr val="FF0000"/>
                </a:solidFill>
              </a:rPr>
              <a:t> The occurrence of baleen plates preserved indicates that rapid burial had to happen.</a:t>
            </a:r>
          </a:p>
        </p:txBody>
      </p:sp>
    </p:spTree>
    <p:extLst>
      <p:ext uri="{BB962C8B-B14F-4D97-AF65-F5344CB8AC3E}">
        <p14:creationId xmlns:p14="http://schemas.microsoft.com/office/powerpoint/2010/main" val="1892029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143000" y="152400"/>
            <a:ext cx="8382000" cy="579438"/>
          </a:xfrm>
          <a:prstGeom prst="rect">
            <a:avLst/>
          </a:prstGeom>
          <a:noFill/>
          <a:ln w="9525">
            <a:noFill/>
            <a:miter lim="800000"/>
            <a:headEnd/>
            <a:tailEnd/>
          </a:ln>
        </p:spPr>
        <p:txBody>
          <a:bodyPr>
            <a:spAutoFit/>
          </a:bodyPr>
          <a:lstStyle/>
          <a:p>
            <a:pPr fontAlgn="base">
              <a:spcBef>
                <a:spcPct val="50000"/>
              </a:spcBef>
              <a:spcAft>
                <a:spcPct val="0"/>
              </a:spcAft>
            </a:pPr>
            <a:r>
              <a:rPr lang="en-US" sz="3200" b="1">
                <a:solidFill>
                  <a:srgbClr val="FF0000"/>
                </a:solidFill>
                <a:latin typeface="Rockwell" pitchFamily="18" charset="0"/>
              </a:rPr>
              <a:t>DEPOSITIONAL ENVIRONMENT</a:t>
            </a:r>
          </a:p>
        </p:txBody>
      </p:sp>
      <p:pic>
        <p:nvPicPr>
          <p:cNvPr id="34819" name="Picture 3"/>
          <p:cNvPicPr>
            <a:picLocks noChangeAspect="1" noChangeArrowheads="1"/>
          </p:cNvPicPr>
          <p:nvPr/>
        </p:nvPicPr>
        <p:blipFill>
          <a:blip r:embed="rId3" cstate="print"/>
          <a:srcRect/>
          <a:stretch>
            <a:fillRect/>
          </a:stretch>
        </p:blipFill>
        <p:spPr bwMode="auto">
          <a:xfrm>
            <a:off x="1139825" y="736600"/>
            <a:ext cx="6862763" cy="5376863"/>
          </a:xfrm>
          <a:prstGeom prst="rect">
            <a:avLst/>
          </a:prstGeom>
          <a:noFill/>
          <a:ln w="9525">
            <a:noFill/>
            <a:miter lim="800000"/>
            <a:headEnd/>
            <a:tailEnd/>
          </a:ln>
        </p:spPr>
      </p:pic>
    </p:spTree>
    <p:extLst>
      <p:ext uri="{BB962C8B-B14F-4D97-AF65-F5344CB8AC3E}">
        <p14:creationId xmlns:p14="http://schemas.microsoft.com/office/powerpoint/2010/main" val="392784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04800" y="228600"/>
            <a:ext cx="8686800" cy="838200"/>
          </a:xfrm>
        </p:spPr>
        <p:txBody>
          <a:bodyPr/>
          <a:lstStyle/>
          <a:p>
            <a:r>
              <a:rPr lang="en-US" dirty="0"/>
              <a:t>Radioactive Decay</a:t>
            </a:r>
          </a:p>
        </p:txBody>
      </p:sp>
      <p:sp>
        <p:nvSpPr>
          <p:cNvPr id="13315" name="Rectangle 3"/>
          <p:cNvSpPr>
            <a:spLocks noGrp="1" noChangeArrowheads="1"/>
          </p:cNvSpPr>
          <p:nvPr>
            <p:ph idx="1"/>
          </p:nvPr>
        </p:nvSpPr>
        <p:spPr>
          <a:xfrm>
            <a:off x="533400" y="1371600"/>
            <a:ext cx="8229600" cy="4876800"/>
          </a:xfrm>
        </p:spPr>
        <p:txBody>
          <a:bodyPr>
            <a:noAutofit/>
          </a:bodyPr>
          <a:lstStyle/>
          <a:p>
            <a:r>
              <a:rPr lang="en-US" dirty="0"/>
              <a:t>Nucleus of an atom spontaneously changes</a:t>
            </a:r>
          </a:p>
          <a:p>
            <a:r>
              <a:rPr lang="en-US" dirty="0"/>
              <a:t>Independent of normal pressures and temperatures </a:t>
            </a:r>
          </a:p>
          <a:p>
            <a:r>
              <a:rPr lang="en-US" dirty="0"/>
              <a:t>In some cases nucleus gets smaller</a:t>
            </a:r>
          </a:p>
          <a:p>
            <a:r>
              <a:rPr lang="en-US" dirty="0"/>
              <a:t>In all cases, the kind of atom is changed</a:t>
            </a:r>
          </a:p>
          <a:p>
            <a:r>
              <a:rPr lang="en-US" dirty="0"/>
              <a:t>Happens at a known, measurable rate at present.</a:t>
            </a:r>
          </a:p>
        </p:txBody>
      </p:sp>
    </p:spTree>
    <p:extLst>
      <p:ext uri="{BB962C8B-B14F-4D97-AF65-F5344CB8AC3E}">
        <p14:creationId xmlns:p14="http://schemas.microsoft.com/office/powerpoint/2010/main" val="3385754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Conclusions</a:t>
            </a:r>
            <a:endParaRPr lang="en-US" dirty="0"/>
          </a:p>
        </p:txBody>
      </p:sp>
      <p:sp>
        <p:nvSpPr>
          <p:cNvPr id="3" name="Content Placeholder 2"/>
          <p:cNvSpPr>
            <a:spLocks noGrp="1"/>
          </p:cNvSpPr>
          <p:nvPr>
            <p:ph idx="1"/>
          </p:nvPr>
        </p:nvSpPr>
        <p:spPr>
          <a:xfrm>
            <a:off x="304800" y="1295400"/>
            <a:ext cx="8686800" cy="5410200"/>
          </a:xfrm>
        </p:spPr>
        <p:txBody>
          <a:bodyPr>
            <a:normAutofit fontScale="85000" lnSpcReduction="20000"/>
          </a:bodyPr>
          <a:lstStyle/>
          <a:p>
            <a:r>
              <a:rPr lang="en-US" dirty="0" smtClean="0"/>
              <a:t>[...</a:t>
            </a:r>
            <a:r>
              <a:rPr lang="en-US" b="1" dirty="0" smtClean="0">
                <a:solidFill>
                  <a:schemeClr val="tx1"/>
                </a:solidFill>
              </a:rPr>
              <a:t>Several lines of </a:t>
            </a:r>
            <a:r>
              <a:rPr lang="en-US" b="1" dirty="0">
                <a:solidFill>
                  <a:schemeClr val="tx1"/>
                </a:solidFill>
              </a:rPr>
              <a:t>evidence seem to allow the possibility that the </a:t>
            </a:r>
            <a:r>
              <a:rPr lang="en-US" b="1" dirty="0" err="1">
                <a:solidFill>
                  <a:schemeClr val="tx1"/>
                </a:solidFill>
              </a:rPr>
              <a:t>Pisco</a:t>
            </a:r>
            <a:r>
              <a:rPr lang="en-US" b="1" dirty="0">
                <a:solidFill>
                  <a:schemeClr val="tx1"/>
                </a:solidFill>
              </a:rPr>
              <a:t> </a:t>
            </a:r>
            <a:r>
              <a:rPr lang="en-US" b="1" dirty="0" smtClean="0">
                <a:solidFill>
                  <a:schemeClr val="tx1"/>
                </a:solidFill>
              </a:rPr>
              <a:t>Formation diatomaceous </a:t>
            </a:r>
            <a:r>
              <a:rPr lang="en-US" b="1" dirty="0">
                <a:solidFill>
                  <a:schemeClr val="tx1"/>
                </a:solidFill>
              </a:rPr>
              <a:t>sediment accumulated more rapidly than commonly </a:t>
            </a:r>
            <a:r>
              <a:rPr lang="en-US" b="1" dirty="0" smtClean="0">
                <a:solidFill>
                  <a:schemeClr val="tx1"/>
                </a:solidFill>
              </a:rPr>
              <a:t>occurs today</a:t>
            </a:r>
            <a:r>
              <a:rPr lang="en-US" dirty="0"/>
              <a:t>. For example, </a:t>
            </a:r>
            <a:r>
              <a:rPr lang="en-US" dirty="0" err="1"/>
              <a:t>Pisco</a:t>
            </a:r>
            <a:r>
              <a:rPr lang="en-US" dirty="0"/>
              <a:t> Formation diatom frustules do not </a:t>
            </a:r>
            <a:r>
              <a:rPr lang="en-US" dirty="0" smtClean="0"/>
              <a:t>show evidence </a:t>
            </a:r>
            <a:r>
              <a:rPr lang="en-US" dirty="0"/>
              <a:t>of </a:t>
            </a:r>
            <a:r>
              <a:rPr lang="en-US" dirty="0" smtClean="0"/>
              <a:t> dissolution</a:t>
            </a:r>
            <a:r>
              <a:rPr lang="en-US" dirty="0"/>
              <a:t>, perhaps because, in the relatively shallow </a:t>
            </a:r>
            <a:r>
              <a:rPr lang="en-US" dirty="0" smtClean="0"/>
              <a:t>water, they </a:t>
            </a:r>
            <a:r>
              <a:rPr lang="en-US" dirty="0"/>
              <a:t>accumulated too rapidly to dissolve. Sedimentary </a:t>
            </a:r>
            <a:r>
              <a:rPr lang="en-US" dirty="0" smtClean="0"/>
              <a:t>structures also </a:t>
            </a:r>
            <a:r>
              <a:rPr lang="en-US" dirty="0"/>
              <a:t>indicate tidal current action and storms, which could have </a:t>
            </a:r>
            <a:r>
              <a:rPr lang="en-US" dirty="0" smtClean="0"/>
              <a:t>acted to </a:t>
            </a:r>
            <a:r>
              <a:rPr lang="en-US" dirty="0"/>
              <a:t>concentrate diatoms in the shallow bays along the Peruvian </a:t>
            </a:r>
            <a:r>
              <a:rPr lang="en-US" dirty="0" smtClean="0"/>
              <a:t>coast. The </a:t>
            </a:r>
            <a:r>
              <a:rPr lang="en-US" dirty="0"/>
              <a:t>well-preserved whale carcasses seem to require rapid burial, </a:t>
            </a:r>
            <a:r>
              <a:rPr lang="en-US" dirty="0" smtClean="0"/>
              <a:t>within weeks </a:t>
            </a:r>
            <a:r>
              <a:rPr lang="en-US" dirty="0"/>
              <a:t>to months for any given whale, to account for their </a:t>
            </a:r>
            <a:r>
              <a:rPr lang="en-US" dirty="0" smtClean="0"/>
              <a:t>preservation and </a:t>
            </a:r>
            <a:r>
              <a:rPr lang="en-US" dirty="0"/>
              <a:t>articulation, including fossilization of some </a:t>
            </a:r>
            <a:r>
              <a:rPr lang="en-US" dirty="0" err="1"/>
              <a:t>nonbony</a:t>
            </a:r>
            <a:r>
              <a:rPr lang="en-US" dirty="0"/>
              <a:t> tissues. </a:t>
            </a:r>
            <a:r>
              <a:rPr lang="en-US" b="1" dirty="0" smtClean="0">
                <a:solidFill>
                  <a:schemeClr val="tx1"/>
                </a:solidFill>
              </a:rPr>
              <a:t>This necessity </a:t>
            </a:r>
            <a:r>
              <a:rPr lang="en-US" b="1" dirty="0">
                <a:solidFill>
                  <a:schemeClr val="tx1"/>
                </a:solidFill>
              </a:rPr>
              <a:t>of rapid burial indicates that, at times in the past, </a:t>
            </a:r>
            <a:r>
              <a:rPr lang="en-US" b="1" dirty="0" smtClean="0">
                <a:solidFill>
                  <a:schemeClr val="tx1"/>
                </a:solidFill>
              </a:rPr>
              <a:t>diatom accumulation </a:t>
            </a:r>
            <a:r>
              <a:rPr lang="en-US" b="1" dirty="0">
                <a:solidFill>
                  <a:schemeClr val="tx1"/>
                </a:solidFill>
              </a:rPr>
              <a:t>rates were much higher than those typical in </a:t>
            </a:r>
            <a:r>
              <a:rPr lang="en-US" b="1" dirty="0" smtClean="0">
                <a:solidFill>
                  <a:schemeClr val="tx1"/>
                </a:solidFill>
              </a:rPr>
              <a:t>modern oceans</a:t>
            </a:r>
            <a:r>
              <a:rPr lang="en-US" b="1" dirty="0">
                <a:solidFill>
                  <a:schemeClr val="tx1"/>
                </a:solidFill>
              </a:rPr>
              <a:t>. </a:t>
            </a:r>
            <a:r>
              <a:rPr lang="en-US" dirty="0" smtClean="0"/>
              <a:t>[…]</a:t>
            </a:r>
            <a:endParaRPr lang="en-US" dirty="0"/>
          </a:p>
        </p:txBody>
      </p:sp>
    </p:spTree>
    <p:extLst>
      <p:ext uri="{BB962C8B-B14F-4D97-AF65-F5344CB8AC3E}">
        <p14:creationId xmlns:p14="http://schemas.microsoft.com/office/powerpoint/2010/main" val="2736918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Issues in dating</a:t>
            </a:r>
            <a:endParaRPr lang="en-US" dirty="0"/>
          </a:p>
        </p:txBody>
      </p:sp>
      <p:sp>
        <p:nvSpPr>
          <p:cNvPr id="3" name="Content Placeholder 2"/>
          <p:cNvSpPr>
            <a:spLocks noGrp="1"/>
          </p:cNvSpPr>
          <p:nvPr>
            <p:ph idx="1"/>
          </p:nvPr>
        </p:nvSpPr>
        <p:spPr>
          <a:xfrm>
            <a:off x="304800" y="1295400"/>
            <a:ext cx="8686800" cy="5410200"/>
          </a:xfrm>
        </p:spPr>
        <p:txBody>
          <a:bodyPr/>
          <a:lstStyle/>
          <a:p>
            <a:r>
              <a:rPr lang="en-US" dirty="0" smtClean="0"/>
              <a:t>Sediments appear to have accumulated rapidly</a:t>
            </a:r>
          </a:p>
          <a:p>
            <a:r>
              <a:rPr lang="en-US" dirty="0" smtClean="0"/>
              <a:t>Sediments do not appear in equilibrium with the environment.</a:t>
            </a:r>
          </a:p>
          <a:p>
            <a:r>
              <a:rPr lang="en-US" dirty="0" smtClean="0"/>
              <a:t>There is a general lack of erosion in the geologic record</a:t>
            </a:r>
          </a:p>
          <a:p>
            <a:r>
              <a:rPr lang="en-US" dirty="0" smtClean="0"/>
              <a:t>Where radiometric dates are available, the events occurring between dated horizons rarely comport with the radiometric time.</a:t>
            </a:r>
          </a:p>
          <a:p>
            <a:r>
              <a:rPr lang="en-US" b="1" dirty="0" smtClean="0">
                <a:solidFill>
                  <a:schemeClr val="tx1"/>
                </a:solidFill>
              </a:rPr>
              <a:t>Surviving biomolecules are found far out of possibility for radiometric time.</a:t>
            </a:r>
          </a:p>
          <a:p>
            <a:endParaRPr lang="en-US" dirty="0"/>
          </a:p>
        </p:txBody>
      </p:sp>
    </p:spTree>
    <p:extLst>
      <p:ext uri="{BB962C8B-B14F-4D97-AF65-F5344CB8AC3E}">
        <p14:creationId xmlns:p14="http://schemas.microsoft.com/office/powerpoint/2010/main" val="712443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“Ancient” DNA and Protein</a:t>
            </a:r>
            <a:endParaRPr lang="en-US" dirty="0"/>
          </a:p>
        </p:txBody>
      </p:sp>
      <p:sp>
        <p:nvSpPr>
          <p:cNvPr id="3" name="Content Placeholder 2"/>
          <p:cNvSpPr>
            <a:spLocks noGrp="1"/>
          </p:cNvSpPr>
          <p:nvPr>
            <p:ph idx="1"/>
          </p:nvPr>
        </p:nvSpPr>
        <p:spPr/>
        <p:txBody>
          <a:bodyPr>
            <a:normAutofit lnSpcReduction="10000"/>
          </a:bodyPr>
          <a:lstStyle/>
          <a:p>
            <a:r>
              <a:rPr lang="en-US" dirty="0" smtClean="0"/>
              <a:t>Recently have numerous claims of DNA, proteins, and even tissues from fossils and </a:t>
            </a:r>
            <a:r>
              <a:rPr lang="en-US" smtClean="0"/>
              <a:t>live bacteria reported </a:t>
            </a:r>
            <a:r>
              <a:rPr lang="en-US" dirty="0" smtClean="0"/>
              <a:t>to be tens or hundreds of millions of years old.</a:t>
            </a:r>
          </a:p>
          <a:p>
            <a:r>
              <a:rPr lang="en-US" dirty="0" smtClean="0"/>
              <a:t>Authors generally claim “Wow, DNA and proteins must be able to survive for a long time!”</a:t>
            </a:r>
          </a:p>
          <a:p>
            <a:r>
              <a:rPr lang="en-US" dirty="0" smtClean="0"/>
              <a:t>Very compelling reasons to think they are wrong.</a:t>
            </a:r>
            <a:endParaRPr lang="en-US" dirty="0"/>
          </a:p>
        </p:txBody>
      </p:sp>
    </p:spTree>
    <p:extLst>
      <p:ext uri="{BB962C8B-B14F-4D97-AF65-F5344CB8AC3E}">
        <p14:creationId xmlns:p14="http://schemas.microsoft.com/office/powerpoint/2010/main" val="3568300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0425"/>
            <a:ext cx="8534400" cy="1470025"/>
          </a:xfrm>
        </p:spPr>
        <p:txBody>
          <a:bodyPr>
            <a:noAutofit/>
          </a:bodyPr>
          <a:lstStyle/>
          <a:p>
            <a:r>
              <a:rPr lang="en-US" sz="6000" b="1" dirty="0" smtClean="0"/>
              <a:t>Research on Banks Island</a:t>
            </a:r>
            <a:endParaRPr lang="en-US" sz="6000" b="1" dirty="0"/>
          </a:p>
        </p:txBody>
      </p:sp>
      <p:sp>
        <p:nvSpPr>
          <p:cNvPr id="3" name="Subtitle 2"/>
          <p:cNvSpPr>
            <a:spLocks noGrp="1"/>
          </p:cNvSpPr>
          <p:nvPr>
            <p:ph type="subTitle" idx="1"/>
          </p:nvPr>
        </p:nvSpPr>
        <p:spPr/>
        <p:txBody>
          <a:bodyPr>
            <a:normAutofit/>
          </a:bodyPr>
          <a:lstStyle/>
          <a:p>
            <a:r>
              <a:rPr lang="en-US" sz="5400" b="1" dirty="0" smtClean="0">
                <a:solidFill>
                  <a:schemeClr val="tx1"/>
                </a:solidFill>
              </a:rPr>
              <a:t>High Arctic Canada</a:t>
            </a:r>
            <a:endParaRPr lang="en-US" sz="5400" b="1" dirty="0">
              <a:solidFill>
                <a:schemeClr val="tx1"/>
              </a:solidFill>
            </a:endParaRPr>
          </a:p>
        </p:txBody>
      </p:sp>
    </p:spTree>
    <p:extLst>
      <p:ext uri="{BB962C8B-B14F-4D97-AF65-F5344CB8AC3E}">
        <p14:creationId xmlns:p14="http://schemas.microsoft.com/office/powerpoint/2010/main" val="3766765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DNA Longevity: the issue</a:t>
            </a:r>
            <a:endParaRPr lang="en-US" dirty="0"/>
          </a:p>
        </p:txBody>
      </p:sp>
      <p:sp>
        <p:nvSpPr>
          <p:cNvPr id="3" name="Content Placeholder 2"/>
          <p:cNvSpPr>
            <a:spLocks noGrp="1"/>
          </p:cNvSpPr>
          <p:nvPr>
            <p:ph idx="1"/>
          </p:nvPr>
        </p:nvSpPr>
        <p:spPr>
          <a:xfrm>
            <a:off x="457200" y="1219200"/>
            <a:ext cx="8458200" cy="5638800"/>
          </a:xfrm>
        </p:spPr>
        <p:txBody>
          <a:bodyPr>
            <a:normAutofit fontScale="85000" lnSpcReduction="10000"/>
          </a:bodyPr>
          <a:lstStyle/>
          <a:p>
            <a:r>
              <a:rPr lang="en-US" dirty="0" smtClean="0"/>
              <a:t>Cytosine, one of the four chemical compounds comprising DNA, is most labile and breaks down in a predictable manner over a finite interval, altering the structure of DNA.</a:t>
            </a:r>
          </a:p>
          <a:p>
            <a:r>
              <a:rPr lang="en-US" dirty="0" smtClean="0"/>
              <a:t>Half-life (time required to destroy half of the cytosine) for cytosine in a DNA molecule, is about 200 years at room temperature.  Even at frozen temperatures half-life of cytosine is about 17,000 years. The probability of finding intact DNA after 10 half lives is nil. </a:t>
            </a:r>
          </a:p>
          <a:p>
            <a:r>
              <a:rPr lang="en-US" dirty="0" smtClean="0"/>
              <a:t>If fossil deposits older than Recent (since last glacial retreat) contain intact DNA, they must be very much younger than the value assigned based on radiometric dating and fossil correlation. </a:t>
            </a:r>
          </a:p>
          <a:p>
            <a:endParaRPr lang="en-US" dirty="0"/>
          </a:p>
        </p:txBody>
      </p:sp>
    </p:spTree>
    <p:extLst>
      <p:ext uri="{BB962C8B-B14F-4D97-AF65-F5344CB8AC3E}">
        <p14:creationId xmlns:p14="http://schemas.microsoft.com/office/powerpoint/2010/main" val="2858526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DNA Longevity: the challenge</a:t>
            </a:r>
            <a:endParaRPr lang="en-US" dirty="0"/>
          </a:p>
        </p:txBody>
      </p:sp>
      <p:sp>
        <p:nvSpPr>
          <p:cNvPr id="3" name="Content Placeholder 2"/>
          <p:cNvSpPr>
            <a:spLocks noGrp="1"/>
          </p:cNvSpPr>
          <p:nvPr>
            <p:ph idx="1"/>
          </p:nvPr>
        </p:nvSpPr>
        <p:spPr>
          <a:xfrm>
            <a:off x="457200" y="1219200"/>
            <a:ext cx="8458200" cy="5638800"/>
          </a:xfrm>
        </p:spPr>
        <p:txBody>
          <a:bodyPr>
            <a:normAutofit fontScale="92500" lnSpcReduction="10000"/>
          </a:bodyPr>
          <a:lstStyle/>
          <a:p>
            <a:r>
              <a:rPr lang="en-US" dirty="0" smtClean="0"/>
              <a:t>High Arctic Canada has deposits with a variety of assigned geologic ages frozen in permafrost at least since the last glacial advance of the Pleistocene, that contain fossil plant materials that appear to be unaltered or very slightly altered from their fresh condition.</a:t>
            </a:r>
          </a:p>
          <a:p>
            <a:r>
              <a:rPr lang="en-US" dirty="0" smtClean="0"/>
              <a:t>These observations will enable us to test the hypothesis that  these fossil arctic peat deposits are thousands, and not tens of millions of years old. If the fossils do contain DNA, then the probability that radiometric dating is yielding information other than real time would rise significantly.</a:t>
            </a:r>
          </a:p>
          <a:p>
            <a:endParaRPr lang="en-US" dirty="0"/>
          </a:p>
        </p:txBody>
      </p:sp>
    </p:spTree>
    <p:extLst>
      <p:ext uri="{BB962C8B-B14F-4D97-AF65-F5344CB8AC3E}">
        <p14:creationId xmlns:p14="http://schemas.microsoft.com/office/powerpoint/2010/main" val="3974819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4339" name="Picture 3"/>
          <p:cNvPicPr>
            <a:picLocks noChangeAspect="1" noChangeArrowheads="1"/>
          </p:cNvPicPr>
          <p:nvPr/>
        </p:nvPicPr>
        <p:blipFill>
          <a:blip r:embed="rId3"/>
          <a:srcRect/>
          <a:stretch>
            <a:fillRect/>
          </a:stretch>
        </p:blipFill>
        <p:spPr bwMode="auto">
          <a:xfrm>
            <a:off x="0" y="381000"/>
            <a:ext cx="9201538" cy="6172199"/>
          </a:xfrm>
          <a:prstGeom prst="rect">
            <a:avLst/>
          </a:prstGeom>
          <a:noFill/>
          <a:ln w="9525">
            <a:noFill/>
            <a:miter lim="800000"/>
            <a:headEnd/>
            <a:tailEnd/>
          </a:ln>
        </p:spPr>
      </p:pic>
      <p:sp>
        <p:nvSpPr>
          <p:cNvPr id="6" name="TextBox 5"/>
          <p:cNvSpPr txBox="1"/>
          <p:nvPr/>
        </p:nvSpPr>
        <p:spPr>
          <a:xfrm>
            <a:off x="2590800" y="3810000"/>
            <a:ext cx="939681" cy="1107996"/>
          </a:xfrm>
          <a:prstGeom prst="rect">
            <a:avLst/>
          </a:prstGeom>
          <a:noFill/>
        </p:spPr>
        <p:txBody>
          <a:bodyPr wrap="none" rtlCol="0">
            <a:spAutoFit/>
          </a:bodyPr>
          <a:lstStyle/>
          <a:p>
            <a:r>
              <a:rPr lang="en-US" sz="6600" b="1" dirty="0" smtClean="0">
                <a:solidFill>
                  <a:srgbClr val="FF0000"/>
                </a:solidFill>
                <a:latin typeface="Wingdings 3" pitchFamily="18" charset="2"/>
              </a:rPr>
              <a:t>g</a:t>
            </a:r>
            <a:endParaRPr lang="en-US" sz="6600" b="1" dirty="0">
              <a:solidFill>
                <a:srgbClr val="FF0000"/>
              </a:solidFill>
              <a:latin typeface="Wingdings 3" pitchFamily="18" charset="2"/>
            </a:endParaRPr>
          </a:p>
        </p:txBody>
      </p:sp>
      <p:sp>
        <p:nvSpPr>
          <p:cNvPr id="8" name="TextBox 7"/>
          <p:cNvSpPr txBox="1"/>
          <p:nvPr/>
        </p:nvSpPr>
        <p:spPr>
          <a:xfrm>
            <a:off x="2590800" y="3200400"/>
            <a:ext cx="939681" cy="1107996"/>
          </a:xfrm>
          <a:prstGeom prst="rect">
            <a:avLst/>
          </a:prstGeom>
          <a:noFill/>
        </p:spPr>
        <p:txBody>
          <a:bodyPr wrap="none" rtlCol="0">
            <a:spAutoFit/>
          </a:bodyPr>
          <a:lstStyle/>
          <a:p>
            <a:r>
              <a:rPr lang="en-US" sz="6600" b="1" dirty="0" smtClean="0">
                <a:solidFill>
                  <a:srgbClr val="FF0000"/>
                </a:solidFill>
                <a:latin typeface="Wingdings 3" pitchFamily="18" charset="2"/>
              </a:rPr>
              <a:t>g</a:t>
            </a:r>
            <a:endParaRPr lang="en-US" sz="6600" b="1" dirty="0">
              <a:solidFill>
                <a:srgbClr val="FF0000"/>
              </a:solidFill>
              <a:latin typeface="Wingdings 3" pitchFamily="18" charset="2"/>
            </a:endParaRPr>
          </a:p>
        </p:txBody>
      </p:sp>
      <p:sp>
        <p:nvSpPr>
          <p:cNvPr id="9" name="TextBox 8"/>
          <p:cNvSpPr txBox="1"/>
          <p:nvPr/>
        </p:nvSpPr>
        <p:spPr>
          <a:xfrm>
            <a:off x="1524000" y="3962400"/>
            <a:ext cx="1099981" cy="707886"/>
          </a:xfrm>
          <a:prstGeom prst="rect">
            <a:avLst/>
          </a:prstGeom>
          <a:noFill/>
        </p:spPr>
        <p:txBody>
          <a:bodyPr wrap="none" rtlCol="0">
            <a:spAutoFit/>
          </a:bodyPr>
          <a:lstStyle/>
          <a:p>
            <a:r>
              <a:rPr lang="en-US" sz="4000" b="1" dirty="0" smtClean="0">
                <a:solidFill>
                  <a:prstClr val="black"/>
                </a:solidFill>
              </a:rPr>
              <a:t>17.1</a:t>
            </a:r>
            <a:endParaRPr lang="en-US" sz="6600" b="1" dirty="0">
              <a:solidFill>
                <a:prstClr val="black"/>
              </a:solidFill>
              <a:latin typeface="Wingdings 3" pitchFamily="18" charset="2"/>
            </a:endParaRPr>
          </a:p>
        </p:txBody>
      </p:sp>
      <p:sp>
        <p:nvSpPr>
          <p:cNvPr id="10" name="TextBox 9"/>
          <p:cNvSpPr txBox="1"/>
          <p:nvPr/>
        </p:nvSpPr>
        <p:spPr>
          <a:xfrm>
            <a:off x="1828800" y="3352800"/>
            <a:ext cx="840295" cy="707886"/>
          </a:xfrm>
          <a:prstGeom prst="rect">
            <a:avLst/>
          </a:prstGeom>
          <a:noFill/>
        </p:spPr>
        <p:txBody>
          <a:bodyPr wrap="none" rtlCol="0">
            <a:spAutoFit/>
          </a:bodyPr>
          <a:lstStyle/>
          <a:p>
            <a:r>
              <a:rPr lang="en-US" sz="4000" b="1" dirty="0" smtClean="0">
                <a:solidFill>
                  <a:prstClr val="black"/>
                </a:solidFill>
              </a:rPr>
              <a:t>4.7</a:t>
            </a:r>
            <a:endParaRPr lang="en-US" sz="6600" b="1" dirty="0">
              <a:solidFill>
                <a:prstClr val="black"/>
              </a:solidFill>
              <a:latin typeface="Wingdings 3" pitchFamily="18" charset="2"/>
            </a:endParaRPr>
          </a:p>
        </p:txBody>
      </p:sp>
    </p:spTree>
    <p:extLst>
      <p:ext uri="{BB962C8B-B14F-4D97-AF65-F5344CB8AC3E}">
        <p14:creationId xmlns:p14="http://schemas.microsoft.com/office/powerpoint/2010/main" val="396381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1.jpg"/>
          <p:cNvPicPr>
            <a:picLocks noGrp="1" noChangeAspect="1"/>
          </p:cNvPicPr>
          <p:nvPr>
            <p:ph idx="1"/>
          </p:nvPr>
        </p:nvPicPr>
        <p:blipFill>
          <a:blip r:embed="rId2"/>
          <a:stretch>
            <a:fillRect/>
          </a:stretch>
        </p:blipFill>
        <p:spPr>
          <a:xfrm>
            <a:off x="0" y="533400"/>
            <a:ext cx="9329166" cy="5867400"/>
          </a:xfrm>
        </p:spPr>
      </p:pic>
      <p:sp>
        <p:nvSpPr>
          <p:cNvPr id="5" name="TextBox 4"/>
          <p:cNvSpPr txBox="1"/>
          <p:nvPr/>
        </p:nvSpPr>
        <p:spPr>
          <a:xfrm>
            <a:off x="1524000" y="838200"/>
            <a:ext cx="1578958" cy="369332"/>
          </a:xfrm>
          <a:prstGeom prst="rect">
            <a:avLst/>
          </a:prstGeom>
          <a:noFill/>
        </p:spPr>
        <p:txBody>
          <a:bodyPr wrap="none" rtlCol="0">
            <a:spAutoFit/>
          </a:bodyPr>
          <a:lstStyle/>
          <a:p>
            <a:r>
              <a:rPr lang="en-US" b="1" dirty="0" smtClean="0">
                <a:solidFill>
                  <a:prstClr val="black"/>
                </a:solidFill>
              </a:rPr>
              <a:t>Banks </a:t>
            </a:r>
            <a:r>
              <a:rPr lang="en-US" b="1" dirty="0" err="1" smtClean="0">
                <a:solidFill>
                  <a:prstClr val="black"/>
                </a:solidFill>
              </a:rPr>
              <a:t>Island</a:t>
            </a:r>
            <a:r>
              <a:rPr lang="en-US" b="1" dirty="0" err="1" smtClean="0">
                <a:solidFill>
                  <a:prstClr val="black"/>
                </a:solidFill>
                <a:latin typeface="Wingdings 3" pitchFamily="18" charset="2"/>
              </a:rPr>
              <a:t>g</a:t>
            </a:r>
            <a:endParaRPr lang="en-US" b="1" dirty="0">
              <a:solidFill>
                <a:prstClr val="black"/>
              </a:solidFill>
              <a:latin typeface="Wingdings 3" pitchFamily="18" charset="2"/>
            </a:endParaRPr>
          </a:p>
        </p:txBody>
      </p:sp>
    </p:spTree>
    <p:extLst>
      <p:ext uri="{BB962C8B-B14F-4D97-AF65-F5344CB8AC3E}">
        <p14:creationId xmlns:p14="http://schemas.microsoft.com/office/powerpoint/2010/main" val="3800804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5.jpg"/>
          <p:cNvPicPr>
            <a:picLocks noGrp="1" noChangeAspect="1"/>
          </p:cNvPicPr>
          <p:nvPr>
            <p:ph idx="1"/>
          </p:nvPr>
        </p:nvPicPr>
        <p:blipFill>
          <a:blip r:embed="rId3"/>
          <a:stretch>
            <a:fillRect/>
          </a:stretch>
        </p:blipFill>
        <p:spPr>
          <a:xfrm>
            <a:off x="0" y="381000"/>
            <a:ext cx="9124681" cy="5943600"/>
          </a:xfrm>
        </p:spPr>
      </p:pic>
      <p:sp>
        <p:nvSpPr>
          <p:cNvPr id="5" name="TextBox 4"/>
          <p:cNvSpPr txBox="1"/>
          <p:nvPr/>
        </p:nvSpPr>
        <p:spPr>
          <a:xfrm>
            <a:off x="990600" y="3200400"/>
            <a:ext cx="996759" cy="461665"/>
          </a:xfrm>
          <a:prstGeom prst="rect">
            <a:avLst/>
          </a:prstGeom>
          <a:noFill/>
        </p:spPr>
        <p:txBody>
          <a:bodyPr wrap="square" rtlCol="0">
            <a:spAutoFit/>
          </a:bodyPr>
          <a:lstStyle/>
          <a:p>
            <a:r>
              <a:rPr lang="en-US" sz="2400" b="1" dirty="0" smtClean="0">
                <a:solidFill>
                  <a:prstClr val="black"/>
                </a:solidFill>
              </a:rPr>
              <a:t>Inuvik</a:t>
            </a:r>
            <a:endParaRPr lang="en-US" sz="2400" b="1" dirty="0">
              <a:solidFill>
                <a:prstClr val="black"/>
              </a:solidFill>
            </a:endParaRPr>
          </a:p>
        </p:txBody>
      </p:sp>
      <p:sp>
        <p:nvSpPr>
          <p:cNvPr id="6" name="TextBox 5"/>
          <p:cNvSpPr txBox="1"/>
          <p:nvPr/>
        </p:nvSpPr>
        <p:spPr>
          <a:xfrm>
            <a:off x="1828800" y="1066800"/>
            <a:ext cx="1578958" cy="369332"/>
          </a:xfrm>
          <a:prstGeom prst="rect">
            <a:avLst/>
          </a:prstGeom>
          <a:noFill/>
        </p:spPr>
        <p:txBody>
          <a:bodyPr wrap="none" rtlCol="0">
            <a:spAutoFit/>
          </a:bodyPr>
          <a:lstStyle/>
          <a:p>
            <a:r>
              <a:rPr lang="en-US" b="1" dirty="0" smtClean="0">
                <a:solidFill>
                  <a:prstClr val="black"/>
                </a:solidFill>
              </a:rPr>
              <a:t>Banks </a:t>
            </a:r>
            <a:r>
              <a:rPr lang="en-US" b="1" dirty="0" err="1" smtClean="0">
                <a:solidFill>
                  <a:prstClr val="black"/>
                </a:solidFill>
              </a:rPr>
              <a:t>Island</a:t>
            </a:r>
            <a:r>
              <a:rPr lang="en-US" b="1" dirty="0" err="1" smtClean="0">
                <a:solidFill>
                  <a:prstClr val="black"/>
                </a:solidFill>
                <a:latin typeface="Wingdings 3" pitchFamily="18" charset="2"/>
              </a:rPr>
              <a:t>g</a:t>
            </a:r>
            <a:endParaRPr lang="en-US" b="1" dirty="0">
              <a:solidFill>
                <a:prstClr val="black"/>
              </a:solidFill>
              <a:latin typeface="Wingdings 3" pitchFamily="18" charset="2"/>
            </a:endParaRPr>
          </a:p>
        </p:txBody>
      </p:sp>
    </p:spTree>
    <p:extLst>
      <p:ext uri="{BB962C8B-B14F-4D97-AF65-F5344CB8AC3E}">
        <p14:creationId xmlns:p14="http://schemas.microsoft.com/office/powerpoint/2010/main" val="327224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
            </a:r>
            <a:endParaRPr lang="en-US" dirty="0"/>
          </a:p>
        </p:txBody>
      </p:sp>
      <p:pic>
        <p:nvPicPr>
          <p:cNvPr id="4" name="Content Placeholder 3" descr="Image2.jpg"/>
          <p:cNvPicPr>
            <a:picLocks noGrp="1" noChangeAspect="1"/>
          </p:cNvPicPr>
          <p:nvPr>
            <p:ph idx="1"/>
          </p:nvPr>
        </p:nvPicPr>
        <p:blipFill>
          <a:blip r:embed="rId3"/>
          <a:stretch>
            <a:fillRect/>
          </a:stretch>
        </p:blipFill>
        <p:spPr>
          <a:xfrm>
            <a:off x="304800" y="59825"/>
            <a:ext cx="8534400" cy="6798175"/>
          </a:xfrm>
        </p:spPr>
      </p:pic>
      <p:sp>
        <p:nvSpPr>
          <p:cNvPr id="5" name="TextBox 4"/>
          <p:cNvSpPr txBox="1"/>
          <p:nvPr/>
        </p:nvSpPr>
        <p:spPr>
          <a:xfrm>
            <a:off x="1600200" y="4876800"/>
            <a:ext cx="1925848" cy="461665"/>
          </a:xfrm>
          <a:prstGeom prst="rect">
            <a:avLst/>
          </a:prstGeom>
          <a:noFill/>
        </p:spPr>
        <p:txBody>
          <a:bodyPr wrap="none" rtlCol="0">
            <a:spAutoFit/>
          </a:bodyPr>
          <a:lstStyle/>
          <a:p>
            <a:r>
              <a:rPr lang="en-US" sz="2400" b="1" dirty="0" err="1" smtClean="0">
                <a:solidFill>
                  <a:prstClr val="black"/>
                </a:solidFill>
              </a:rPr>
              <a:t>Sach’s</a:t>
            </a:r>
            <a:r>
              <a:rPr lang="en-US" sz="2400" b="1" dirty="0" smtClean="0">
                <a:solidFill>
                  <a:prstClr val="black"/>
                </a:solidFill>
              </a:rPr>
              <a:t> Harbor</a:t>
            </a:r>
            <a:endParaRPr lang="en-US" sz="2400" b="1" dirty="0">
              <a:solidFill>
                <a:prstClr val="black"/>
              </a:solidFill>
            </a:endParaRPr>
          </a:p>
        </p:txBody>
      </p:sp>
      <p:sp>
        <p:nvSpPr>
          <p:cNvPr id="6" name="TextBox 5"/>
          <p:cNvSpPr txBox="1"/>
          <p:nvPr/>
        </p:nvSpPr>
        <p:spPr>
          <a:xfrm>
            <a:off x="457200" y="457200"/>
            <a:ext cx="1865382" cy="461665"/>
          </a:xfrm>
          <a:prstGeom prst="rect">
            <a:avLst/>
          </a:prstGeom>
          <a:noFill/>
        </p:spPr>
        <p:txBody>
          <a:bodyPr wrap="none" rtlCol="0">
            <a:spAutoFit/>
          </a:bodyPr>
          <a:lstStyle/>
          <a:p>
            <a:r>
              <a:rPr lang="en-US" sz="2400" b="1" dirty="0" smtClean="0">
                <a:solidFill>
                  <a:prstClr val="black"/>
                </a:solidFill>
              </a:rPr>
              <a:t>Ballast Brook</a:t>
            </a:r>
            <a:endParaRPr lang="en-US" sz="2400" b="1" dirty="0">
              <a:solidFill>
                <a:prstClr val="black"/>
              </a:solidFill>
            </a:endParaRPr>
          </a:p>
        </p:txBody>
      </p:sp>
      <p:sp>
        <p:nvSpPr>
          <p:cNvPr id="7" name="TextBox 6"/>
          <p:cNvSpPr txBox="1"/>
          <p:nvPr/>
        </p:nvSpPr>
        <p:spPr>
          <a:xfrm>
            <a:off x="2209800" y="457200"/>
            <a:ext cx="458780" cy="461665"/>
          </a:xfrm>
          <a:prstGeom prst="rect">
            <a:avLst/>
          </a:prstGeom>
          <a:noFill/>
        </p:spPr>
        <p:txBody>
          <a:bodyPr wrap="none" rtlCol="0">
            <a:spAutoFit/>
          </a:bodyPr>
          <a:lstStyle/>
          <a:p>
            <a:r>
              <a:rPr lang="en-US" sz="2400" b="1" dirty="0" smtClean="0">
                <a:solidFill>
                  <a:prstClr val="black"/>
                </a:solidFill>
                <a:latin typeface="Wingdings 3" pitchFamily="18" charset="2"/>
              </a:rPr>
              <a:t>g</a:t>
            </a:r>
            <a:endParaRPr lang="en-US" sz="2400" b="1" dirty="0">
              <a:solidFill>
                <a:prstClr val="black"/>
              </a:solidFill>
              <a:latin typeface="Wingdings 3" pitchFamily="18" charset="2"/>
            </a:endParaRPr>
          </a:p>
        </p:txBody>
      </p:sp>
    </p:spTree>
    <p:extLst>
      <p:ext uri="{BB962C8B-B14F-4D97-AF65-F5344CB8AC3E}">
        <p14:creationId xmlns:p14="http://schemas.microsoft.com/office/powerpoint/2010/main" val="709222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 table of elements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1" y="1320800"/>
            <a:ext cx="9572977" cy="5384800"/>
          </a:xfrm>
        </p:spPr>
      </p:pic>
    </p:spTree>
    <p:extLst>
      <p:ext uri="{BB962C8B-B14F-4D97-AF65-F5344CB8AC3E}">
        <p14:creationId xmlns:p14="http://schemas.microsoft.com/office/powerpoint/2010/main" val="215252841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3a.jpg"/>
          <p:cNvPicPr>
            <a:picLocks noGrp="1" noChangeAspect="1"/>
          </p:cNvPicPr>
          <p:nvPr>
            <p:ph idx="1"/>
          </p:nvPr>
        </p:nvPicPr>
        <p:blipFill>
          <a:blip r:embed="rId3"/>
          <a:stretch>
            <a:fillRect/>
          </a:stretch>
        </p:blipFill>
        <p:spPr>
          <a:xfrm>
            <a:off x="0" y="304800"/>
            <a:ext cx="9093347" cy="6126163"/>
          </a:xfrm>
        </p:spPr>
      </p:pic>
      <p:sp>
        <p:nvSpPr>
          <p:cNvPr id="5" name="TextBox 4"/>
          <p:cNvSpPr txBox="1"/>
          <p:nvPr/>
        </p:nvSpPr>
        <p:spPr>
          <a:xfrm>
            <a:off x="1752600" y="533400"/>
            <a:ext cx="1792927" cy="461665"/>
          </a:xfrm>
          <a:prstGeom prst="rect">
            <a:avLst/>
          </a:prstGeom>
          <a:noFill/>
        </p:spPr>
        <p:txBody>
          <a:bodyPr wrap="none" rtlCol="0">
            <a:spAutoFit/>
          </a:bodyPr>
          <a:lstStyle/>
          <a:p>
            <a:r>
              <a:rPr lang="en-US" sz="2400" b="1" dirty="0" smtClean="0">
                <a:solidFill>
                  <a:prstClr val="white"/>
                </a:solidFill>
              </a:rPr>
              <a:t>Arctic Ocean</a:t>
            </a:r>
            <a:endParaRPr lang="en-US" sz="2400" b="1" dirty="0">
              <a:solidFill>
                <a:prstClr val="white"/>
              </a:solidFill>
            </a:endParaRPr>
          </a:p>
        </p:txBody>
      </p:sp>
      <p:sp>
        <p:nvSpPr>
          <p:cNvPr id="6" name="TextBox 5"/>
          <p:cNvSpPr txBox="1"/>
          <p:nvPr/>
        </p:nvSpPr>
        <p:spPr>
          <a:xfrm>
            <a:off x="2895600" y="4038600"/>
            <a:ext cx="2266518" cy="461665"/>
          </a:xfrm>
          <a:prstGeom prst="rect">
            <a:avLst/>
          </a:prstGeom>
          <a:noFill/>
        </p:spPr>
        <p:txBody>
          <a:bodyPr wrap="none" rtlCol="0">
            <a:spAutoFit/>
          </a:bodyPr>
          <a:lstStyle/>
          <a:p>
            <a:r>
              <a:rPr lang="en-US" sz="2400" b="1" dirty="0" smtClean="0">
                <a:solidFill>
                  <a:prstClr val="black"/>
                </a:solidFill>
              </a:rPr>
              <a:t>Our Campsite </a:t>
            </a:r>
            <a:r>
              <a:rPr lang="en-US" sz="2400" b="1" dirty="0" smtClean="0">
                <a:solidFill>
                  <a:prstClr val="black"/>
                </a:solidFill>
                <a:latin typeface="Wingdings 3" pitchFamily="18" charset="2"/>
              </a:rPr>
              <a:t>g</a:t>
            </a:r>
            <a:endParaRPr lang="en-US" sz="2400" b="1" dirty="0">
              <a:solidFill>
                <a:prstClr val="black"/>
              </a:solidFill>
            </a:endParaRPr>
          </a:p>
        </p:txBody>
      </p:sp>
      <p:sp>
        <p:nvSpPr>
          <p:cNvPr id="7" name="TextBox 6"/>
          <p:cNvSpPr txBox="1"/>
          <p:nvPr/>
        </p:nvSpPr>
        <p:spPr>
          <a:xfrm>
            <a:off x="4648200" y="2590800"/>
            <a:ext cx="2208425" cy="461665"/>
          </a:xfrm>
          <a:prstGeom prst="rect">
            <a:avLst/>
          </a:prstGeom>
          <a:noFill/>
        </p:spPr>
        <p:txBody>
          <a:bodyPr wrap="none" rtlCol="0">
            <a:spAutoFit/>
          </a:bodyPr>
          <a:lstStyle/>
          <a:p>
            <a:r>
              <a:rPr lang="en-US" sz="2400" b="1" dirty="0" smtClean="0">
                <a:solidFill>
                  <a:prstClr val="black"/>
                </a:solidFill>
                <a:latin typeface="Wingdings 3" pitchFamily="18" charset="2"/>
              </a:rPr>
              <a:t>f</a:t>
            </a:r>
            <a:r>
              <a:rPr lang="en-US" sz="2400" b="1" dirty="0" smtClean="0">
                <a:solidFill>
                  <a:prstClr val="black"/>
                </a:solidFill>
              </a:rPr>
              <a:t> Ballast Brook</a:t>
            </a:r>
            <a:endParaRPr lang="en-US" sz="2400" b="1" dirty="0">
              <a:solidFill>
                <a:prstClr val="black"/>
              </a:solidFill>
            </a:endParaRPr>
          </a:p>
        </p:txBody>
      </p:sp>
    </p:spTree>
    <p:extLst>
      <p:ext uri="{BB962C8B-B14F-4D97-AF65-F5344CB8AC3E}">
        <p14:creationId xmlns:p14="http://schemas.microsoft.com/office/powerpoint/2010/main" val="19296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3"/>
          <a:srcRect/>
          <a:stretch>
            <a:fillRect/>
          </a:stretch>
        </p:blipFill>
        <p:spPr bwMode="auto">
          <a:xfrm>
            <a:off x="0" y="176213"/>
            <a:ext cx="9753600" cy="6505575"/>
          </a:xfrm>
          <a:prstGeom prst="rect">
            <a:avLst/>
          </a:prstGeom>
          <a:noFill/>
          <a:ln w="9525">
            <a:noFill/>
            <a:miter lim="800000"/>
            <a:headEnd/>
            <a:tailEnd/>
          </a:ln>
        </p:spPr>
      </p:pic>
    </p:spTree>
    <p:extLst>
      <p:ext uri="{BB962C8B-B14F-4D97-AF65-F5344CB8AC3E}">
        <p14:creationId xmlns:p14="http://schemas.microsoft.com/office/powerpoint/2010/main" val="3379925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srcRect/>
          <a:stretch>
            <a:fillRect/>
          </a:stretch>
        </p:blipFill>
        <p:spPr bwMode="auto">
          <a:xfrm>
            <a:off x="-304800" y="176213"/>
            <a:ext cx="9753600" cy="6505575"/>
          </a:xfrm>
          <a:prstGeom prst="rect">
            <a:avLst/>
          </a:prstGeom>
          <a:noFill/>
          <a:ln w="9525">
            <a:noFill/>
            <a:miter lim="800000"/>
            <a:headEnd/>
            <a:tailEnd/>
          </a:ln>
        </p:spPr>
      </p:pic>
    </p:spTree>
    <p:extLst>
      <p:ext uri="{BB962C8B-B14F-4D97-AF65-F5344CB8AC3E}">
        <p14:creationId xmlns:p14="http://schemas.microsoft.com/office/powerpoint/2010/main" val="2903581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srcRect/>
          <a:stretch>
            <a:fillRect/>
          </a:stretch>
        </p:blipFill>
        <p:spPr bwMode="auto">
          <a:xfrm>
            <a:off x="0" y="176213"/>
            <a:ext cx="9753600" cy="6505575"/>
          </a:xfrm>
          <a:prstGeom prst="rect">
            <a:avLst/>
          </a:prstGeom>
          <a:noFill/>
          <a:ln w="9525">
            <a:noFill/>
            <a:miter lim="800000"/>
            <a:headEnd/>
            <a:tailEnd/>
          </a:ln>
        </p:spPr>
      </p:pic>
    </p:spTree>
    <p:extLst>
      <p:ext uri="{BB962C8B-B14F-4D97-AF65-F5344CB8AC3E}">
        <p14:creationId xmlns:p14="http://schemas.microsoft.com/office/powerpoint/2010/main" val="1270239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3"/>
          <a:srcRect/>
          <a:stretch>
            <a:fillRect/>
          </a:stretch>
        </p:blipFill>
        <p:spPr bwMode="auto">
          <a:xfrm>
            <a:off x="-264189" y="1"/>
            <a:ext cx="10281980" cy="6858000"/>
          </a:xfrm>
          <a:prstGeom prst="rect">
            <a:avLst/>
          </a:prstGeom>
          <a:noFill/>
          <a:ln w="9525">
            <a:noFill/>
            <a:miter lim="800000"/>
            <a:headEnd/>
            <a:tailEnd/>
          </a:ln>
        </p:spPr>
      </p:pic>
      <p:sp>
        <p:nvSpPr>
          <p:cNvPr id="5" name="TextBox 4"/>
          <p:cNvSpPr txBox="1"/>
          <p:nvPr/>
        </p:nvSpPr>
        <p:spPr>
          <a:xfrm>
            <a:off x="5866165" y="3200400"/>
            <a:ext cx="915635" cy="461665"/>
          </a:xfrm>
          <a:prstGeom prst="rect">
            <a:avLst/>
          </a:prstGeom>
          <a:noFill/>
        </p:spPr>
        <p:txBody>
          <a:bodyPr wrap="none" rtlCol="0">
            <a:spAutoFit/>
          </a:bodyPr>
          <a:lstStyle/>
          <a:p>
            <a:r>
              <a:rPr lang="en-US" sz="2400" b="1" dirty="0" smtClean="0">
                <a:solidFill>
                  <a:prstClr val="black"/>
                </a:solidFill>
              </a:rPr>
              <a:t>Camp</a:t>
            </a:r>
            <a:endParaRPr lang="en-US" sz="2400" b="1" dirty="0">
              <a:solidFill>
                <a:prstClr val="black"/>
              </a:solidFill>
            </a:endParaRPr>
          </a:p>
        </p:txBody>
      </p:sp>
      <p:sp>
        <p:nvSpPr>
          <p:cNvPr id="6" name="TextBox 5"/>
          <p:cNvSpPr txBox="1"/>
          <p:nvPr/>
        </p:nvSpPr>
        <p:spPr>
          <a:xfrm>
            <a:off x="457200" y="3276600"/>
            <a:ext cx="1554849" cy="461665"/>
          </a:xfrm>
          <a:prstGeom prst="rect">
            <a:avLst/>
          </a:prstGeom>
          <a:noFill/>
        </p:spPr>
        <p:txBody>
          <a:bodyPr wrap="none" rtlCol="0">
            <a:spAutoFit/>
          </a:bodyPr>
          <a:lstStyle/>
          <a:p>
            <a:r>
              <a:rPr lang="en-US" sz="2400" b="1" dirty="0" smtClean="0">
                <a:solidFill>
                  <a:prstClr val="black"/>
                </a:solidFill>
              </a:rPr>
              <a:t>“Facilities”</a:t>
            </a:r>
            <a:endParaRPr lang="en-US" sz="2400" b="1" dirty="0">
              <a:solidFill>
                <a:prstClr val="black"/>
              </a:solidFill>
            </a:endParaRPr>
          </a:p>
        </p:txBody>
      </p:sp>
      <p:sp>
        <p:nvSpPr>
          <p:cNvPr id="7" name="TextBox 6"/>
          <p:cNvSpPr txBox="1"/>
          <p:nvPr/>
        </p:nvSpPr>
        <p:spPr>
          <a:xfrm>
            <a:off x="1143000" y="3657600"/>
            <a:ext cx="370614" cy="461665"/>
          </a:xfrm>
          <a:prstGeom prst="rect">
            <a:avLst/>
          </a:prstGeom>
          <a:noFill/>
        </p:spPr>
        <p:txBody>
          <a:bodyPr wrap="none" rtlCol="0">
            <a:spAutoFit/>
          </a:bodyPr>
          <a:lstStyle/>
          <a:p>
            <a:r>
              <a:rPr lang="en-US" sz="2400" b="1" dirty="0" err="1" smtClean="0">
                <a:solidFill>
                  <a:prstClr val="black"/>
                </a:solidFill>
                <a:latin typeface="Wingdings 3" pitchFamily="18" charset="2"/>
              </a:rPr>
              <a:t>i</a:t>
            </a:r>
            <a:endParaRPr lang="en-US" sz="2400" b="1" dirty="0">
              <a:solidFill>
                <a:prstClr val="black"/>
              </a:solidFill>
              <a:latin typeface="Wingdings 3" pitchFamily="18" charset="2"/>
            </a:endParaRPr>
          </a:p>
        </p:txBody>
      </p:sp>
      <p:sp>
        <p:nvSpPr>
          <p:cNvPr id="8" name="TextBox 7"/>
          <p:cNvSpPr txBox="1"/>
          <p:nvPr/>
        </p:nvSpPr>
        <p:spPr>
          <a:xfrm>
            <a:off x="6172200" y="3581400"/>
            <a:ext cx="370614" cy="461665"/>
          </a:xfrm>
          <a:prstGeom prst="rect">
            <a:avLst/>
          </a:prstGeom>
          <a:noFill/>
        </p:spPr>
        <p:txBody>
          <a:bodyPr wrap="none" rtlCol="0">
            <a:spAutoFit/>
          </a:bodyPr>
          <a:lstStyle/>
          <a:p>
            <a:r>
              <a:rPr lang="en-US" sz="2400" b="1" dirty="0" err="1" smtClean="0">
                <a:solidFill>
                  <a:prstClr val="black"/>
                </a:solidFill>
                <a:latin typeface="Wingdings 3" pitchFamily="18" charset="2"/>
              </a:rPr>
              <a:t>i</a:t>
            </a:r>
            <a:endParaRPr lang="en-US" sz="2400" b="1" dirty="0">
              <a:solidFill>
                <a:prstClr val="black"/>
              </a:solidFill>
              <a:latin typeface="Wingdings 3" pitchFamily="18" charset="2"/>
            </a:endParaRPr>
          </a:p>
        </p:txBody>
      </p:sp>
    </p:spTree>
    <p:extLst>
      <p:ext uri="{BB962C8B-B14F-4D97-AF65-F5344CB8AC3E}">
        <p14:creationId xmlns:p14="http://schemas.microsoft.com/office/powerpoint/2010/main" val="135037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srcRect/>
          <a:stretch>
            <a:fillRect/>
          </a:stretch>
        </p:blipFill>
        <p:spPr bwMode="auto">
          <a:xfrm>
            <a:off x="0" y="176213"/>
            <a:ext cx="9753600" cy="6505575"/>
          </a:xfrm>
          <a:prstGeom prst="rect">
            <a:avLst/>
          </a:prstGeom>
          <a:noFill/>
          <a:ln w="9525">
            <a:noFill/>
            <a:miter lim="800000"/>
            <a:headEnd/>
            <a:tailEnd/>
          </a:ln>
        </p:spPr>
      </p:pic>
    </p:spTree>
    <p:extLst>
      <p:ext uri="{BB962C8B-B14F-4D97-AF65-F5344CB8AC3E}">
        <p14:creationId xmlns:p14="http://schemas.microsoft.com/office/powerpoint/2010/main" val="3115115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3"/>
          <a:srcRect/>
          <a:stretch>
            <a:fillRect/>
          </a:stretch>
        </p:blipFill>
        <p:spPr bwMode="auto">
          <a:xfrm>
            <a:off x="0" y="85725"/>
            <a:ext cx="9753600" cy="6686550"/>
          </a:xfrm>
          <a:prstGeom prst="rect">
            <a:avLst/>
          </a:prstGeom>
          <a:noFill/>
          <a:ln w="9525">
            <a:noFill/>
            <a:miter lim="800000"/>
            <a:headEnd/>
            <a:tailEnd/>
          </a:ln>
        </p:spPr>
      </p:pic>
    </p:spTree>
    <p:extLst>
      <p:ext uri="{BB962C8B-B14F-4D97-AF65-F5344CB8AC3E}">
        <p14:creationId xmlns:p14="http://schemas.microsoft.com/office/powerpoint/2010/main" val="2122067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3"/>
          <a:srcRect/>
          <a:stretch>
            <a:fillRect/>
          </a:stretch>
        </p:blipFill>
        <p:spPr bwMode="auto">
          <a:xfrm>
            <a:off x="-907873" y="0"/>
            <a:ext cx="11569343" cy="6857999"/>
          </a:xfrm>
          <a:prstGeom prst="rect">
            <a:avLst/>
          </a:prstGeom>
          <a:noFill/>
          <a:ln w="9525">
            <a:noFill/>
            <a:miter lim="800000"/>
            <a:headEnd/>
            <a:tailEnd/>
          </a:ln>
        </p:spPr>
      </p:pic>
    </p:spTree>
    <p:extLst>
      <p:ext uri="{BB962C8B-B14F-4D97-AF65-F5344CB8AC3E}">
        <p14:creationId xmlns:p14="http://schemas.microsoft.com/office/powerpoint/2010/main" val="1562381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srcRect/>
          <a:stretch>
            <a:fillRect/>
          </a:stretch>
        </p:blipFill>
        <p:spPr bwMode="auto">
          <a:xfrm>
            <a:off x="0" y="176213"/>
            <a:ext cx="9753600" cy="6505575"/>
          </a:xfrm>
          <a:prstGeom prst="rect">
            <a:avLst/>
          </a:prstGeom>
          <a:noFill/>
          <a:ln w="9525">
            <a:noFill/>
            <a:miter lim="800000"/>
            <a:headEnd/>
            <a:tailEnd/>
          </a:ln>
        </p:spPr>
      </p:pic>
    </p:spTree>
    <p:extLst>
      <p:ext uri="{BB962C8B-B14F-4D97-AF65-F5344CB8AC3E}">
        <p14:creationId xmlns:p14="http://schemas.microsoft.com/office/powerpoint/2010/main" val="3965519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9" name="Picture 3"/>
          <p:cNvPicPr>
            <a:picLocks noChangeAspect="1" noChangeArrowheads="1"/>
          </p:cNvPicPr>
          <p:nvPr/>
        </p:nvPicPr>
        <p:blipFill>
          <a:blip r:embed="rId3"/>
          <a:srcRect/>
          <a:stretch>
            <a:fillRect/>
          </a:stretch>
        </p:blipFill>
        <p:spPr bwMode="auto">
          <a:xfrm>
            <a:off x="0" y="0"/>
            <a:ext cx="9753600" cy="7029450"/>
          </a:xfrm>
          <a:prstGeom prst="rect">
            <a:avLst/>
          </a:prstGeom>
          <a:noFill/>
          <a:ln w="9525">
            <a:noFill/>
            <a:miter lim="800000"/>
            <a:headEnd/>
            <a:tailEnd/>
          </a:ln>
        </p:spPr>
      </p:pic>
    </p:spTree>
    <p:extLst>
      <p:ext uri="{BB962C8B-B14F-4D97-AF65-F5344CB8AC3E}">
        <p14:creationId xmlns:p14="http://schemas.microsoft.com/office/powerpoint/2010/main" val="3968225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Carbon atom</a:t>
            </a:r>
            <a:endParaRPr lang="en-US" dirty="0"/>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2209800" y="1554162"/>
            <a:ext cx="4114800" cy="5380038"/>
          </a:xfrm>
          <a:prstGeom prst="rect">
            <a:avLst/>
          </a:prstGeom>
        </p:spPr>
      </p:pic>
    </p:spTree>
    <p:extLst>
      <p:ext uri="{BB962C8B-B14F-4D97-AF65-F5344CB8AC3E}">
        <p14:creationId xmlns:p14="http://schemas.microsoft.com/office/powerpoint/2010/main" val="116156926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a:blip r:embed="rId3"/>
          <a:srcRect/>
          <a:stretch>
            <a:fillRect/>
          </a:stretch>
        </p:blipFill>
        <p:spPr bwMode="auto">
          <a:xfrm>
            <a:off x="-264191" y="0"/>
            <a:ext cx="10281979" cy="6857999"/>
          </a:xfrm>
          <a:prstGeom prst="rect">
            <a:avLst/>
          </a:prstGeom>
          <a:noFill/>
          <a:ln w="9525">
            <a:noFill/>
            <a:miter lim="800000"/>
            <a:headEnd/>
            <a:tailEnd/>
          </a:ln>
        </p:spPr>
      </p:pic>
    </p:spTree>
    <p:extLst>
      <p:ext uri="{BB962C8B-B14F-4D97-AF65-F5344CB8AC3E}">
        <p14:creationId xmlns:p14="http://schemas.microsoft.com/office/powerpoint/2010/main" val="2380185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srcRect/>
          <a:stretch>
            <a:fillRect/>
          </a:stretch>
        </p:blipFill>
        <p:spPr bwMode="auto">
          <a:xfrm>
            <a:off x="0" y="176213"/>
            <a:ext cx="9753600" cy="6505575"/>
          </a:xfrm>
          <a:prstGeom prst="rect">
            <a:avLst/>
          </a:prstGeom>
          <a:noFill/>
          <a:ln w="9525">
            <a:noFill/>
            <a:miter lim="800000"/>
            <a:headEnd/>
            <a:tailEnd/>
          </a:ln>
        </p:spPr>
      </p:pic>
    </p:spTree>
    <p:extLst>
      <p:ext uri="{BB962C8B-B14F-4D97-AF65-F5344CB8AC3E}">
        <p14:creationId xmlns:p14="http://schemas.microsoft.com/office/powerpoint/2010/main" val="768750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srcRect/>
          <a:stretch>
            <a:fillRect/>
          </a:stretch>
        </p:blipFill>
        <p:spPr bwMode="auto">
          <a:xfrm>
            <a:off x="0" y="176213"/>
            <a:ext cx="9753600" cy="6505575"/>
          </a:xfrm>
          <a:prstGeom prst="rect">
            <a:avLst/>
          </a:prstGeom>
          <a:noFill/>
          <a:ln w="9525">
            <a:noFill/>
            <a:miter lim="800000"/>
            <a:headEnd/>
            <a:tailEnd/>
          </a:ln>
        </p:spPr>
      </p:pic>
    </p:spTree>
    <p:extLst>
      <p:ext uri="{BB962C8B-B14F-4D97-AF65-F5344CB8AC3E}">
        <p14:creationId xmlns:p14="http://schemas.microsoft.com/office/powerpoint/2010/main" val="918022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srcRect/>
          <a:stretch>
            <a:fillRect/>
          </a:stretch>
        </p:blipFill>
        <p:spPr bwMode="auto">
          <a:xfrm>
            <a:off x="-264191" y="0"/>
            <a:ext cx="10281979" cy="6857999"/>
          </a:xfrm>
          <a:prstGeom prst="rect">
            <a:avLst/>
          </a:prstGeom>
          <a:noFill/>
          <a:ln w="9525">
            <a:noFill/>
            <a:miter lim="800000"/>
            <a:headEnd/>
            <a:tailEnd/>
          </a:ln>
        </p:spPr>
      </p:pic>
    </p:spTree>
    <p:extLst>
      <p:ext uri="{BB962C8B-B14F-4D97-AF65-F5344CB8AC3E}">
        <p14:creationId xmlns:p14="http://schemas.microsoft.com/office/powerpoint/2010/main" val="770790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srcRect/>
          <a:stretch>
            <a:fillRect/>
          </a:stretch>
        </p:blipFill>
        <p:spPr bwMode="auto">
          <a:xfrm>
            <a:off x="0" y="176213"/>
            <a:ext cx="9753600" cy="6505575"/>
          </a:xfrm>
          <a:prstGeom prst="rect">
            <a:avLst/>
          </a:prstGeom>
          <a:noFill/>
          <a:ln w="9525">
            <a:noFill/>
            <a:miter lim="800000"/>
            <a:headEnd/>
            <a:tailEnd/>
          </a:ln>
        </p:spPr>
      </p:pic>
    </p:spTree>
    <p:extLst>
      <p:ext uri="{BB962C8B-B14F-4D97-AF65-F5344CB8AC3E}">
        <p14:creationId xmlns:p14="http://schemas.microsoft.com/office/powerpoint/2010/main" val="1126466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5" name="Picture 3"/>
          <p:cNvPicPr>
            <a:picLocks noChangeAspect="1" noChangeArrowheads="1"/>
          </p:cNvPicPr>
          <p:nvPr/>
        </p:nvPicPr>
        <p:blipFill>
          <a:blip r:embed="rId3"/>
          <a:srcRect/>
          <a:stretch>
            <a:fillRect/>
          </a:stretch>
        </p:blipFill>
        <p:spPr bwMode="auto">
          <a:xfrm>
            <a:off x="0" y="28575"/>
            <a:ext cx="9772650" cy="6800850"/>
          </a:xfrm>
          <a:prstGeom prst="rect">
            <a:avLst/>
          </a:prstGeom>
          <a:noFill/>
          <a:ln w="9525">
            <a:noFill/>
            <a:miter lim="800000"/>
            <a:headEnd/>
            <a:tailEnd/>
          </a:ln>
        </p:spPr>
      </p:pic>
    </p:spTree>
    <p:extLst>
      <p:ext uri="{BB962C8B-B14F-4D97-AF65-F5344CB8AC3E}">
        <p14:creationId xmlns:p14="http://schemas.microsoft.com/office/powerpoint/2010/main" val="761909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3"/>
          <a:srcRect/>
          <a:stretch>
            <a:fillRect/>
          </a:stretch>
        </p:blipFill>
        <p:spPr bwMode="auto">
          <a:xfrm>
            <a:off x="-1" y="0"/>
            <a:ext cx="9699713" cy="6858000"/>
          </a:xfrm>
          <a:prstGeom prst="rect">
            <a:avLst/>
          </a:prstGeom>
          <a:noFill/>
          <a:ln w="9525">
            <a:noFill/>
            <a:miter lim="800000"/>
            <a:headEnd/>
            <a:tailEnd/>
          </a:ln>
        </p:spPr>
      </p:pic>
    </p:spTree>
    <p:extLst>
      <p:ext uri="{BB962C8B-B14F-4D97-AF65-F5344CB8AC3E}">
        <p14:creationId xmlns:p14="http://schemas.microsoft.com/office/powerpoint/2010/main" val="2530675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a:srcRect/>
          <a:stretch>
            <a:fillRect/>
          </a:stretch>
        </p:blipFill>
        <p:spPr bwMode="auto">
          <a:xfrm>
            <a:off x="0" y="257175"/>
            <a:ext cx="9753600" cy="6343650"/>
          </a:xfrm>
          <a:prstGeom prst="rect">
            <a:avLst/>
          </a:prstGeom>
          <a:noFill/>
          <a:ln w="9525">
            <a:noFill/>
            <a:miter lim="800000"/>
            <a:headEnd/>
            <a:tailEnd/>
          </a:ln>
        </p:spPr>
      </p:pic>
    </p:spTree>
    <p:extLst>
      <p:ext uri="{BB962C8B-B14F-4D97-AF65-F5344CB8AC3E}">
        <p14:creationId xmlns:p14="http://schemas.microsoft.com/office/powerpoint/2010/main" val="4229081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8661.jpg"/>
          <p:cNvPicPr>
            <a:picLocks noGrp="1" noChangeAspect="1"/>
          </p:cNvPicPr>
          <p:nvPr>
            <p:ph idx="1"/>
          </p:nvPr>
        </p:nvPicPr>
        <p:blipFill>
          <a:blip r:embed="rId3"/>
          <a:stretch>
            <a:fillRect/>
          </a:stretch>
        </p:blipFill>
        <p:spPr>
          <a:xfrm>
            <a:off x="-953154" y="0"/>
            <a:ext cx="10222679" cy="6858000"/>
          </a:xfrm>
        </p:spPr>
      </p:pic>
    </p:spTree>
    <p:extLst>
      <p:ext uri="{BB962C8B-B14F-4D97-AF65-F5344CB8AC3E}">
        <p14:creationId xmlns:p14="http://schemas.microsoft.com/office/powerpoint/2010/main" val="1290743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2" name="Picture 4"/>
          <p:cNvPicPr>
            <a:picLocks noChangeAspect="1" noChangeArrowheads="1"/>
          </p:cNvPicPr>
          <p:nvPr/>
        </p:nvPicPr>
        <p:blipFill>
          <a:blip r:embed="rId3"/>
          <a:srcRect/>
          <a:stretch>
            <a:fillRect/>
          </a:stretch>
        </p:blipFill>
        <p:spPr bwMode="auto">
          <a:xfrm>
            <a:off x="-304800" y="-66675"/>
            <a:ext cx="9753600" cy="6991350"/>
          </a:xfrm>
          <a:prstGeom prst="rect">
            <a:avLst/>
          </a:prstGeom>
          <a:noFill/>
          <a:ln w="9525">
            <a:noFill/>
            <a:miter lim="800000"/>
            <a:headEnd/>
            <a:tailEnd/>
          </a:ln>
        </p:spPr>
      </p:pic>
    </p:spTree>
    <p:extLst>
      <p:ext uri="{BB962C8B-B14F-4D97-AF65-F5344CB8AC3E}">
        <p14:creationId xmlns:p14="http://schemas.microsoft.com/office/powerpoint/2010/main" val="1986664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atom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1167991"/>
            <a:ext cx="5562600" cy="5687885"/>
          </a:xfrm>
        </p:spPr>
      </p:pic>
    </p:spTree>
    <p:extLst>
      <p:ext uri="{BB962C8B-B14F-4D97-AF65-F5344CB8AC3E}">
        <p14:creationId xmlns:p14="http://schemas.microsoft.com/office/powerpoint/2010/main" val="20217029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3"/>
          <a:srcRect/>
          <a:stretch>
            <a:fillRect/>
          </a:stretch>
        </p:blipFill>
        <p:spPr bwMode="auto">
          <a:xfrm>
            <a:off x="-264191" y="0"/>
            <a:ext cx="10281979" cy="6857999"/>
          </a:xfrm>
          <a:prstGeom prst="rect">
            <a:avLst/>
          </a:prstGeom>
          <a:noFill/>
          <a:ln w="9525">
            <a:noFill/>
            <a:miter lim="800000"/>
            <a:headEnd/>
            <a:tailEnd/>
          </a:ln>
        </p:spPr>
      </p:pic>
    </p:spTree>
    <p:extLst>
      <p:ext uri="{BB962C8B-B14F-4D97-AF65-F5344CB8AC3E}">
        <p14:creationId xmlns:p14="http://schemas.microsoft.com/office/powerpoint/2010/main" val="586230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0961" name="Rectangle 1"/>
          <p:cNvSpPr>
            <a:spLocks noChangeArrowheads="1"/>
          </p:cNvSpPr>
          <p:nvPr/>
        </p:nvSpPr>
        <p:spPr bwMode="auto">
          <a:xfrm>
            <a:off x="0" y="0"/>
            <a:ext cx="872546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dirty="0" err="1" smtClean="0">
                <a:solidFill>
                  <a:prstClr val="black"/>
                </a:solidFill>
                <a:latin typeface="Arial" pitchFamily="34" charset="0"/>
              </a:rPr>
              <a:t>fb_menu_settings_dropdown</a:t>
            </a:r>
            <a:r>
              <a:rPr lang="en-US" dirty="0" smtClean="0">
                <a:solidFill>
                  <a:prstClr val="black"/>
                </a:solidFill>
                <a:latin typeface="Arial" pitchFamily="34" charset="0"/>
              </a:rPr>
              <a:t>="</a:t>
            </a:r>
            <a:r>
              <a:rPr lang="en-US" dirty="0" err="1" smtClean="0">
                <a:solidFill>
                  <a:prstClr val="black"/>
                </a:solidFill>
                <a:latin typeface="Arial" pitchFamily="34" charset="0"/>
              </a:rPr>
              <a:t>nul</a:t>
            </a:r>
            <a:r>
              <a:rPr lang="en-US" dirty="0" smtClean="0">
                <a:solidFill>
                  <a:prstClr val="black"/>
                </a:solidFill>
                <a:latin typeface="Arial" pitchFamily="34" charset="0"/>
              </a:rPr>
              <a:t>" </a:t>
            </a:r>
            <a:r>
              <a:rPr lang="en-US" dirty="0" err="1" smtClean="0">
                <a:solidFill>
                  <a:prstClr val="black"/>
                </a:solidFill>
                <a:latin typeface="Arial" pitchFamily="34" charset="0"/>
              </a:rPr>
              <a:t>clickboundfb_menu_settings_dropdown</a:t>
            </a:r>
            <a:r>
              <a:rPr lang="en-US" dirty="0" smtClean="0">
                <a:solidFill>
                  <a:prstClr val="black"/>
                </a:solidFill>
                <a:latin typeface="Arial" pitchFamily="34" charset="0"/>
              </a:rPr>
              <a:t>="null"&gt; </a:t>
            </a:r>
          </a:p>
        </p:txBody>
      </p:sp>
      <p:pic>
        <p:nvPicPr>
          <p:cNvPr id="40963" name="Picture 3" descr="http://photos-c.ak.fbcdn.net/hphotos-ak-snc1/hs157.snc1/5848_1180220021785_1116716525_567562_5953209_n.jpg">
            <a:hlinkClick r:id="rId3"/>
          </p:cNvPr>
          <p:cNvPicPr>
            <a:picLocks noChangeAspect="1" noChangeArrowheads="1"/>
          </p:cNvPicPr>
          <p:nvPr/>
        </p:nvPicPr>
        <p:blipFill>
          <a:blip r:embed="rId4"/>
          <a:srcRect/>
          <a:stretch>
            <a:fillRect/>
          </a:stretch>
        </p:blipFill>
        <p:spPr bwMode="auto">
          <a:xfrm>
            <a:off x="4486559" y="-76412"/>
            <a:ext cx="4657441" cy="6934412"/>
          </a:xfrm>
          <a:prstGeom prst="rect">
            <a:avLst/>
          </a:prstGeom>
          <a:noFill/>
        </p:spPr>
      </p:pic>
      <p:pic>
        <p:nvPicPr>
          <p:cNvPr id="40966" name="Picture 6" descr="http://photos-f.ak.fbcdn.net/hphotos-ak-snc1/hs137.snc1/5848_1180220141788_1116716525_567565_7345718_n.jpg">
            <a:hlinkClick r:id="rId5"/>
          </p:cNvPr>
          <p:cNvPicPr>
            <a:picLocks noChangeAspect="1" noChangeArrowheads="1"/>
          </p:cNvPicPr>
          <p:nvPr/>
        </p:nvPicPr>
        <p:blipFill>
          <a:blip r:embed="rId6"/>
          <a:srcRect/>
          <a:stretch>
            <a:fillRect/>
          </a:stretch>
        </p:blipFill>
        <p:spPr bwMode="auto">
          <a:xfrm>
            <a:off x="0" y="0"/>
            <a:ext cx="4574133" cy="6810375"/>
          </a:xfrm>
          <a:prstGeom prst="rect">
            <a:avLst/>
          </a:prstGeom>
          <a:noFill/>
        </p:spPr>
      </p:pic>
    </p:spTree>
    <p:extLst>
      <p:ext uri="{BB962C8B-B14F-4D97-AF65-F5344CB8AC3E}">
        <p14:creationId xmlns:p14="http://schemas.microsoft.com/office/powerpoint/2010/main" val="3445583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a:srcRect/>
          <a:stretch>
            <a:fillRect/>
          </a:stretch>
        </p:blipFill>
        <p:spPr bwMode="auto">
          <a:xfrm>
            <a:off x="0" y="0"/>
            <a:ext cx="9753600" cy="7753350"/>
          </a:xfrm>
          <a:prstGeom prst="rect">
            <a:avLst/>
          </a:prstGeom>
          <a:noFill/>
          <a:ln w="9525">
            <a:noFill/>
            <a:miter lim="800000"/>
            <a:headEnd/>
            <a:tailEnd/>
          </a:ln>
        </p:spPr>
      </p:pic>
    </p:spTree>
    <p:extLst>
      <p:ext uri="{BB962C8B-B14F-4D97-AF65-F5344CB8AC3E}">
        <p14:creationId xmlns:p14="http://schemas.microsoft.com/office/powerpoint/2010/main" val="2257199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3"/>
          <a:srcRect/>
          <a:stretch>
            <a:fillRect/>
          </a:stretch>
        </p:blipFill>
        <p:spPr bwMode="auto">
          <a:xfrm>
            <a:off x="0" y="176213"/>
            <a:ext cx="9753600" cy="6505575"/>
          </a:xfrm>
          <a:prstGeom prst="rect">
            <a:avLst/>
          </a:prstGeom>
          <a:noFill/>
          <a:ln w="9525">
            <a:noFill/>
            <a:miter lim="800000"/>
            <a:headEnd/>
            <a:tailEnd/>
          </a:ln>
        </p:spPr>
      </p:pic>
    </p:spTree>
    <p:extLst>
      <p:ext uri="{BB962C8B-B14F-4D97-AF65-F5344CB8AC3E}">
        <p14:creationId xmlns:p14="http://schemas.microsoft.com/office/powerpoint/2010/main" val="1631186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3"/>
          <a:srcRect/>
          <a:stretch>
            <a:fillRect/>
          </a:stretch>
        </p:blipFill>
        <p:spPr bwMode="auto">
          <a:xfrm>
            <a:off x="0" y="176213"/>
            <a:ext cx="9753600" cy="6505575"/>
          </a:xfrm>
          <a:prstGeom prst="rect">
            <a:avLst/>
          </a:prstGeom>
          <a:noFill/>
          <a:ln w="9525">
            <a:noFill/>
            <a:miter lim="800000"/>
            <a:headEnd/>
            <a:tailEnd/>
          </a:ln>
        </p:spPr>
      </p:pic>
    </p:spTree>
    <p:extLst>
      <p:ext uri="{BB962C8B-B14F-4D97-AF65-F5344CB8AC3E}">
        <p14:creationId xmlns:p14="http://schemas.microsoft.com/office/powerpoint/2010/main" val="1632529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Conclusion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Sedimentology indicates by </a:t>
            </a:r>
            <a:r>
              <a:rPr lang="en-US" b="1" dirty="0" smtClean="0">
                <a:solidFill>
                  <a:schemeClr val="tx1"/>
                </a:solidFill>
              </a:rPr>
              <a:t>rates of deposition</a:t>
            </a:r>
            <a:r>
              <a:rPr lang="en-US" dirty="0" smtClean="0"/>
              <a:t>, general </a:t>
            </a:r>
            <a:r>
              <a:rPr lang="en-US" b="1" dirty="0" smtClean="0">
                <a:solidFill>
                  <a:schemeClr val="tx1"/>
                </a:solidFill>
              </a:rPr>
              <a:t>absence of </a:t>
            </a:r>
            <a:r>
              <a:rPr lang="en-US" b="1" dirty="0" err="1" smtClean="0">
                <a:solidFill>
                  <a:schemeClr val="tx1"/>
                </a:solidFill>
              </a:rPr>
              <a:t>bioturbation</a:t>
            </a:r>
            <a:r>
              <a:rPr lang="en-US" b="1" dirty="0" smtClean="0">
                <a:solidFill>
                  <a:schemeClr val="tx1"/>
                </a:solidFill>
              </a:rPr>
              <a:t> </a:t>
            </a:r>
            <a:r>
              <a:rPr lang="en-US" dirty="0" smtClean="0"/>
              <a:t>or </a:t>
            </a:r>
            <a:r>
              <a:rPr lang="en-US" dirty="0" err="1" smtClean="0"/>
              <a:t>interstratal</a:t>
            </a:r>
            <a:r>
              <a:rPr lang="en-US" dirty="0" smtClean="0"/>
              <a:t> erosion, </a:t>
            </a:r>
            <a:r>
              <a:rPr lang="en-US" b="1" dirty="0" smtClean="0">
                <a:solidFill>
                  <a:schemeClr val="tx1"/>
                </a:solidFill>
              </a:rPr>
              <a:t>absence of evidence for time</a:t>
            </a:r>
            <a:r>
              <a:rPr lang="en-US" dirty="0" smtClean="0">
                <a:solidFill>
                  <a:schemeClr val="tx1"/>
                </a:solidFill>
              </a:rPr>
              <a:t> </a:t>
            </a:r>
            <a:r>
              <a:rPr lang="en-US" dirty="0" smtClean="0"/>
              <a:t>between units and by </a:t>
            </a:r>
            <a:r>
              <a:rPr lang="en-US" b="1" dirty="0" smtClean="0">
                <a:solidFill>
                  <a:schemeClr val="tx1"/>
                </a:solidFill>
              </a:rPr>
              <a:t>other features </a:t>
            </a:r>
            <a:r>
              <a:rPr lang="en-US" dirty="0" smtClean="0"/>
              <a:t>that </a:t>
            </a:r>
            <a:r>
              <a:rPr lang="en-US" dirty="0" err="1" smtClean="0"/>
              <a:t>radiometrically</a:t>
            </a:r>
            <a:r>
              <a:rPr lang="en-US" dirty="0" smtClean="0"/>
              <a:t> determined time is not giving us correct values for real time. The </a:t>
            </a:r>
            <a:r>
              <a:rPr lang="en-US" b="1" dirty="0" smtClean="0">
                <a:solidFill>
                  <a:schemeClr val="tx1"/>
                </a:solidFill>
              </a:rPr>
              <a:t>survival of biomolecules </a:t>
            </a:r>
            <a:r>
              <a:rPr lang="en-US" dirty="0" smtClean="0"/>
              <a:t>far beyond experimental values likewise challenges the </a:t>
            </a:r>
            <a:r>
              <a:rPr lang="en-US" dirty="0" err="1" smtClean="0"/>
              <a:t>radiometrically</a:t>
            </a:r>
            <a:r>
              <a:rPr lang="en-US" dirty="0" smtClean="0"/>
              <a:t>-determined dates.</a:t>
            </a:r>
          </a:p>
          <a:p>
            <a:r>
              <a:rPr lang="en-US" dirty="0" smtClean="0"/>
              <a:t>The meaning of </a:t>
            </a:r>
            <a:r>
              <a:rPr lang="en-US" dirty="0" err="1" smtClean="0"/>
              <a:t>radiometrically</a:t>
            </a:r>
            <a:r>
              <a:rPr lang="en-US" dirty="0" smtClean="0"/>
              <a:t>-determined time should be reevaluated.</a:t>
            </a:r>
            <a:endParaRPr lang="en-US" dirty="0"/>
          </a:p>
        </p:txBody>
      </p:sp>
    </p:spTree>
    <p:extLst>
      <p:ext uri="{BB962C8B-B14F-4D97-AF65-F5344CB8AC3E}">
        <p14:creationId xmlns:p14="http://schemas.microsoft.com/office/powerpoint/2010/main" val="688247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530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Whale evolution</a:t>
            </a:r>
            <a:endParaRPr lang="en-US" dirty="0"/>
          </a:p>
        </p:txBody>
      </p:sp>
      <p:sp>
        <p:nvSpPr>
          <p:cNvPr id="3" name="Content Placeholder 2"/>
          <p:cNvSpPr>
            <a:spLocks noGrp="1"/>
          </p:cNvSpPr>
          <p:nvPr>
            <p:ph idx="1"/>
          </p:nvPr>
        </p:nvSpPr>
        <p:spPr>
          <a:xfrm>
            <a:off x="152400" y="1554162"/>
            <a:ext cx="8839200" cy="4525963"/>
          </a:xfrm>
        </p:spPr>
        <p:txBody>
          <a:bodyPr>
            <a:normAutofit fontScale="85000" lnSpcReduction="20000"/>
          </a:bodyPr>
          <a:lstStyle/>
          <a:p>
            <a:r>
              <a:rPr lang="en-US" sz="2400" dirty="0" err="1" smtClean="0"/>
              <a:t>Mesonychid</a:t>
            </a:r>
            <a:r>
              <a:rPr lang="en-US" sz="2400" dirty="0" smtClean="0"/>
              <a:t>: Robert Carroll - </a:t>
            </a:r>
            <a:r>
              <a:rPr lang="en-US" sz="2400" dirty="0"/>
              <a:t>“[</a:t>
            </a:r>
            <a:r>
              <a:rPr lang="en-US" sz="2400" dirty="0" err="1"/>
              <a:t>i</a:t>
            </a:r>
            <a:r>
              <a:rPr lang="en-US" sz="2400" dirty="0"/>
              <a:t>]t is not possible to identify a sequence of </a:t>
            </a:r>
            <a:r>
              <a:rPr lang="en-US" sz="2400" dirty="0" err="1"/>
              <a:t>mesonychids</a:t>
            </a:r>
            <a:r>
              <a:rPr lang="en-US" sz="2400" dirty="0"/>
              <a:t> leading directly to whales,” </a:t>
            </a:r>
            <a:r>
              <a:rPr lang="en-US" sz="2400" dirty="0" smtClean="0"/>
              <a:t> This statement understate </a:t>
            </a:r>
            <a:r>
              <a:rPr lang="en-US" sz="2400" dirty="0"/>
              <a:t>the problem.</a:t>
            </a:r>
            <a:r>
              <a:rPr lang="en-US" sz="2400" baseline="30000" dirty="0"/>
              <a:t>[</a:t>
            </a:r>
            <a:r>
              <a:rPr lang="en-US" sz="2400" dirty="0">
                <a:hlinkClick r:id="rId2"/>
              </a:rPr>
              <a:t>10</a:t>
            </a:r>
            <a:r>
              <a:rPr lang="en-US" sz="2400" dirty="0"/>
              <a:t>]  It is not even possible to identify a single ancestral species.  All known </a:t>
            </a:r>
            <a:r>
              <a:rPr lang="en-US" sz="2400" dirty="0" err="1"/>
              <a:t>mesonychids</a:t>
            </a:r>
            <a:r>
              <a:rPr lang="en-US" sz="2400" dirty="0"/>
              <a:t> are excluded from the actual chain of descent by the </a:t>
            </a:r>
            <a:r>
              <a:rPr lang="en-US" sz="2400" dirty="0" smtClean="0"/>
              <a:t>paleontologists’ </a:t>
            </a:r>
            <a:r>
              <a:rPr lang="en-US" sz="2400" dirty="0"/>
              <a:t>own criteria.</a:t>
            </a:r>
            <a:endParaRPr lang="en-US" sz="2400" dirty="0" smtClean="0"/>
          </a:p>
          <a:p>
            <a:r>
              <a:rPr lang="en-US" sz="2400" dirty="0" err="1" smtClean="0"/>
              <a:t>Pachycetus</a:t>
            </a:r>
            <a:r>
              <a:rPr lang="en-US" sz="2400" dirty="0" smtClean="0"/>
              <a:t>:</a:t>
            </a:r>
            <a:r>
              <a:rPr lang="en-US" sz="2400" dirty="0"/>
              <a:t> </a:t>
            </a:r>
            <a:r>
              <a:rPr lang="en-US" sz="2400" dirty="0" smtClean="0"/>
              <a:t> </a:t>
            </a:r>
            <a:r>
              <a:rPr lang="en-US" sz="2400" dirty="0" err="1" smtClean="0"/>
              <a:t>Gingerich</a:t>
            </a:r>
            <a:r>
              <a:rPr lang="en-US" sz="2400" dirty="0" smtClean="0"/>
              <a:t> - ‘In time and in its morphology,</a:t>
            </a:r>
            <a:r>
              <a:rPr lang="en-US" sz="2400" dirty="0"/>
              <a:t> </a:t>
            </a:r>
            <a:r>
              <a:rPr lang="en-US" sz="2400" i="1" dirty="0" err="1"/>
              <a:t>Pakicetus</a:t>
            </a:r>
            <a:r>
              <a:rPr lang="en-US" sz="2400" dirty="0"/>
              <a:t> is perfectly intermediate, a missing link between earlier land mammals and later, full-fledged whales.’ </a:t>
            </a:r>
            <a:endParaRPr lang="en-US" sz="2400" dirty="0" smtClean="0"/>
          </a:p>
          <a:p>
            <a:r>
              <a:rPr lang="en-US" sz="2400" dirty="0" smtClean="0"/>
              <a:t>de </a:t>
            </a:r>
            <a:r>
              <a:rPr lang="en-US" sz="2400" dirty="0" err="1" smtClean="0"/>
              <a:t>Muizon</a:t>
            </a:r>
            <a:r>
              <a:rPr lang="en-US" sz="2400" dirty="0" smtClean="0"/>
              <a:t> - ‘All </a:t>
            </a:r>
            <a:r>
              <a:rPr lang="en-US" sz="2400" dirty="0"/>
              <a:t>the postcranial bones indicate that </a:t>
            </a:r>
            <a:r>
              <a:rPr lang="en-US" sz="2400" dirty="0" err="1"/>
              <a:t>pakicetids</a:t>
            </a:r>
            <a:r>
              <a:rPr lang="en-US" sz="2400" dirty="0"/>
              <a:t> were land mammals, and … indicate that the animals were runners, with only their feet touching the ground</a:t>
            </a:r>
            <a:r>
              <a:rPr lang="en-US" sz="2400" dirty="0" smtClean="0"/>
              <a:t>.’</a:t>
            </a:r>
          </a:p>
          <a:p>
            <a:endParaRPr lang="en-US" dirty="0"/>
          </a:p>
          <a:p>
            <a:endParaRPr lang="en-US" dirty="0" smtClean="0"/>
          </a:p>
          <a:p>
            <a:r>
              <a:rPr lang="en-US" sz="1200" dirty="0"/>
              <a:t>Robert L. Carroll, </a:t>
            </a:r>
            <a:r>
              <a:rPr lang="en-US" sz="1200" i="1" dirty="0"/>
              <a:t>Patterns and Processes of Vertebrate Evolution</a:t>
            </a:r>
            <a:r>
              <a:rPr lang="en-US" sz="1200" dirty="0"/>
              <a:t> (Cambridge: University Press, 1997), 329.</a:t>
            </a:r>
            <a:r>
              <a:rPr lang="en-US" sz="1200" b="1" dirty="0"/>
              <a:t> </a:t>
            </a:r>
            <a:endParaRPr lang="en-US" sz="1300" dirty="0"/>
          </a:p>
          <a:p>
            <a:r>
              <a:rPr lang="en-US" sz="1100" dirty="0" err="1"/>
              <a:t>Gingerich</a:t>
            </a:r>
            <a:r>
              <a:rPr lang="en-US" sz="1100" dirty="0"/>
              <a:t>, P.D., The whales of Tethys, </a:t>
            </a:r>
            <a:r>
              <a:rPr lang="en-US" sz="1100" i="1" dirty="0"/>
              <a:t>Natural History,</a:t>
            </a:r>
            <a:r>
              <a:rPr lang="en-US" sz="1100" dirty="0"/>
              <a:t> p. 86, April 1994.</a:t>
            </a:r>
          </a:p>
          <a:p>
            <a:endParaRPr lang="en-US" sz="1100" dirty="0" smtClean="0"/>
          </a:p>
          <a:p>
            <a:r>
              <a:rPr lang="en-US" sz="1100" dirty="0"/>
              <a:t>de </a:t>
            </a:r>
            <a:r>
              <a:rPr lang="en-US" sz="1100" dirty="0" err="1"/>
              <a:t>Muizon</a:t>
            </a:r>
            <a:r>
              <a:rPr lang="en-US" sz="1100" dirty="0"/>
              <a:t>, C., Walking with whales, </a:t>
            </a:r>
            <a:r>
              <a:rPr lang="en-US" sz="1100" i="1" dirty="0"/>
              <a:t>Nature</a:t>
            </a:r>
            <a:r>
              <a:rPr lang="en-US" sz="1100" dirty="0"/>
              <a:t> </a:t>
            </a:r>
            <a:r>
              <a:rPr lang="en-US" sz="1100" b="1" dirty="0"/>
              <a:t>413</a:t>
            </a:r>
            <a:r>
              <a:rPr lang="en-US" sz="1100" dirty="0"/>
              <a:t>(6853):259–260, 20 Sep. 2001.</a:t>
            </a:r>
          </a:p>
          <a:p>
            <a:endParaRPr lang="en-US" sz="900" dirty="0"/>
          </a:p>
        </p:txBody>
      </p:sp>
      <p:pic>
        <p:nvPicPr>
          <p:cNvPr id="11266" name="Picture 2" descr="Skull frag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11150"/>
            <a:ext cx="2390775"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385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dirty="0" smtClean="0"/>
              <a:t>Richard Dawkins on “Junk DNA”</a:t>
            </a:r>
            <a:endParaRPr lang="en-US" dirty="0"/>
          </a:p>
        </p:txBody>
      </p:sp>
      <p:sp>
        <p:nvSpPr>
          <p:cNvPr id="3" name="Content Placeholder 2"/>
          <p:cNvSpPr>
            <a:spLocks noGrp="1"/>
          </p:cNvSpPr>
          <p:nvPr>
            <p:ph idx="1"/>
          </p:nvPr>
        </p:nvSpPr>
        <p:spPr>
          <a:xfrm>
            <a:off x="0" y="1143000"/>
            <a:ext cx="8991600" cy="5715000"/>
          </a:xfrm>
        </p:spPr>
        <p:txBody>
          <a:bodyPr>
            <a:normAutofit fontScale="70000" lnSpcReduction="20000"/>
          </a:bodyPr>
          <a:lstStyle/>
          <a:p>
            <a:r>
              <a:rPr lang="en-US" dirty="0" smtClean="0"/>
              <a:t>Before ENCODE</a:t>
            </a:r>
            <a:r>
              <a:rPr lang="en-US" dirty="0"/>
              <a:t>: </a:t>
            </a:r>
            <a:r>
              <a:rPr lang="en-US" dirty="0" smtClean="0"/>
              <a:t>“</a:t>
            </a:r>
            <a:r>
              <a:rPr lang="en-US" dirty="0" err="1" smtClean="0"/>
              <a:t>Pseudogenes</a:t>
            </a:r>
            <a:r>
              <a:rPr lang="en-US" dirty="0" smtClean="0"/>
              <a:t> are </a:t>
            </a:r>
            <a:r>
              <a:rPr lang="en-US" dirty="0"/>
              <a:t>genes that once did something useful but have now been sidelined and are never transcribed or translated. They might as well not exist, as far as the animal's welfare is concerned. But as far as the scientist is concerned they very much exist, and they are  exactly what we need for an evolutionary clock. .. . . What </a:t>
            </a:r>
            <a:r>
              <a:rPr lang="en-US" dirty="0" err="1"/>
              <a:t>pseudogenes</a:t>
            </a:r>
            <a:r>
              <a:rPr lang="en-US" dirty="0"/>
              <a:t> are useful for is embarrassing creationists. It stretches even their creative ingenuity to make up a convincing reason why an intelligent designer should have created a </a:t>
            </a:r>
            <a:r>
              <a:rPr lang="en-US" dirty="0" err="1"/>
              <a:t>pseudogene</a:t>
            </a:r>
            <a:r>
              <a:rPr lang="en-US" dirty="0"/>
              <a:t> --a gene that does absolutely nothing and gives every appearance of being a superannuated version of a gene that used to do something, unless he was deliberately setting out to fool us."</a:t>
            </a:r>
            <a:br>
              <a:rPr lang="en-US" dirty="0"/>
            </a:br>
            <a:r>
              <a:rPr lang="en-US" dirty="0" smtClean="0"/>
              <a:t>Dawkins </a:t>
            </a:r>
            <a:r>
              <a:rPr lang="en-US" dirty="0"/>
              <a:t>then continues</a:t>
            </a:r>
            <a:r>
              <a:rPr lang="en-US" dirty="0" smtClean="0"/>
              <a:t>:</a:t>
            </a:r>
            <a:r>
              <a:rPr lang="en-US" dirty="0"/>
              <a:t> "Leaving </a:t>
            </a:r>
            <a:r>
              <a:rPr lang="en-US" dirty="0" err="1"/>
              <a:t>pseudogenes</a:t>
            </a:r>
            <a:r>
              <a:rPr lang="en-US" dirty="0"/>
              <a:t> aside, it is a remarkable fact that the greater part (95 percent in the case of humans) of the genome might as well not be there, for all the difference it makes</a:t>
            </a:r>
            <a:r>
              <a:rPr lang="en-US" dirty="0" smtClean="0"/>
              <a:t>."</a:t>
            </a:r>
            <a:r>
              <a:rPr lang="en-US" dirty="0"/>
              <a:t> </a:t>
            </a:r>
            <a:r>
              <a:rPr lang="en-US" dirty="0" smtClean="0"/>
              <a:t>The </a:t>
            </a:r>
            <a:r>
              <a:rPr lang="en-US" dirty="0"/>
              <a:t>Greatest Show on Earth, 2009, </a:t>
            </a:r>
            <a:r>
              <a:rPr lang="en-US" dirty="0" err="1"/>
              <a:t>pp</a:t>
            </a:r>
            <a:r>
              <a:rPr lang="en-US" dirty="0"/>
              <a:t> </a:t>
            </a:r>
            <a:r>
              <a:rPr lang="en-US" dirty="0" smtClean="0"/>
              <a:t>332-333. </a:t>
            </a:r>
          </a:p>
          <a:p>
            <a:r>
              <a:rPr lang="en-US" dirty="0" smtClean="0"/>
              <a:t>After ENCODE: "I know there are some creationists who have jumped on it because they think it is awkward for Darwinism. Quite the contrary, of course. It is exactly what a Darwinist would hope for -- is to find usefulness in the living world."</a:t>
            </a:r>
            <a:endParaRPr lang="en-US" dirty="0"/>
          </a:p>
        </p:txBody>
      </p:sp>
    </p:spTree>
    <p:extLst>
      <p:ext uri="{BB962C8B-B14F-4D97-AF65-F5344CB8AC3E}">
        <p14:creationId xmlns:p14="http://schemas.microsoft.com/office/powerpoint/2010/main" val="2714931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dirty="0" smtClean="0"/>
              <a:t/>
            </a:r>
            <a:br>
              <a:rPr lang="en-US" dirty="0" smtClean="0"/>
            </a:br>
            <a:r>
              <a:rPr lang="en-US" dirty="0" smtClean="0"/>
              <a:t>“</a:t>
            </a:r>
            <a:r>
              <a:rPr lang="en-US" dirty="0" err="1" smtClean="0"/>
              <a:t>Pseudogenes</a:t>
            </a:r>
            <a:r>
              <a:rPr lang="en-US" dirty="0" smtClean="0"/>
              <a:t> are not pseudo any more</a:t>
            </a:r>
            <a:endParaRPr lang="en-US" dirty="0"/>
          </a:p>
        </p:txBody>
      </p:sp>
      <p:sp>
        <p:nvSpPr>
          <p:cNvPr id="4" name="Content Placeholder 3"/>
          <p:cNvSpPr>
            <a:spLocks noGrp="1"/>
          </p:cNvSpPr>
          <p:nvPr>
            <p:ph idx="1"/>
          </p:nvPr>
        </p:nvSpPr>
        <p:spPr>
          <a:xfrm>
            <a:off x="304800" y="1524000"/>
            <a:ext cx="8686800" cy="4525963"/>
          </a:xfrm>
        </p:spPr>
        <p:txBody>
          <a:bodyPr>
            <a:normAutofit fontScale="85000" lnSpcReduction="10000"/>
          </a:bodyPr>
          <a:lstStyle/>
          <a:p>
            <a:r>
              <a:rPr lang="en-US" dirty="0" smtClean="0"/>
              <a:t>“The </a:t>
            </a:r>
            <a:r>
              <a:rPr lang="en-US" dirty="0"/>
              <a:t>study of functional </a:t>
            </a:r>
            <a:r>
              <a:rPr lang="en-US" dirty="0" err="1"/>
              <a:t>pseudogenes</a:t>
            </a:r>
            <a:r>
              <a:rPr lang="en-US" dirty="0"/>
              <a:t> </a:t>
            </a:r>
            <a:r>
              <a:rPr lang="en-US" dirty="0" smtClean="0"/>
              <a:t>is just </a:t>
            </a:r>
            <a:r>
              <a:rPr lang="en-US" dirty="0"/>
              <a:t>at the beginning. There remain </a:t>
            </a:r>
            <a:r>
              <a:rPr lang="en-US" dirty="0" smtClean="0"/>
              <a:t>many questions </a:t>
            </a:r>
            <a:r>
              <a:rPr lang="en-US" dirty="0"/>
              <a:t>to be addressed, such as </a:t>
            </a:r>
            <a:r>
              <a:rPr lang="en-US" dirty="0" smtClean="0"/>
              <a:t>the regulatory </a:t>
            </a:r>
            <a:r>
              <a:rPr lang="en-US" dirty="0"/>
              <a:t>elements controlling the cell </a:t>
            </a:r>
            <a:r>
              <a:rPr lang="en-US" dirty="0" smtClean="0"/>
              <a:t>or tissue </a:t>
            </a:r>
            <a:r>
              <a:rPr lang="en-US" dirty="0"/>
              <a:t>specific expression of </a:t>
            </a:r>
            <a:r>
              <a:rPr lang="en-US" dirty="0" err="1" smtClean="0"/>
              <a:t>pseudogenes</a:t>
            </a:r>
            <a:r>
              <a:rPr lang="en-US" dirty="0" smtClean="0"/>
              <a:t>. But</a:t>
            </a:r>
            <a:r>
              <a:rPr lang="en-US" dirty="0"/>
              <a:t>, definitely, the so-called </a:t>
            </a:r>
            <a:r>
              <a:rPr lang="en-US" dirty="0" err="1" smtClean="0"/>
              <a:t>pseudogenes</a:t>
            </a:r>
            <a:r>
              <a:rPr lang="en-US" b="1" dirty="0"/>
              <a:t> </a:t>
            </a:r>
            <a:r>
              <a:rPr lang="en-US" b="1" dirty="0" smtClean="0"/>
              <a:t>are really functional, not to be considered any more as just “junk” or “fossil” DNA</a:t>
            </a:r>
            <a:r>
              <a:rPr lang="en-US" dirty="0" smtClean="0"/>
              <a:t>. Surely, many functional </a:t>
            </a:r>
            <a:r>
              <a:rPr lang="en-US" dirty="0" err="1" smtClean="0"/>
              <a:t>pseudogenes</a:t>
            </a:r>
            <a:r>
              <a:rPr lang="en-US" dirty="0" smtClean="0"/>
              <a:t> and novel regulatory mechanisms remain to be discovered and explored in diverse organisms.”</a:t>
            </a:r>
          </a:p>
          <a:p>
            <a:endParaRPr lang="en-US" dirty="0">
              <a:solidFill>
                <a:srgbClr val="FFFFFF"/>
              </a:solidFill>
            </a:endParaRPr>
          </a:p>
          <a:p>
            <a:r>
              <a:rPr lang="en-US" dirty="0" smtClean="0"/>
              <a:t>Wen </a:t>
            </a:r>
            <a:r>
              <a:rPr lang="en-US" dirty="0"/>
              <a:t>et al, RNA Biology </a:t>
            </a:r>
            <a:r>
              <a:rPr lang="en-US" dirty="0" smtClean="0"/>
              <a:t>9:27-32. </a:t>
            </a:r>
            <a:r>
              <a:rPr lang="en-US" dirty="0"/>
              <a:t>Jan </a:t>
            </a:r>
            <a:r>
              <a:rPr lang="en-US" dirty="0" smtClean="0"/>
              <a:t>2012</a:t>
            </a:r>
            <a:endParaRPr lang="en-US" dirty="0"/>
          </a:p>
        </p:txBody>
      </p:sp>
    </p:spTree>
    <p:extLst>
      <p:ext uri="{BB962C8B-B14F-4D97-AF65-F5344CB8AC3E}">
        <p14:creationId xmlns:p14="http://schemas.microsoft.com/office/powerpoint/2010/main" val="3865863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0"/>
            <a:ext cx="7772400" cy="1143000"/>
          </a:xfrm>
        </p:spPr>
        <p:txBody>
          <a:bodyPr/>
          <a:lstStyle/>
          <a:p>
            <a:r>
              <a:rPr lang="en-US"/>
              <a:t>Alpha Decay</a:t>
            </a:r>
          </a:p>
        </p:txBody>
      </p:sp>
      <p:sp>
        <p:nvSpPr>
          <p:cNvPr id="21507" name="Rectangle 3"/>
          <p:cNvSpPr>
            <a:spLocks noGrp="1" noChangeArrowheads="1"/>
          </p:cNvSpPr>
          <p:nvPr>
            <p:ph idx="1"/>
          </p:nvPr>
        </p:nvSpPr>
        <p:spPr>
          <a:xfrm>
            <a:off x="762000" y="1066800"/>
            <a:ext cx="8077200" cy="2971800"/>
          </a:xfrm>
        </p:spPr>
        <p:txBody>
          <a:bodyPr/>
          <a:lstStyle/>
          <a:p>
            <a:r>
              <a:rPr lang="en-US" sz="2800"/>
              <a:t>Alpha particle (helium nucleus) = composed of 2 neutrons and 2 protons </a:t>
            </a:r>
          </a:p>
          <a:p>
            <a:r>
              <a:rPr lang="en-US" sz="2800"/>
              <a:t>Alpha Particle is ejected from the nucleus, along with some gamma radiation</a:t>
            </a:r>
          </a:p>
          <a:p>
            <a:r>
              <a:rPr lang="en-US" sz="2800"/>
              <a:t>Atomic number goes down by 2</a:t>
            </a:r>
          </a:p>
          <a:p>
            <a:r>
              <a:rPr lang="en-US" sz="2800"/>
              <a:t>Atomic mass goes down by 4.</a:t>
            </a:r>
          </a:p>
        </p:txBody>
      </p:sp>
      <p:pic>
        <p:nvPicPr>
          <p:cNvPr id="21508" name="Picture 4"/>
          <p:cNvPicPr>
            <a:picLocks noChangeAspect="1" noChangeArrowheads="1"/>
          </p:cNvPicPr>
          <p:nvPr/>
        </p:nvPicPr>
        <p:blipFill>
          <a:blip r:embed="rId2"/>
          <a:srcRect/>
          <a:stretch>
            <a:fillRect/>
          </a:stretch>
        </p:blipFill>
        <p:spPr bwMode="auto">
          <a:xfrm>
            <a:off x="1219200" y="3978275"/>
            <a:ext cx="6553200" cy="2879725"/>
          </a:xfrm>
          <a:prstGeom prst="rect">
            <a:avLst/>
          </a:prstGeom>
          <a:noFill/>
        </p:spPr>
      </p:pic>
    </p:spTree>
    <p:extLst>
      <p:ext uri="{BB962C8B-B14F-4D97-AF65-F5344CB8AC3E}">
        <p14:creationId xmlns:p14="http://schemas.microsoft.com/office/powerpoint/2010/main" val="289744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dirty="0" smtClean="0"/>
              <a:t>Richard Dawkins on “Designed”</a:t>
            </a:r>
            <a:endParaRPr lang="en-US" dirty="0"/>
          </a:p>
        </p:txBody>
      </p:sp>
      <p:sp>
        <p:nvSpPr>
          <p:cNvPr id="3" name="Content Placeholder 2"/>
          <p:cNvSpPr>
            <a:spLocks noGrp="1"/>
          </p:cNvSpPr>
          <p:nvPr>
            <p:ph idx="1"/>
          </p:nvPr>
        </p:nvSpPr>
        <p:spPr>
          <a:xfrm>
            <a:off x="0" y="1143000"/>
            <a:ext cx="8991600" cy="5715000"/>
          </a:xfrm>
        </p:spPr>
        <p:txBody>
          <a:bodyPr>
            <a:normAutofit/>
          </a:bodyPr>
          <a:lstStyle/>
          <a:p>
            <a:r>
              <a:rPr lang="en-US" dirty="0" smtClean="0"/>
              <a:t>“Its </a:t>
            </a:r>
            <a:r>
              <a:rPr lang="en-US" dirty="0"/>
              <a:t>terribly </a:t>
            </a:r>
            <a:r>
              <a:rPr lang="en-US" dirty="0" err="1" smtClean="0"/>
              <a:t>terribly</a:t>
            </a:r>
            <a:r>
              <a:rPr lang="en-US" dirty="0" smtClean="0"/>
              <a:t> </a:t>
            </a:r>
            <a:r>
              <a:rPr lang="en-US" dirty="0"/>
              <a:t>tempting to use the word designed, time and again I have to bite my tongue</a:t>
            </a:r>
            <a:r>
              <a:rPr lang="en-US" dirty="0" smtClean="0"/>
              <a:t>, </a:t>
            </a:r>
            <a:r>
              <a:rPr lang="en-US" dirty="0"/>
              <a:t>and stop </a:t>
            </a:r>
            <a:r>
              <a:rPr lang="en-US" dirty="0" smtClean="0"/>
              <a:t>myself. [...] </a:t>
            </a:r>
            <a:r>
              <a:rPr lang="en-US" dirty="0"/>
              <a:t>when talking to other biologists, we none of </a:t>
            </a:r>
            <a:r>
              <a:rPr lang="en-US" dirty="0" smtClean="0"/>
              <a:t>us </a:t>
            </a:r>
            <a:r>
              <a:rPr lang="en-US" dirty="0"/>
              <a:t>bother to bite our tongues, we just use the word </a:t>
            </a:r>
            <a:r>
              <a:rPr lang="en-US" dirty="0" smtClean="0"/>
              <a:t>designed.“</a:t>
            </a:r>
          </a:p>
          <a:p>
            <a:endParaRPr lang="en-US" sz="2400" dirty="0" smtClean="0"/>
          </a:p>
          <a:p>
            <a:r>
              <a:rPr lang="en-US" sz="2000" dirty="0" smtClean="0"/>
              <a:t>Richard </a:t>
            </a:r>
            <a:r>
              <a:rPr lang="en-US" sz="2000" dirty="0"/>
              <a:t>Dawkins, </a:t>
            </a:r>
            <a:r>
              <a:rPr lang="en-US" sz="2000" i="1" dirty="0" smtClean="0"/>
              <a:t>Waking </a:t>
            </a:r>
            <a:r>
              <a:rPr lang="en-US" sz="2000" i="1" dirty="0"/>
              <a:t>up in the </a:t>
            </a:r>
            <a:r>
              <a:rPr lang="en-US" sz="2000" i="1" dirty="0" smtClean="0"/>
              <a:t>Universe, </a:t>
            </a:r>
            <a:r>
              <a:rPr lang="en-US" sz="2000" dirty="0" smtClean="0"/>
              <a:t>1991 </a:t>
            </a:r>
            <a:r>
              <a:rPr lang="en-US" sz="2000" dirty="0"/>
              <a:t>Royal </a:t>
            </a:r>
            <a:r>
              <a:rPr lang="en-US" sz="2000" dirty="0" smtClean="0"/>
              <a:t>Institution </a:t>
            </a:r>
            <a:r>
              <a:rPr lang="en-US" sz="2000" dirty="0"/>
              <a:t>Christmas Lecture; 2nd lecture - </a:t>
            </a:r>
            <a:r>
              <a:rPr lang="en-US" sz="2000" i="1" dirty="0" smtClean="0"/>
              <a:t>Designed </a:t>
            </a:r>
            <a:r>
              <a:rPr lang="en-US" sz="2000" i="1" dirty="0"/>
              <a:t>and </a:t>
            </a:r>
            <a:r>
              <a:rPr lang="en-US" sz="2000" i="1" dirty="0" err="1"/>
              <a:t>designoid</a:t>
            </a:r>
            <a:r>
              <a:rPr lang="en-US" sz="2000" i="1" dirty="0"/>
              <a:t> </a:t>
            </a:r>
            <a:r>
              <a:rPr lang="en-US" sz="2000" i="1" dirty="0" smtClean="0"/>
              <a:t>objects</a:t>
            </a:r>
            <a:r>
              <a:rPr lang="en-US" sz="2800" dirty="0" smtClean="0"/>
              <a:t>.</a:t>
            </a:r>
            <a:endParaRPr lang="en-US" sz="2800" dirty="0"/>
          </a:p>
        </p:txBody>
      </p:sp>
    </p:spTree>
    <p:extLst>
      <p:ext uri="{BB962C8B-B14F-4D97-AF65-F5344CB8AC3E}">
        <p14:creationId xmlns:p14="http://schemas.microsoft.com/office/powerpoint/2010/main" val="3061420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lstStyle/>
          <a:p>
            <a:r>
              <a:rPr lang="en-US" dirty="0" err="1" smtClean="0"/>
              <a:t>Prothero</a:t>
            </a:r>
            <a:r>
              <a:rPr lang="en-US" dirty="0" smtClean="0"/>
              <a:t> on stasis</a:t>
            </a:r>
            <a:endParaRPr lang="en-US" dirty="0"/>
          </a:p>
        </p:txBody>
      </p:sp>
      <p:sp>
        <p:nvSpPr>
          <p:cNvPr id="3" name="Content Placeholder 2"/>
          <p:cNvSpPr>
            <a:spLocks noGrp="1"/>
          </p:cNvSpPr>
          <p:nvPr>
            <p:ph idx="1"/>
          </p:nvPr>
        </p:nvSpPr>
        <p:spPr>
          <a:xfrm>
            <a:off x="304800" y="1143000"/>
            <a:ext cx="8686800" cy="5562600"/>
          </a:xfrm>
        </p:spPr>
        <p:txBody>
          <a:bodyPr>
            <a:normAutofit fontScale="77500" lnSpcReduction="20000"/>
          </a:bodyPr>
          <a:lstStyle/>
          <a:p>
            <a:r>
              <a:rPr lang="en-US" dirty="0"/>
              <a:t>The first major discovery was that stasis was much more prevalent in the fossil record than had been previously supposed. </a:t>
            </a:r>
            <a:r>
              <a:rPr lang="en-US" dirty="0" smtClean="0"/>
              <a:t>[…]. If </a:t>
            </a:r>
            <a:r>
              <a:rPr lang="en-US" dirty="0"/>
              <a:t>species didn’t appear suddenly in the fossil record and remain relatively unchanged, then biostratigraphy would never work—and yet almost two centuries of successful </a:t>
            </a:r>
            <a:r>
              <a:rPr lang="en-US" dirty="0" err="1"/>
              <a:t>biostratigraphic</a:t>
            </a:r>
            <a:r>
              <a:rPr lang="en-US" dirty="0"/>
              <a:t> correlations was evidence of just this kind of pattern. As Gould put it, it was the “dirty little secret” hidden in the paleontological closet. Most paleontologists were trained to focus on gradual evolution as the only pattern of interest, and ignored stasis as “not evolutionary change” and therefore uninteresting, to be overlooked or minimized. Once </a:t>
            </a:r>
            <a:r>
              <a:rPr lang="en-US" dirty="0" err="1"/>
              <a:t>Eldredge</a:t>
            </a:r>
            <a:r>
              <a:rPr lang="en-US" dirty="0"/>
              <a:t> and Gould had pointed out that stasis was equally important (“stasis is </a:t>
            </a:r>
            <a:r>
              <a:rPr lang="en-US" dirty="0" smtClean="0"/>
              <a:t>data[sic]” </a:t>
            </a:r>
            <a:r>
              <a:rPr lang="en-US" dirty="0"/>
              <a:t>in Gould’s words), paleontologists all over the world saw that stasis was the general pattern, and that gradualism was rare—and that is still the consensus 40 years later.</a:t>
            </a:r>
          </a:p>
        </p:txBody>
      </p:sp>
    </p:spTree>
    <p:extLst>
      <p:ext uri="{BB962C8B-B14F-4D97-AF65-F5344CB8AC3E}">
        <p14:creationId xmlns:p14="http://schemas.microsoft.com/office/powerpoint/2010/main" val="1931060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5483431"/>
          </a:xfrm>
        </p:spPr>
        <p:txBody>
          <a:bodyPr>
            <a:normAutofit fontScale="70000" lnSpcReduction="20000"/>
          </a:bodyPr>
          <a:lstStyle/>
          <a:p>
            <a:r>
              <a:rPr lang="en-US" dirty="0"/>
              <a:t>In my dissertation on </a:t>
            </a:r>
            <a:r>
              <a:rPr lang="en-US" dirty="0" smtClean="0"/>
              <a:t>[…]fossil mammals […], </a:t>
            </a:r>
            <a:r>
              <a:rPr lang="en-US" dirty="0"/>
              <a:t>I had over 160 well-dated, well-sampled lineages of mammals, so I could evaluate the relative frequency of gradualism versus stasis in an entire regional fauna. I also had a wide </a:t>
            </a:r>
            <a:r>
              <a:rPr lang="en-US" dirty="0" smtClean="0"/>
              <a:t>geographic spread […]. </a:t>
            </a:r>
            <a:r>
              <a:rPr lang="en-US" dirty="0"/>
              <a:t>I had large fossil samples of many species, with dozens at each level, and excellent stratigraphic data. When I finally plunged in and plotted and analyzed my data carefully, it was clear that nearly every lineage showed stasis, with one minor example of gradual size reduction in the little </a:t>
            </a:r>
            <a:r>
              <a:rPr lang="en-US" dirty="0" err="1"/>
              <a:t>oreodont</a:t>
            </a:r>
            <a:r>
              <a:rPr lang="en-US" dirty="0"/>
              <a:t> </a:t>
            </a:r>
            <a:r>
              <a:rPr lang="en-US" i="1" dirty="0" err="1"/>
              <a:t>Miniochoerus</a:t>
            </a:r>
            <a:r>
              <a:rPr lang="en-US" dirty="0"/>
              <a:t>. I could point to this data set and make the case for the prevalence of stasis without any criticism of bias in my sampling. More importantly, the fossil mammals showed no sign of responding to the biggest climate change of the past 50 million years </a:t>
            </a:r>
            <a:r>
              <a:rPr lang="en-US" dirty="0" smtClean="0"/>
              <a:t>[…]. </a:t>
            </a:r>
            <a:r>
              <a:rPr lang="en-US" dirty="0"/>
              <a:t>In North America, dense forests gave way to open scrublands, crocodiles and pond turtles were replaced by land tortoises, and the snails changed from those typical of Nicaragua to those of Baja California. Yet out of all the 160 lineages of mammals in this time interval, there was virtually no response.</a:t>
            </a:r>
          </a:p>
        </p:txBody>
      </p:sp>
      <p:sp>
        <p:nvSpPr>
          <p:cNvPr id="4" name="Title 1"/>
          <p:cNvSpPr>
            <a:spLocks noGrp="1"/>
          </p:cNvSpPr>
          <p:nvPr>
            <p:ph type="title"/>
          </p:nvPr>
        </p:nvSpPr>
        <p:spPr>
          <a:xfrm>
            <a:off x="304800" y="152400"/>
            <a:ext cx="8686800" cy="838200"/>
          </a:xfrm>
        </p:spPr>
        <p:txBody>
          <a:bodyPr/>
          <a:lstStyle/>
          <a:p>
            <a:r>
              <a:rPr lang="en-US" dirty="0" err="1" smtClean="0"/>
              <a:t>Prothero</a:t>
            </a:r>
            <a:r>
              <a:rPr lang="en-US" dirty="0" smtClean="0"/>
              <a:t> on stasis</a:t>
            </a:r>
            <a:endParaRPr lang="en-US" dirty="0"/>
          </a:p>
        </p:txBody>
      </p:sp>
    </p:spTree>
    <p:extLst>
      <p:ext uri="{BB962C8B-B14F-4D97-AF65-F5344CB8AC3E}">
        <p14:creationId xmlns:p14="http://schemas.microsoft.com/office/powerpoint/2010/main" val="22746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686800" cy="5638800"/>
          </a:xfrm>
        </p:spPr>
        <p:txBody>
          <a:bodyPr>
            <a:normAutofit fontScale="77500" lnSpcReduction="20000"/>
          </a:bodyPr>
          <a:lstStyle/>
          <a:p>
            <a:r>
              <a:rPr lang="en-US" dirty="0"/>
              <a:t>After six years of work and publication, the conclusion is clear: none of the common Ice Age mammals and birds responded to any of the climate changes at La Brea in the last 35,000 years, even though the region went from dry chaparral to snowy </a:t>
            </a:r>
            <a:r>
              <a:rPr lang="en-US" dirty="0" err="1"/>
              <a:t>piñon</a:t>
            </a:r>
            <a:r>
              <a:rPr lang="en-US" dirty="0"/>
              <a:t>-juniper forests during the peak glacial 20,000 years ago, and then back to the modern chaparral again.</a:t>
            </a:r>
          </a:p>
          <a:p>
            <a:r>
              <a:rPr lang="en-US" dirty="0"/>
              <a:t>In four of the biggest climatic-</a:t>
            </a:r>
            <a:r>
              <a:rPr lang="en-US" dirty="0" err="1"/>
              <a:t>vegetational</a:t>
            </a:r>
            <a:r>
              <a:rPr lang="en-US" dirty="0"/>
              <a:t> events of the last 50 million years, the mammals and birds show no noticeable change in response to changing climates. No matter how many presentations I give where I show these data, no one (including myself) has a good explanation yet for such widespread stasis despite the obvious selective pressures of changing climate. Rather than answers, we have more questions—and that’s a good thing! Science advances when we discover what we don’t know, or we discover that simple answers we’d been following for years no longer work.</a:t>
            </a:r>
          </a:p>
        </p:txBody>
      </p:sp>
      <p:sp>
        <p:nvSpPr>
          <p:cNvPr id="4" name="Title 1"/>
          <p:cNvSpPr>
            <a:spLocks noGrp="1"/>
          </p:cNvSpPr>
          <p:nvPr>
            <p:ph type="title"/>
          </p:nvPr>
        </p:nvSpPr>
        <p:spPr>
          <a:xfrm>
            <a:off x="304800" y="228600"/>
            <a:ext cx="8686800" cy="838200"/>
          </a:xfrm>
        </p:spPr>
        <p:txBody>
          <a:bodyPr/>
          <a:lstStyle/>
          <a:p>
            <a:r>
              <a:rPr lang="en-US" dirty="0" err="1" smtClean="0"/>
              <a:t>Prothero</a:t>
            </a:r>
            <a:r>
              <a:rPr lang="en-US" dirty="0" smtClean="0"/>
              <a:t> on stasis</a:t>
            </a:r>
            <a:endParaRPr lang="en-US" dirty="0"/>
          </a:p>
        </p:txBody>
      </p:sp>
    </p:spTree>
    <p:extLst>
      <p:ext uri="{BB962C8B-B14F-4D97-AF65-F5344CB8AC3E}">
        <p14:creationId xmlns:p14="http://schemas.microsoft.com/office/powerpoint/2010/main" val="856788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dirty="0">
                <a:effectLst/>
              </a:rPr>
              <a:t>evolutionary relationships </a:t>
            </a:r>
            <a:r>
              <a:rPr lang="en-US" dirty="0" err="1">
                <a:effectLst/>
              </a:rPr>
              <a:t>priapulids</a:t>
            </a:r>
            <a:r>
              <a:rPr lang="en-US" dirty="0">
                <a:effectLst/>
              </a:rPr>
              <a:t> (group of marine worms)</a:t>
            </a:r>
            <a:endParaRPr lang="en-US" dirty="0"/>
          </a:p>
        </p:txBody>
      </p:sp>
      <p:sp>
        <p:nvSpPr>
          <p:cNvPr id="3" name="Content Placeholder 2"/>
          <p:cNvSpPr>
            <a:spLocks noGrp="1"/>
          </p:cNvSpPr>
          <p:nvPr>
            <p:ph idx="1"/>
          </p:nvPr>
        </p:nvSpPr>
        <p:spPr>
          <a:xfrm>
            <a:off x="304800" y="1219200"/>
            <a:ext cx="8686800" cy="5410200"/>
          </a:xfrm>
        </p:spPr>
        <p:txBody>
          <a:bodyPr>
            <a:normAutofit fontScale="62500" lnSpcReduction="20000"/>
          </a:bodyPr>
          <a:lstStyle/>
          <a:p>
            <a:r>
              <a:rPr lang="en-US" dirty="0"/>
              <a:t>See http://www.sciencedaily.com/releases/2012/10/121009092533.htm. </a:t>
            </a:r>
            <a:endParaRPr lang="en-US" dirty="0" smtClean="0"/>
          </a:p>
          <a:p>
            <a:r>
              <a:rPr lang="en-US" dirty="0" smtClean="0"/>
              <a:t>Excerpt</a:t>
            </a:r>
            <a:r>
              <a:rPr lang="en-US" dirty="0"/>
              <a:t>: He explained: "The fossils from the Cambrian period can cause a real headache for evolutionary biologists. Instinct tells us to expect simple organisms evolving over time to become increasingly more complex. However during the Cambrian period there was an apparent explosion of different major groups of animals, all appearing simultaneously in the fossil record. We looked at </a:t>
            </a:r>
            <a:r>
              <a:rPr lang="en-US" dirty="0" err="1"/>
              <a:t>priapulid</a:t>
            </a:r>
            <a:r>
              <a:rPr lang="en-US" dirty="0"/>
              <a:t> worms, which were among the first ever predators. What's remarkable is that they had already evolved into a diverse array of forms -- comparable to the morphological variety of their living cousins -- when we first encounter them in the Cambrian fossil record. It's precisely this apparent explosion of anatomical diversity that vexed Darwin and famously attracted the attention of Harvard biologist Stephen Jay Gould."</a:t>
            </a:r>
          </a:p>
          <a:p>
            <a:r>
              <a:rPr lang="en-US" dirty="0" err="1"/>
              <a:t>Dr</a:t>
            </a:r>
            <a:r>
              <a:rPr lang="en-US" dirty="0"/>
              <a:t> </a:t>
            </a:r>
            <a:r>
              <a:rPr lang="en-US" dirty="0" err="1"/>
              <a:t>Ruta</a:t>
            </a:r>
            <a:r>
              <a:rPr lang="en-US" dirty="0"/>
              <a:t>, from the School of Life Sciences at the University of Lincoln, continued: "Our work has shown that despite many new fossil finds, including many from China in the last decade, the picture remains largely unchanged. </a:t>
            </a:r>
          </a:p>
          <a:p>
            <a:endParaRPr lang="en-US" dirty="0"/>
          </a:p>
        </p:txBody>
      </p:sp>
    </p:spTree>
    <p:extLst>
      <p:ext uri="{BB962C8B-B14F-4D97-AF65-F5344CB8AC3E}">
        <p14:creationId xmlns:p14="http://schemas.microsoft.com/office/powerpoint/2010/main" val="3990816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762000"/>
          </a:xfrm>
        </p:spPr>
        <p:txBody>
          <a:bodyPr>
            <a:normAutofit fontScale="90000"/>
          </a:bodyPr>
          <a:lstStyle/>
          <a:p>
            <a:r>
              <a:rPr lang="en-US" dirty="0"/>
              <a:t>New Fossils Suggest Ancient Origins of Modern-Day Deep-Sea Animals</a:t>
            </a:r>
            <a:br>
              <a:rPr lang="en-US" dirty="0"/>
            </a:br>
            <a:endParaRPr lang="en-US" dirty="0"/>
          </a:p>
        </p:txBody>
      </p:sp>
      <p:sp>
        <p:nvSpPr>
          <p:cNvPr id="3" name="Content Placeholder 2"/>
          <p:cNvSpPr>
            <a:spLocks noGrp="1"/>
          </p:cNvSpPr>
          <p:nvPr>
            <p:ph idx="1"/>
          </p:nvPr>
        </p:nvSpPr>
        <p:spPr>
          <a:xfrm>
            <a:off x="304800" y="1143000"/>
            <a:ext cx="8686800" cy="5334000"/>
          </a:xfrm>
        </p:spPr>
        <p:txBody>
          <a:bodyPr>
            <a:normAutofit fontScale="62500" lnSpcReduction="20000"/>
          </a:bodyPr>
          <a:lstStyle/>
          <a:p>
            <a:r>
              <a:rPr lang="en-US" dirty="0" smtClean="0"/>
              <a:t>A </a:t>
            </a:r>
            <a:r>
              <a:rPr lang="en-US" dirty="0"/>
              <a:t>collection of fossil animals discovered off the coast of Florida suggests that present day deep-sea fauna like sea urchins, starfish and sea cucumbers may have evolved </a:t>
            </a:r>
            <a:r>
              <a:rPr lang="en-US" b="1" dirty="0">
                <a:solidFill>
                  <a:schemeClr val="tx1"/>
                </a:solidFill>
              </a:rPr>
              <a:t>earlier than previously believed </a:t>
            </a:r>
            <a:r>
              <a:rPr lang="en-US" dirty="0"/>
              <a:t>and survived periods of mass extinctions similar to those that wiped out the dinosaurs</a:t>
            </a:r>
            <a:r>
              <a:rPr lang="en-US" dirty="0" smtClean="0"/>
              <a:t>.</a:t>
            </a:r>
            <a:endParaRPr lang="en-US" dirty="0"/>
          </a:p>
          <a:p>
            <a:r>
              <a:rPr lang="en-US" dirty="0" smtClean="0"/>
              <a:t>Previously</a:t>
            </a:r>
            <a:r>
              <a:rPr lang="en-US" dirty="0"/>
              <a:t>, researchers believed that these present-day animals evolved in the relatively recent past, following at least two periods of mass extinction caused by changes in their oceanic environment. The new fossil collection described in this study predates the oldest known records of the present-day fauna. </a:t>
            </a:r>
            <a:r>
              <a:rPr lang="en-US" b="1" dirty="0">
                <a:solidFill>
                  <a:schemeClr val="tx1"/>
                </a:solidFill>
              </a:rPr>
              <a:t>"We were amazed to see that a 114 million year old deep-sea assemblage was so strikingly similar to the modern equivalents," </a:t>
            </a:r>
            <a:r>
              <a:rPr lang="en-US" dirty="0"/>
              <a:t>says lead author Ben </a:t>
            </a:r>
            <a:r>
              <a:rPr lang="en-US" dirty="0" err="1"/>
              <a:t>Thuy</a:t>
            </a:r>
            <a:r>
              <a:rPr lang="en-US" dirty="0" smtClean="0"/>
              <a:t>.</a:t>
            </a:r>
            <a:endParaRPr lang="en-US" dirty="0"/>
          </a:p>
          <a:p>
            <a:r>
              <a:rPr lang="en-US" dirty="0"/>
              <a:t>According to the authors, this evidence shows that the ancestors of modern deep-sea animals have lived in these deep waters for much longer than previously thought. That this collection of fossils appears to have survived several drastic changes in oceanic climates also suggests that deep-sea biodiversity may be more resilient than shallow-water life forms, and more resistant to extinction events than previously thought</a:t>
            </a:r>
            <a:r>
              <a:rPr lang="en-US" dirty="0" smtClean="0"/>
              <a:t>. </a:t>
            </a:r>
          </a:p>
          <a:p>
            <a:endParaRPr lang="en-US" dirty="0" smtClean="0"/>
          </a:p>
          <a:p>
            <a:r>
              <a:rPr lang="en-US" sz="2900" b="1" i="1" dirty="0" err="1" smtClean="0"/>
              <a:t>Thuy</a:t>
            </a:r>
            <a:r>
              <a:rPr lang="en-US" sz="2900" b="1" i="1" dirty="0" smtClean="0"/>
              <a:t> </a:t>
            </a:r>
            <a:r>
              <a:rPr lang="en-US" sz="2900" b="1" i="1" dirty="0"/>
              <a:t>B, Gale AS, </a:t>
            </a:r>
            <a:r>
              <a:rPr lang="en-US" sz="2900" b="1" i="1" dirty="0" err="1"/>
              <a:t>Kroh</a:t>
            </a:r>
            <a:r>
              <a:rPr lang="en-US" sz="2900" b="1" i="1" dirty="0"/>
              <a:t> A, </a:t>
            </a:r>
            <a:r>
              <a:rPr lang="en-US" sz="2900" b="1" i="1" dirty="0" err="1"/>
              <a:t>Kucera</a:t>
            </a:r>
            <a:r>
              <a:rPr lang="en-US" sz="2900" b="1" i="1" dirty="0"/>
              <a:t> M, </a:t>
            </a:r>
            <a:r>
              <a:rPr lang="en-US" sz="2900" b="1" i="1" dirty="0" err="1"/>
              <a:t>Numberger-Thuy</a:t>
            </a:r>
            <a:r>
              <a:rPr lang="en-US" sz="2900" b="1" i="1" dirty="0"/>
              <a:t> LD, et al.. Ancient Origin of the Modern Deep-Sea Fauna. </a:t>
            </a:r>
            <a:r>
              <a:rPr lang="en-US" sz="2900" b="1" i="1" dirty="0" err="1"/>
              <a:t>PLoS</a:t>
            </a:r>
            <a:r>
              <a:rPr lang="en-US" sz="2900" b="1" i="1" dirty="0"/>
              <a:t> ONE, 2012 DOI: 10.1371/journal.pone.0046913</a:t>
            </a:r>
            <a:endParaRPr lang="en-US" sz="2900" b="1" dirty="0"/>
          </a:p>
          <a:p>
            <a:endParaRPr lang="en-US" sz="2900" b="1" dirty="0"/>
          </a:p>
        </p:txBody>
      </p:sp>
    </p:spTree>
    <p:extLst>
      <p:ext uri="{BB962C8B-B14F-4D97-AF65-F5344CB8AC3E}">
        <p14:creationId xmlns:p14="http://schemas.microsoft.com/office/powerpoint/2010/main" val="434649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dirty="0"/>
              <a:t>The half-life of DNA in bone: measuring</a:t>
            </a:r>
            <a:br>
              <a:rPr lang="en-US" dirty="0"/>
            </a:br>
            <a:r>
              <a:rPr lang="en-US" dirty="0"/>
              <a:t>decay kinetics in 158 dated fossils</a:t>
            </a:r>
          </a:p>
        </p:txBody>
      </p:sp>
      <p:sp>
        <p:nvSpPr>
          <p:cNvPr id="3" name="Content Placeholder 2"/>
          <p:cNvSpPr>
            <a:spLocks noGrp="1"/>
          </p:cNvSpPr>
          <p:nvPr>
            <p:ph idx="1"/>
          </p:nvPr>
        </p:nvSpPr>
        <p:spPr>
          <a:xfrm>
            <a:off x="304800" y="1219200"/>
            <a:ext cx="8686800" cy="5562600"/>
          </a:xfrm>
        </p:spPr>
        <p:txBody>
          <a:bodyPr>
            <a:normAutofit fontScale="62500" lnSpcReduction="20000"/>
          </a:bodyPr>
          <a:lstStyle/>
          <a:p>
            <a:r>
              <a:rPr lang="en-US" dirty="0"/>
              <a:t>Claims of extreme survival of DNA have emphasized the need for </a:t>
            </a:r>
            <a:r>
              <a:rPr lang="en-US" dirty="0" smtClean="0"/>
              <a:t>reliable models </a:t>
            </a:r>
            <a:r>
              <a:rPr lang="en-US" dirty="0"/>
              <a:t>of DNA degradation through time. By </a:t>
            </a:r>
            <a:r>
              <a:rPr lang="en-US" dirty="0" err="1"/>
              <a:t>analysing</a:t>
            </a:r>
            <a:r>
              <a:rPr lang="en-US" dirty="0"/>
              <a:t> mitochondrial </a:t>
            </a:r>
            <a:r>
              <a:rPr lang="en-US" dirty="0" smtClean="0"/>
              <a:t>DNA (</a:t>
            </a:r>
            <a:r>
              <a:rPr lang="en-US" dirty="0" err="1" smtClean="0"/>
              <a:t>mtDNA</a:t>
            </a:r>
            <a:r>
              <a:rPr lang="en-US" dirty="0"/>
              <a:t>) from 158 radiocarbon-dated bones of the extinct New Zealand </a:t>
            </a:r>
            <a:r>
              <a:rPr lang="en-US" dirty="0" smtClean="0"/>
              <a:t>moa, we </a:t>
            </a:r>
            <a:r>
              <a:rPr lang="en-US" dirty="0"/>
              <a:t>confirm empirically a long-hypothesized exponential decay relationship. </a:t>
            </a:r>
            <a:r>
              <a:rPr lang="en-US" dirty="0" smtClean="0"/>
              <a:t>The average </a:t>
            </a:r>
            <a:r>
              <a:rPr lang="en-US" dirty="0"/>
              <a:t>DNA half-life within this geographically constrained fossil </a:t>
            </a:r>
            <a:r>
              <a:rPr lang="en-US" dirty="0" smtClean="0"/>
              <a:t>assemblage was </a:t>
            </a:r>
            <a:r>
              <a:rPr lang="en-US" dirty="0"/>
              <a:t>estimated to be 521 years for a 242 </a:t>
            </a:r>
            <a:r>
              <a:rPr lang="en-US" dirty="0" err="1"/>
              <a:t>bp</a:t>
            </a:r>
            <a:r>
              <a:rPr lang="en-US" dirty="0"/>
              <a:t> </a:t>
            </a:r>
            <a:r>
              <a:rPr lang="en-US" dirty="0" err="1"/>
              <a:t>mtDNA</a:t>
            </a:r>
            <a:r>
              <a:rPr lang="en-US" dirty="0"/>
              <a:t> sequence, corresponding </a:t>
            </a:r>
            <a:r>
              <a:rPr lang="en-US" dirty="0" smtClean="0"/>
              <a:t>to a </a:t>
            </a:r>
            <a:r>
              <a:rPr lang="en-US" dirty="0"/>
              <a:t>per nucleotide fragmentation rate (k) of 5.50 ! 10–6 per year. </a:t>
            </a:r>
            <a:r>
              <a:rPr lang="en-US" b="1" dirty="0"/>
              <a:t>With </a:t>
            </a:r>
            <a:r>
              <a:rPr lang="en-US" b="1" dirty="0" smtClean="0"/>
              <a:t>an effective </a:t>
            </a:r>
            <a:r>
              <a:rPr lang="en-US" b="1" dirty="0"/>
              <a:t>burial temperature of 13.1°C, the rate is almost 400 times </a:t>
            </a:r>
            <a:r>
              <a:rPr lang="en-US" b="1" dirty="0" smtClean="0"/>
              <a:t>slower than </a:t>
            </a:r>
            <a:r>
              <a:rPr lang="en-US" b="1" dirty="0"/>
              <a:t>predicted from published kinetic data of in vitro DNA </a:t>
            </a:r>
            <a:r>
              <a:rPr lang="en-US" b="1" dirty="0" err="1"/>
              <a:t>depurination</a:t>
            </a:r>
            <a:r>
              <a:rPr lang="en-US" b="1" dirty="0"/>
              <a:t> at pH </a:t>
            </a:r>
            <a:r>
              <a:rPr lang="en-US" b="1" dirty="0" smtClean="0"/>
              <a:t>5</a:t>
            </a:r>
            <a:r>
              <a:rPr lang="en-US" dirty="0" smtClean="0"/>
              <a:t>. Although </a:t>
            </a:r>
            <a:r>
              <a:rPr lang="en-US" dirty="0"/>
              <a:t>best described by an exponential model (R2 = 0.39), </a:t>
            </a:r>
            <a:r>
              <a:rPr lang="en-US" dirty="0" smtClean="0"/>
              <a:t>considerable sample-to-sample </a:t>
            </a:r>
            <a:r>
              <a:rPr lang="en-US" dirty="0"/>
              <a:t>variance in DNA preservation could not be accounted for </a:t>
            </a:r>
            <a:r>
              <a:rPr lang="en-US" dirty="0" smtClean="0"/>
              <a:t>by geologic </a:t>
            </a:r>
            <a:r>
              <a:rPr lang="en-US" dirty="0"/>
              <a:t>age. This variation likely derives from differences in </a:t>
            </a:r>
            <a:r>
              <a:rPr lang="en-US" dirty="0" err="1"/>
              <a:t>taphonomy</a:t>
            </a:r>
            <a:r>
              <a:rPr lang="en-US" dirty="0"/>
              <a:t> </a:t>
            </a:r>
            <a:r>
              <a:rPr lang="en-US" dirty="0" smtClean="0"/>
              <a:t>and bone </a:t>
            </a:r>
            <a:r>
              <a:rPr lang="en-US" dirty="0" err="1"/>
              <a:t>diagenesis</a:t>
            </a:r>
            <a:r>
              <a:rPr lang="en-US" dirty="0"/>
              <a:t>, which have confounded previous, less spatially </a:t>
            </a:r>
            <a:r>
              <a:rPr lang="en-US" dirty="0" smtClean="0"/>
              <a:t>constrained attempts </a:t>
            </a:r>
            <a:r>
              <a:rPr lang="en-US" dirty="0"/>
              <a:t>to study DNA decay kinetics. Lastly, by calculating </a:t>
            </a:r>
            <a:r>
              <a:rPr lang="en-US" dirty="0" smtClean="0"/>
              <a:t>DNA fragmentation </a:t>
            </a:r>
            <a:r>
              <a:rPr lang="en-US" dirty="0"/>
              <a:t>rates on </a:t>
            </a:r>
            <a:r>
              <a:rPr lang="en-US" dirty="0" err="1"/>
              <a:t>Illumina</a:t>
            </a:r>
            <a:r>
              <a:rPr lang="en-US" dirty="0"/>
              <a:t> </a:t>
            </a:r>
            <a:r>
              <a:rPr lang="en-US" dirty="0" err="1"/>
              <a:t>HiSeq</a:t>
            </a:r>
            <a:r>
              <a:rPr lang="en-US" dirty="0"/>
              <a:t> data, we show that nuclear DNA </a:t>
            </a:r>
            <a:r>
              <a:rPr lang="en-US" dirty="0" smtClean="0"/>
              <a:t>has degraded </a:t>
            </a:r>
            <a:r>
              <a:rPr lang="en-US" dirty="0"/>
              <a:t>at least twice as fast as </a:t>
            </a:r>
            <a:r>
              <a:rPr lang="en-US" dirty="0" err="1"/>
              <a:t>mtDNA</a:t>
            </a:r>
            <a:r>
              <a:rPr lang="en-US" dirty="0"/>
              <a:t>. These results provide a baseline </a:t>
            </a:r>
            <a:r>
              <a:rPr lang="en-US" dirty="0" smtClean="0"/>
              <a:t>for predicting </a:t>
            </a:r>
            <a:r>
              <a:rPr lang="en-US" dirty="0"/>
              <a:t>long-term DNA survival in bone. </a:t>
            </a:r>
            <a:endParaRPr lang="en-US" dirty="0" smtClean="0"/>
          </a:p>
          <a:p>
            <a:endParaRPr lang="en-US" dirty="0" smtClean="0"/>
          </a:p>
          <a:p>
            <a:r>
              <a:rPr lang="en-US" sz="2900" dirty="0" smtClean="0"/>
              <a:t>Proceedings </a:t>
            </a:r>
            <a:r>
              <a:rPr lang="en-US" sz="2900" dirty="0"/>
              <a:t>of the Royal Society B: </a:t>
            </a:r>
            <a:r>
              <a:rPr lang="en-US" sz="2900" dirty="0" smtClean="0"/>
              <a:t>Biological Sciences </a:t>
            </a:r>
            <a:r>
              <a:rPr lang="en-US" sz="2900" dirty="0"/>
              <a:t>(2012). Published online before print October 10, </a:t>
            </a:r>
            <a:r>
              <a:rPr lang="en-US" sz="2900" dirty="0" smtClean="0"/>
              <a:t>2012, doi:10.1098/rspb.2012.1745</a:t>
            </a:r>
            <a:r>
              <a:rPr lang="en-US" sz="2900" dirty="0"/>
              <a:t>.</a:t>
            </a:r>
          </a:p>
          <a:p>
            <a:endParaRPr lang="en-US" dirty="0"/>
          </a:p>
        </p:txBody>
      </p:sp>
    </p:spTree>
    <p:extLst>
      <p:ext uri="{BB962C8B-B14F-4D97-AF65-F5344CB8AC3E}">
        <p14:creationId xmlns:p14="http://schemas.microsoft.com/office/powerpoint/2010/main" val="606139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7200" y="76200"/>
            <a:ext cx="8686800" cy="838200"/>
          </a:xfrm>
        </p:spPr>
        <p:txBody>
          <a:bodyPr>
            <a:normAutofit fontScale="90000"/>
          </a:bodyPr>
          <a:lstStyle/>
          <a:p>
            <a:r>
              <a:rPr lang="en-US" dirty="0"/>
              <a:t>Correlations between age and DNA preservation</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00" y="1371600"/>
            <a:ext cx="8769600" cy="513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82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finding affects understanding of formation of the solar system</a:t>
            </a:r>
            <a:br>
              <a:rPr lang="en-US" dirty="0"/>
            </a:br>
            <a:endParaRPr lang="en-US" dirty="0"/>
          </a:p>
        </p:txBody>
      </p:sp>
      <p:sp>
        <p:nvSpPr>
          <p:cNvPr id="3" name="Content Placeholder 2"/>
          <p:cNvSpPr>
            <a:spLocks noGrp="1"/>
          </p:cNvSpPr>
          <p:nvPr>
            <p:ph idx="1"/>
          </p:nvPr>
        </p:nvSpPr>
        <p:spPr>
          <a:xfrm>
            <a:off x="304800" y="1295400"/>
            <a:ext cx="8686800" cy="4784725"/>
          </a:xfrm>
        </p:spPr>
        <p:txBody>
          <a:bodyPr>
            <a:normAutofit/>
          </a:bodyPr>
          <a:lstStyle/>
          <a:p>
            <a:r>
              <a:rPr lang="en-US" dirty="0" smtClean="0"/>
              <a:t>March </a:t>
            </a:r>
            <a:r>
              <a:rPr lang="en-US" dirty="0"/>
              <a:t>29, </a:t>
            </a:r>
            <a:r>
              <a:rPr lang="en-US" dirty="0" smtClean="0"/>
              <a:t>2012</a:t>
            </a:r>
            <a:endParaRPr lang="en-US" dirty="0"/>
          </a:p>
          <a:p>
            <a:r>
              <a:rPr lang="en-US" dirty="0" smtClean="0"/>
              <a:t> </a:t>
            </a:r>
            <a:r>
              <a:rPr lang="en-US" dirty="0"/>
              <a:t>A global collaboration including five University of Notre Dame researchers has revised the half-life of samarium-146 (146Sm), reducing it to 68 million years from 103 million years. Their finding is published in the journal Science today</a:t>
            </a:r>
          </a:p>
          <a:p>
            <a:endParaRPr lang="en-US" dirty="0"/>
          </a:p>
        </p:txBody>
      </p:sp>
    </p:spTree>
    <p:extLst>
      <p:ext uri="{BB962C8B-B14F-4D97-AF65-F5344CB8AC3E}">
        <p14:creationId xmlns:p14="http://schemas.microsoft.com/office/powerpoint/2010/main" val="1539134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rmAutofit/>
          </a:bodyPr>
          <a:lstStyle/>
          <a:p>
            <a:r>
              <a:rPr lang="en-US" dirty="0" smtClean="0"/>
              <a:t>“Absolute” dating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“At </a:t>
            </a:r>
            <a:r>
              <a:rPr lang="en-US" dirty="0"/>
              <a:t>present, physical dates do not stand on their own. They must be compatible with stratigraphy. Stratigraphy has also served to highlight flaws and the relevance of unexpected factors in some physical procedures. So-called absolute dating is a misnomer, for physical dates provide numerical approximations, preferably considered within and constrained by a stratigraphic </a:t>
            </a:r>
            <a:r>
              <a:rPr lang="en-US" dirty="0" smtClean="0"/>
              <a:t>framework”</a:t>
            </a:r>
          </a:p>
          <a:p>
            <a:endParaRPr lang="en-US" sz="1300" dirty="0" smtClean="0"/>
          </a:p>
          <a:p>
            <a:r>
              <a:rPr lang="en-US" sz="2400" i="1" dirty="0"/>
              <a:t>''Canons'' </a:t>
            </a:r>
            <a:r>
              <a:rPr lang="en-US" sz="2400" i="1" dirty="0" smtClean="0"/>
              <a:t>revisited and </a:t>
            </a:r>
            <a:r>
              <a:rPr lang="en-US" sz="2400" i="1" dirty="0"/>
              <a:t>reviewed: Lester King's views of landscape </a:t>
            </a:r>
            <a:r>
              <a:rPr lang="en-US" sz="2400" i="1" dirty="0" smtClean="0"/>
              <a:t>evolution considered </a:t>
            </a:r>
            <a:r>
              <a:rPr lang="en-US" sz="2400" i="1" dirty="0"/>
              <a:t>50 years </a:t>
            </a:r>
            <a:r>
              <a:rPr lang="en-US" sz="2400" i="1" dirty="0" smtClean="0"/>
              <a:t>later</a:t>
            </a:r>
            <a:r>
              <a:rPr lang="en-US" sz="2400" dirty="0" smtClean="0"/>
              <a:t>. C. R. </a:t>
            </a:r>
            <a:r>
              <a:rPr lang="en-US" sz="2400" dirty="0" err="1" smtClean="0"/>
              <a:t>Twidale</a:t>
            </a:r>
            <a:r>
              <a:rPr lang="en-US" sz="2400" dirty="0" smtClean="0"/>
              <a:t>. </a:t>
            </a:r>
            <a:r>
              <a:rPr lang="en-US" sz="2200" i="1" dirty="0" smtClean="0"/>
              <a:t>Geological </a:t>
            </a:r>
            <a:r>
              <a:rPr lang="en-US" sz="2200" i="1" dirty="0"/>
              <a:t>Society of America Bulletin </a:t>
            </a:r>
            <a:r>
              <a:rPr lang="en-US" sz="2200" dirty="0"/>
              <a:t>2003;115, no. 10;1155-1172</a:t>
            </a:r>
          </a:p>
        </p:txBody>
      </p:sp>
    </p:spTree>
    <p:extLst>
      <p:ext uri="{BB962C8B-B14F-4D97-AF65-F5344CB8AC3E}">
        <p14:creationId xmlns:p14="http://schemas.microsoft.com/office/powerpoint/2010/main" val="1952651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0"/>
            <a:ext cx="7772400" cy="1143000"/>
          </a:xfrm>
        </p:spPr>
        <p:txBody>
          <a:bodyPr/>
          <a:lstStyle/>
          <a:p>
            <a:r>
              <a:rPr lang="en-US" dirty="0"/>
              <a:t>Beta Decay</a:t>
            </a:r>
          </a:p>
        </p:txBody>
      </p:sp>
      <p:sp>
        <p:nvSpPr>
          <p:cNvPr id="22531" name="Rectangle 3"/>
          <p:cNvSpPr>
            <a:spLocks noGrp="1" noChangeArrowheads="1"/>
          </p:cNvSpPr>
          <p:nvPr>
            <p:ph idx="1"/>
          </p:nvPr>
        </p:nvSpPr>
        <p:spPr>
          <a:xfrm>
            <a:off x="762000" y="1219200"/>
            <a:ext cx="7772400" cy="2590800"/>
          </a:xfrm>
        </p:spPr>
        <p:txBody>
          <a:bodyPr/>
          <a:lstStyle/>
          <a:p>
            <a:r>
              <a:rPr lang="en-US"/>
              <a:t>An electron is ejected from the nucleus</a:t>
            </a:r>
          </a:p>
          <a:p>
            <a:r>
              <a:rPr lang="en-US"/>
              <a:t>Essentially a neutron becomes a proton</a:t>
            </a:r>
          </a:p>
          <a:p>
            <a:r>
              <a:rPr lang="en-US"/>
              <a:t>Atomic number increases by 1</a:t>
            </a:r>
          </a:p>
          <a:p>
            <a:r>
              <a:rPr lang="en-US"/>
              <a:t>Atomic mass remains the same.</a:t>
            </a:r>
          </a:p>
        </p:txBody>
      </p:sp>
      <p:pic>
        <p:nvPicPr>
          <p:cNvPr id="22532" name="Picture 4"/>
          <p:cNvPicPr>
            <a:picLocks noChangeAspect="1" noChangeArrowheads="1"/>
          </p:cNvPicPr>
          <p:nvPr/>
        </p:nvPicPr>
        <p:blipFill>
          <a:blip r:embed="rId2"/>
          <a:srcRect/>
          <a:stretch>
            <a:fillRect/>
          </a:stretch>
        </p:blipFill>
        <p:spPr bwMode="auto">
          <a:xfrm>
            <a:off x="1219199" y="3800019"/>
            <a:ext cx="6629401" cy="3210381"/>
          </a:xfrm>
          <a:prstGeom prst="rect">
            <a:avLst/>
          </a:prstGeom>
          <a:noFill/>
        </p:spPr>
      </p:pic>
    </p:spTree>
    <p:extLst>
      <p:ext uri="{BB962C8B-B14F-4D97-AF65-F5344CB8AC3E}">
        <p14:creationId xmlns:p14="http://schemas.microsoft.com/office/powerpoint/2010/main" val="304868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09600" y="152400"/>
            <a:ext cx="7772400" cy="1143000"/>
          </a:xfrm>
        </p:spPr>
        <p:txBody>
          <a:bodyPr/>
          <a:lstStyle/>
          <a:p>
            <a:r>
              <a:rPr lang="en-US" dirty="0"/>
              <a:t>Electron Capture</a:t>
            </a:r>
          </a:p>
        </p:txBody>
      </p:sp>
      <p:sp>
        <p:nvSpPr>
          <p:cNvPr id="23555" name="Rectangle 3"/>
          <p:cNvSpPr>
            <a:spLocks noGrp="1" noChangeArrowheads="1"/>
          </p:cNvSpPr>
          <p:nvPr>
            <p:ph idx="1"/>
          </p:nvPr>
        </p:nvSpPr>
        <p:spPr>
          <a:xfrm>
            <a:off x="838200" y="1524000"/>
            <a:ext cx="7772400" cy="1905000"/>
          </a:xfrm>
        </p:spPr>
        <p:txBody>
          <a:bodyPr>
            <a:normAutofit fontScale="92500"/>
          </a:bodyPr>
          <a:lstStyle/>
          <a:p>
            <a:r>
              <a:rPr lang="en-US" dirty="0"/>
              <a:t>A proton becomes a neutron in the nucleus</a:t>
            </a:r>
          </a:p>
          <a:p>
            <a:r>
              <a:rPr lang="en-US" dirty="0"/>
              <a:t>Atomic number decreases by one</a:t>
            </a:r>
          </a:p>
          <a:p>
            <a:r>
              <a:rPr lang="en-US" dirty="0"/>
              <a:t>Atomic mass does not change.</a:t>
            </a:r>
          </a:p>
        </p:txBody>
      </p:sp>
      <p:pic>
        <p:nvPicPr>
          <p:cNvPr id="23556" name="Picture 4"/>
          <p:cNvPicPr>
            <a:picLocks noChangeAspect="1" noChangeArrowheads="1"/>
          </p:cNvPicPr>
          <p:nvPr/>
        </p:nvPicPr>
        <p:blipFill>
          <a:blip r:embed="rId2"/>
          <a:srcRect/>
          <a:stretch>
            <a:fillRect/>
          </a:stretch>
        </p:blipFill>
        <p:spPr bwMode="auto">
          <a:xfrm>
            <a:off x="1219200" y="3909604"/>
            <a:ext cx="6705600" cy="3008923"/>
          </a:xfrm>
          <a:prstGeom prst="rect">
            <a:avLst/>
          </a:prstGeom>
          <a:noFill/>
        </p:spPr>
      </p:pic>
      <p:sp>
        <p:nvSpPr>
          <p:cNvPr id="5" name="Line 40"/>
          <p:cNvSpPr>
            <a:spLocks noChangeShapeType="1"/>
          </p:cNvSpPr>
          <p:nvPr/>
        </p:nvSpPr>
        <p:spPr bwMode="auto">
          <a:xfrm flipH="1">
            <a:off x="3029427" y="5061072"/>
            <a:ext cx="465306" cy="359924"/>
          </a:xfrm>
          <a:prstGeom prst="line">
            <a:avLst/>
          </a:prstGeom>
          <a:noFill/>
          <a:ln w="5715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2689636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5">
                                            <p:txEl>
                                              <p:pRg st="2" end="2"/>
                                            </p:txEl>
                                          </p:spTgt>
                                        </p:tgtEl>
                                        <p:attrNameLst>
                                          <p:attrName>style.visibility</p:attrName>
                                        </p:attrNameLst>
                                      </p:cBhvr>
                                      <p:to>
                                        <p:strVal val="visible"/>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0"/>
            <a:ext cx="7772400" cy="1143000"/>
          </a:xfrm>
        </p:spPr>
        <p:txBody>
          <a:bodyPr/>
          <a:lstStyle/>
          <a:p>
            <a:r>
              <a:rPr lang="en-US"/>
              <a:t>Useful Isotope Systems</a:t>
            </a:r>
          </a:p>
        </p:txBody>
      </p:sp>
      <p:graphicFrame>
        <p:nvGraphicFramePr>
          <p:cNvPr id="25647" name="Group 47"/>
          <p:cNvGraphicFramePr>
            <a:graphicFrameLocks noGrp="1"/>
          </p:cNvGraphicFramePr>
          <p:nvPr>
            <p:ph type="tbl" idx="1"/>
          </p:nvPr>
        </p:nvGraphicFramePr>
        <p:xfrm>
          <a:off x="685800" y="1600200"/>
          <a:ext cx="7772400" cy="4495800"/>
        </p:xfrm>
        <a:graphic>
          <a:graphicData uri="http://schemas.openxmlformats.org/drawingml/2006/table">
            <a:tbl>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ISOTOPE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HALF LIFE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RANGE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dirty="0" smtClean="0">
                          <a:ln>
                            <a:noFill/>
                          </a:ln>
                          <a:solidFill>
                            <a:schemeClr val="tx1"/>
                          </a:solidFill>
                          <a:effectLst/>
                          <a:latin typeface="Times" pitchFamily="68" charset="0"/>
                        </a:rPr>
                        <a:t>14</a:t>
                      </a:r>
                      <a:r>
                        <a:rPr kumimoji="0" lang="en-US" sz="2400" b="0" i="0" u="none" strike="noStrike" cap="none" normalizeH="0" baseline="0" dirty="0" smtClean="0">
                          <a:ln>
                            <a:noFill/>
                          </a:ln>
                          <a:solidFill>
                            <a:schemeClr val="tx1"/>
                          </a:solidFill>
                          <a:effectLst/>
                          <a:latin typeface="Times" pitchFamily="68" charset="0"/>
                        </a:rPr>
                        <a:t>C -&gt; </a:t>
                      </a:r>
                      <a:r>
                        <a:rPr kumimoji="0" lang="en-US" sz="2400" b="0" i="0" u="none" strike="noStrike" cap="none" normalizeH="0" baseline="30000" dirty="0" smtClean="0">
                          <a:ln>
                            <a:noFill/>
                          </a:ln>
                          <a:solidFill>
                            <a:schemeClr val="tx1"/>
                          </a:solidFill>
                          <a:effectLst/>
                          <a:latin typeface="Times" pitchFamily="68" charset="0"/>
                        </a:rPr>
                        <a:t>14</a:t>
                      </a:r>
                      <a:r>
                        <a:rPr kumimoji="0" lang="en-US" sz="2400" b="0" i="0" u="none" strike="noStrike" cap="none" normalizeH="0" baseline="0" dirty="0" smtClean="0">
                          <a:ln>
                            <a:noFill/>
                          </a:ln>
                          <a:solidFill>
                            <a:schemeClr val="tx1"/>
                          </a:solidFill>
                          <a:effectLst/>
                          <a:latin typeface="Times" pitchFamily="68" charset="0"/>
                        </a:rPr>
                        <a:t>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5730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&lt; 60,000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dirty="0" smtClean="0">
                          <a:ln>
                            <a:noFill/>
                          </a:ln>
                          <a:solidFill>
                            <a:schemeClr val="tx1"/>
                          </a:solidFill>
                          <a:effectLst/>
                          <a:latin typeface="Times" pitchFamily="68" charset="0"/>
                        </a:rPr>
                        <a:t>40</a:t>
                      </a:r>
                      <a:r>
                        <a:rPr kumimoji="0" lang="en-US" sz="2400" b="0" i="0" u="none" strike="noStrike" cap="none" normalizeH="0" baseline="0" dirty="0" smtClean="0">
                          <a:ln>
                            <a:noFill/>
                          </a:ln>
                          <a:solidFill>
                            <a:schemeClr val="tx1"/>
                          </a:solidFill>
                          <a:effectLst/>
                          <a:latin typeface="Times" pitchFamily="68" charset="0"/>
                        </a:rPr>
                        <a:t>K -&gt; </a:t>
                      </a:r>
                      <a:r>
                        <a:rPr kumimoji="0" lang="en-US" sz="2400" b="0" i="0" u="none" strike="noStrike" cap="none" normalizeH="0" baseline="30000" dirty="0" smtClean="0">
                          <a:ln>
                            <a:noFill/>
                          </a:ln>
                          <a:solidFill>
                            <a:schemeClr val="tx1"/>
                          </a:solidFill>
                          <a:effectLst/>
                          <a:latin typeface="Times" pitchFamily="68" charset="0"/>
                        </a:rPr>
                        <a:t>40</a:t>
                      </a:r>
                      <a:r>
                        <a:rPr kumimoji="0" lang="en-US" sz="2400" b="0" i="0" u="none" strike="noStrike" cap="none" normalizeH="0" baseline="0" dirty="0" smtClean="0">
                          <a:ln>
                            <a:noFill/>
                          </a:ln>
                          <a:solidFill>
                            <a:schemeClr val="tx1"/>
                          </a:solidFill>
                          <a:effectLst/>
                          <a:latin typeface="Times" pitchFamily="68" charset="0"/>
                        </a:rPr>
                        <a:t>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1.25 x 10</a:t>
                      </a:r>
                      <a:r>
                        <a:rPr kumimoji="0" lang="en-US" sz="2400" b="0" i="0" u="none" strike="noStrike" cap="none" normalizeH="0" baseline="30000" smtClean="0">
                          <a:ln>
                            <a:noFill/>
                          </a:ln>
                          <a:solidFill>
                            <a:schemeClr val="tx1"/>
                          </a:solidFill>
                          <a:effectLst/>
                          <a:latin typeface="Times" pitchFamily="68" charset="0"/>
                        </a:rPr>
                        <a:t>9 </a:t>
                      </a:r>
                      <a:r>
                        <a:rPr kumimoji="0" lang="en-US" sz="2400" b="0" i="0" u="none" strike="noStrike" cap="none" normalizeH="0" baseline="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&gt; 100,000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dirty="0" smtClean="0">
                          <a:ln>
                            <a:noFill/>
                          </a:ln>
                          <a:solidFill>
                            <a:schemeClr val="tx1"/>
                          </a:solidFill>
                          <a:effectLst/>
                          <a:latin typeface="Times" pitchFamily="68" charset="0"/>
                        </a:rPr>
                        <a:t>87</a:t>
                      </a:r>
                      <a:r>
                        <a:rPr kumimoji="0" lang="en-US" sz="2400" b="0" i="0" u="none" strike="noStrike" cap="none" normalizeH="0" baseline="0" dirty="0" smtClean="0">
                          <a:ln>
                            <a:noFill/>
                          </a:ln>
                          <a:solidFill>
                            <a:schemeClr val="tx1"/>
                          </a:solidFill>
                          <a:effectLst/>
                          <a:latin typeface="Times" pitchFamily="68" charset="0"/>
                        </a:rPr>
                        <a:t>Rb -&gt; </a:t>
                      </a:r>
                      <a:r>
                        <a:rPr kumimoji="0" lang="en-US" sz="2400" b="0" i="0" u="none" strike="noStrike" cap="none" normalizeH="0" baseline="30000" dirty="0" smtClean="0">
                          <a:ln>
                            <a:noFill/>
                          </a:ln>
                          <a:solidFill>
                            <a:schemeClr val="tx1"/>
                          </a:solidFill>
                          <a:effectLst/>
                          <a:latin typeface="Times" pitchFamily="68" charset="0"/>
                        </a:rPr>
                        <a:t>87</a:t>
                      </a:r>
                      <a:r>
                        <a:rPr kumimoji="0" lang="en-US" sz="2400" b="0" i="0" u="none" strike="noStrike" cap="none" normalizeH="0" baseline="0" dirty="0" smtClean="0">
                          <a:ln>
                            <a:noFill/>
                          </a:ln>
                          <a:solidFill>
                            <a:schemeClr val="tx1"/>
                          </a:solidFill>
                          <a:effectLst/>
                          <a:latin typeface="Times" pitchFamily="68" charset="0"/>
                        </a:rPr>
                        <a:t>Sr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48.8 x 10</a:t>
                      </a:r>
                      <a:r>
                        <a:rPr kumimoji="0" lang="en-US" sz="2400" b="0" i="0" u="none" strike="noStrike" cap="none" normalizeH="0" baseline="30000" dirty="0" smtClean="0">
                          <a:ln>
                            <a:noFill/>
                          </a:ln>
                          <a:solidFill>
                            <a:schemeClr val="tx1"/>
                          </a:solidFill>
                          <a:effectLst/>
                          <a:latin typeface="Times" pitchFamily="68" charset="0"/>
                        </a:rPr>
                        <a:t>9 </a:t>
                      </a:r>
                      <a:r>
                        <a:rPr kumimoji="0" lang="en-US" sz="2400" b="0" i="0" u="none" strike="noStrike" cap="none" normalizeH="0" baseline="0" dirty="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&gt; 1,000,000</a:t>
                      </a:r>
                      <a:r>
                        <a:rPr kumimoji="0" lang="en-US" sz="2400" b="0" i="0" u="none" strike="noStrike" cap="none" normalizeH="0" baseline="30000" smtClean="0">
                          <a:ln>
                            <a:noFill/>
                          </a:ln>
                          <a:solidFill>
                            <a:schemeClr val="tx1"/>
                          </a:solidFill>
                          <a:effectLst/>
                          <a:latin typeface="Times" pitchFamily="68" charset="0"/>
                        </a:rPr>
                        <a:t> </a:t>
                      </a:r>
                      <a:r>
                        <a:rPr kumimoji="0" lang="en-US" sz="2400" b="0" i="0" u="none" strike="noStrike" cap="none" normalizeH="0" baseline="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Times" pitchFamily="68" charset="0"/>
                        </a:rPr>
                        <a:t>238</a:t>
                      </a:r>
                      <a:r>
                        <a:rPr kumimoji="0" lang="en-US" sz="2400" b="0" i="0" u="none" strike="noStrike" cap="none" normalizeH="0" baseline="0" smtClean="0">
                          <a:ln>
                            <a:noFill/>
                          </a:ln>
                          <a:solidFill>
                            <a:schemeClr val="tx1"/>
                          </a:solidFill>
                          <a:effectLst/>
                          <a:latin typeface="Times" pitchFamily="68" charset="0"/>
                        </a:rPr>
                        <a:t>U -&gt; </a:t>
                      </a:r>
                      <a:r>
                        <a:rPr kumimoji="0" lang="en-US" sz="2400" b="0" i="0" u="none" strike="noStrike" cap="none" normalizeH="0" baseline="30000" smtClean="0">
                          <a:ln>
                            <a:noFill/>
                          </a:ln>
                          <a:solidFill>
                            <a:schemeClr val="tx1"/>
                          </a:solidFill>
                          <a:effectLst/>
                          <a:latin typeface="Times" pitchFamily="68" charset="0"/>
                        </a:rPr>
                        <a:t>206</a:t>
                      </a:r>
                      <a:r>
                        <a:rPr kumimoji="0" lang="en-US" sz="2400" b="0" i="0" u="none" strike="noStrike" cap="none" normalizeH="0" baseline="0" smtClean="0">
                          <a:ln>
                            <a:noFill/>
                          </a:ln>
                          <a:solidFill>
                            <a:schemeClr val="tx1"/>
                          </a:solidFill>
                          <a:effectLst/>
                          <a:latin typeface="Times" pitchFamily="68" charset="0"/>
                        </a:rPr>
                        <a:t>Pb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4.5 x 10</a:t>
                      </a:r>
                      <a:r>
                        <a:rPr kumimoji="0" lang="en-US" sz="2400" b="0" i="0" u="none" strike="noStrike" cap="none" normalizeH="0" baseline="30000" dirty="0" smtClean="0">
                          <a:ln>
                            <a:noFill/>
                          </a:ln>
                          <a:solidFill>
                            <a:schemeClr val="tx1"/>
                          </a:solidFill>
                          <a:effectLst/>
                          <a:latin typeface="Times" pitchFamily="68" charset="0"/>
                        </a:rPr>
                        <a:t>9 </a:t>
                      </a:r>
                      <a:r>
                        <a:rPr kumimoji="0" lang="en-US" sz="2400" b="0" i="0" u="none" strike="noStrike" cap="none" normalizeH="0" baseline="0" dirty="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&gt; 1,000,000</a:t>
                      </a:r>
                      <a:r>
                        <a:rPr kumimoji="0" lang="en-US" sz="2400" b="0" i="0" u="none" strike="noStrike" cap="none" normalizeH="0" baseline="30000" smtClean="0">
                          <a:ln>
                            <a:noFill/>
                          </a:ln>
                          <a:solidFill>
                            <a:schemeClr val="tx1"/>
                          </a:solidFill>
                          <a:effectLst/>
                          <a:latin typeface="Times" pitchFamily="68" charset="0"/>
                        </a:rPr>
                        <a:t> </a:t>
                      </a:r>
                      <a:r>
                        <a:rPr kumimoji="0" lang="en-US" sz="2400" b="0" i="0" u="none" strike="noStrike" cap="none" normalizeH="0" baseline="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Times" pitchFamily="68" charset="0"/>
                        </a:rPr>
                        <a:t>235</a:t>
                      </a:r>
                      <a:r>
                        <a:rPr kumimoji="0" lang="en-US" sz="2400" b="0" i="0" u="none" strike="noStrike" cap="none" normalizeH="0" baseline="0" smtClean="0">
                          <a:ln>
                            <a:noFill/>
                          </a:ln>
                          <a:solidFill>
                            <a:schemeClr val="tx1"/>
                          </a:solidFill>
                          <a:effectLst/>
                          <a:latin typeface="Times" pitchFamily="68" charset="0"/>
                        </a:rPr>
                        <a:t>U -&gt; </a:t>
                      </a:r>
                      <a:r>
                        <a:rPr kumimoji="0" lang="en-US" sz="2400" b="0" i="0" u="none" strike="noStrike" cap="none" normalizeH="0" baseline="30000" smtClean="0">
                          <a:ln>
                            <a:noFill/>
                          </a:ln>
                          <a:solidFill>
                            <a:schemeClr val="tx1"/>
                          </a:solidFill>
                          <a:effectLst/>
                          <a:latin typeface="Times" pitchFamily="68" charset="0"/>
                        </a:rPr>
                        <a:t>207</a:t>
                      </a:r>
                      <a:r>
                        <a:rPr kumimoji="0" lang="en-US" sz="2400" b="0" i="0" u="none" strike="noStrike" cap="none" normalizeH="0" baseline="0" smtClean="0">
                          <a:ln>
                            <a:noFill/>
                          </a:ln>
                          <a:solidFill>
                            <a:schemeClr val="tx1"/>
                          </a:solidFill>
                          <a:effectLst/>
                          <a:latin typeface="Times" pitchFamily="68" charset="0"/>
                        </a:rPr>
                        <a:t>Pb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0.7 x 10</a:t>
                      </a:r>
                      <a:r>
                        <a:rPr kumimoji="0" lang="en-US" sz="2400" b="0" i="0" u="none" strike="noStrike" cap="none" normalizeH="0" baseline="30000" dirty="0" smtClean="0">
                          <a:ln>
                            <a:noFill/>
                          </a:ln>
                          <a:solidFill>
                            <a:schemeClr val="tx1"/>
                          </a:solidFill>
                          <a:effectLst/>
                          <a:latin typeface="Times" pitchFamily="68" charset="0"/>
                        </a:rPr>
                        <a:t>9</a:t>
                      </a:r>
                      <a:r>
                        <a:rPr kumimoji="0" lang="en-US" sz="2400" b="0" i="0" u="none" strike="noStrike" cap="none" normalizeH="0" baseline="0" dirty="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&gt; 100 x 10</a:t>
                      </a:r>
                      <a:r>
                        <a:rPr kumimoji="0" lang="en-US" sz="2400" b="0" i="0" u="none" strike="noStrike" cap="none" normalizeH="0" baseline="30000" dirty="0" smtClean="0">
                          <a:ln>
                            <a:noFill/>
                          </a:ln>
                          <a:solidFill>
                            <a:schemeClr val="tx1"/>
                          </a:solidFill>
                          <a:effectLst/>
                          <a:latin typeface="Times" pitchFamily="68" charset="0"/>
                        </a:rPr>
                        <a:t>6</a:t>
                      </a:r>
                      <a:r>
                        <a:rPr kumimoji="0" lang="en-US" sz="2400" b="0" i="0" u="none" strike="noStrike" cap="none" normalizeH="0" baseline="0" dirty="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Times" pitchFamily="68" charset="0"/>
                        </a:rPr>
                        <a:t>147</a:t>
                      </a:r>
                      <a:r>
                        <a:rPr kumimoji="0" lang="en-US" sz="2400" b="0" i="0" u="none" strike="noStrike" cap="none" normalizeH="0" baseline="0" smtClean="0">
                          <a:ln>
                            <a:noFill/>
                          </a:ln>
                          <a:solidFill>
                            <a:schemeClr val="tx1"/>
                          </a:solidFill>
                          <a:effectLst/>
                          <a:latin typeface="Times" pitchFamily="68" charset="0"/>
                        </a:rPr>
                        <a:t>Sm -&gt; </a:t>
                      </a:r>
                      <a:r>
                        <a:rPr kumimoji="0" lang="en-US" sz="2400" b="0" i="0" u="none" strike="noStrike" cap="none" normalizeH="0" baseline="30000" smtClean="0">
                          <a:ln>
                            <a:noFill/>
                          </a:ln>
                          <a:solidFill>
                            <a:schemeClr val="tx1"/>
                          </a:solidFill>
                          <a:effectLst/>
                          <a:latin typeface="Times" pitchFamily="68" charset="0"/>
                        </a:rPr>
                        <a:t>143</a:t>
                      </a:r>
                      <a:r>
                        <a:rPr kumimoji="0" lang="en-US" sz="2400" b="0" i="0" u="none" strike="noStrike" cap="none" normalizeH="0" baseline="0" smtClean="0">
                          <a:ln>
                            <a:noFill/>
                          </a:ln>
                          <a:solidFill>
                            <a:schemeClr val="tx1"/>
                          </a:solidFill>
                          <a:effectLst/>
                          <a:latin typeface="Times" pitchFamily="68" charset="0"/>
                        </a:rPr>
                        <a:t>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106 x 10</a:t>
                      </a:r>
                      <a:r>
                        <a:rPr kumimoji="0" lang="en-US" sz="2400" b="0" i="0" u="none" strike="noStrike" cap="none" normalizeH="0" baseline="30000" smtClean="0">
                          <a:ln>
                            <a:noFill/>
                          </a:ln>
                          <a:solidFill>
                            <a:schemeClr val="tx1"/>
                          </a:solidFill>
                          <a:effectLst/>
                          <a:latin typeface="Times" pitchFamily="68" charset="0"/>
                        </a:rPr>
                        <a:t>9</a:t>
                      </a:r>
                      <a:r>
                        <a:rPr kumimoji="0" lang="en-US" sz="2400" b="0" i="0" u="none" strike="noStrike" cap="none" normalizeH="0" baseline="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&gt; 100 x 10</a:t>
                      </a:r>
                      <a:r>
                        <a:rPr kumimoji="0" lang="en-US" sz="2400" b="0" i="0" u="none" strike="noStrike" cap="none" normalizeH="0" baseline="30000" dirty="0" smtClean="0">
                          <a:ln>
                            <a:noFill/>
                          </a:ln>
                          <a:solidFill>
                            <a:schemeClr val="tx1"/>
                          </a:solidFill>
                          <a:effectLst/>
                          <a:latin typeface="Times" pitchFamily="68" charset="0"/>
                        </a:rPr>
                        <a:t>6</a:t>
                      </a:r>
                      <a:r>
                        <a:rPr kumimoji="0" lang="en-US" sz="2400" b="0" i="0" u="none" strike="noStrike" cap="none" normalizeH="0" baseline="0" dirty="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Times" pitchFamily="68" charset="0"/>
                        </a:rPr>
                        <a:t>232</a:t>
                      </a:r>
                      <a:r>
                        <a:rPr kumimoji="0" lang="en-US" sz="2400" b="0" i="0" u="none" strike="noStrike" cap="none" normalizeH="0" baseline="0" smtClean="0">
                          <a:ln>
                            <a:noFill/>
                          </a:ln>
                          <a:solidFill>
                            <a:schemeClr val="tx1"/>
                          </a:solidFill>
                          <a:effectLst/>
                          <a:latin typeface="Times" pitchFamily="68" charset="0"/>
                        </a:rPr>
                        <a:t>Th -&gt; </a:t>
                      </a:r>
                      <a:r>
                        <a:rPr kumimoji="0" lang="en-US" sz="2400" b="0" i="0" u="none" strike="noStrike" cap="none" normalizeH="0" baseline="30000" smtClean="0">
                          <a:ln>
                            <a:noFill/>
                          </a:ln>
                          <a:solidFill>
                            <a:schemeClr val="tx1"/>
                          </a:solidFill>
                          <a:effectLst/>
                          <a:latin typeface="Times" pitchFamily="68" charset="0"/>
                        </a:rPr>
                        <a:t>208</a:t>
                      </a:r>
                      <a:r>
                        <a:rPr kumimoji="0" lang="en-US" sz="2400" b="0" i="0" u="none" strike="noStrike" cap="none" normalizeH="0" baseline="0" smtClean="0">
                          <a:ln>
                            <a:noFill/>
                          </a:ln>
                          <a:solidFill>
                            <a:schemeClr val="tx1"/>
                          </a:solidFill>
                          <a:effectLst/>
                          <a:latin typeface="Times" pitchFamily="68" charset="0"/>
                        </a:rPr>
                        <a:t>Pb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14 x 10</a:t>
                      </a:r>
                      <a:r>
                        <a:rPr kumimoji="0" lang="en-US" sz="2400" b="0" i="0" u="none" strike="noStrike" cap="none" normalizeH="0" baseline="30000" smtClean="0">
                          <a:ln>
                            <a:noFill/>
                          </a:ln>
                          <a:solidFill>
                            <a:schemeClr val="tx1"/>
                          </a:solidFill>
                          <a:effectLst/>
                          <a:latin typeface="Times" pitchFamily="68" charset="0"/>
                        </a:rPr>
                        <a:t>9</a:t>
                      </a:r>
                      <a:r>
                        <a:rPr kumimoji="0" lang="en-US" sz="2400" b="0" i="0" u="none" strike="noStrike" cap="none" normalizeH="0" baseline="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&gt; 200 x 10</a:t>
                      </a:r>
                      <a:r>
                        <a:rPr kumimoji="0" lang="en-US" sz="2400" b="0" i="0" u="none" strike="noStrike" cap="none" normalizeH="0" baseline="30000" dirty="0" smtClean="0">
                          <a:ln>
                            <a:noFill/>
                          </a:ln>
                          <a:solidFill>
                            <a:schemeClr val="tx1"/>
                          </a:solidFill>
                          <a:effectLst/>
                          <a:latin typeface="Times" pitchFamily="68" charset="0"/>
                        </a:rPr>
                        <a:t>6</a:t>
                      </a:r>
                      <a:r>
                        <a:rPr kumimoji="0" lang="en-US" sz="2400" b="0" i="0" u="none" strike="noStrike" cap="none" normalizeH="0" baseline="0" dirty="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5648" name="Rectangle 48"/>
          <p:cNvSpPr>
            <a:spLocks noChangeArrowheads="1"/>
          </p:cNvSpPr>
          <p:nvPr/>
        </p:nvSpPr>
        <p:spPr bwMode="auto">
          <a:xfrm>
            <a:off x="685800" y="2133600"/>
            <a:ext cx="7772400" cy="609600"/>
          </a:xfrm>
          <a:prstGeom prst="rect">
            <a:avLst/>
          </a:prstGeom>
          <a:noFill/>
          <a:ln w="57150">
            <a:solidFill>
              <a:srgbClr val="ED181E"/>
            </a:solidFill>
            <a:miter lim="800000"/>
            <a:headEnd/>
            <a:tailEnd/>
          </a:ln>
          <a:effectLst/>
        </p:spPr>
        <p:txBody>
          <a:bodyPr wrap="none" anchor="ctr"/>
          <a:lstStyle/>
          <a:p>
            <a:endParaRPr lang="en-US"/>
          </a:p>
        </p:txBody>
      </p:sp>
      <p:sp>
        <p:nvSpPr>
          <p:cNvPr id="25649" name="Rectangle 49"/>
          <p:cNvSpPr>
            <a:spLocks noChangeArrowheads="1"/>
          </p:cNvSpPr>
          <p:nvPr/>
        </p:nvSpPr>
        <p:spPr bwMode="auto">
          <a:xfrm>
            <a:off x="685800" y="2743200"/>
            <a:ext cx="7772400" cy="533400"/>
          </a:xfrm>
          <a:prstGeom prst="rect">
            <a:avLst/>
          </a:prstGeom>
          <a:noFill/>
          <a:ln w="57150">
            <a:solidFill>
              <a:srgbClr val="ED181E"/>
            </a:solidFill>
            <a:miter lim="800000"/>
            <a:headEnd/>
            <a:tailEnd/>
          </a:ln>
          <a:effectLst/>
        </p:spPr>
        <p:txBody>
          <a:bodyPr wrap="none" anchor="ctr"/>
          <a:lstStyle/>
          <a:p>
            <a:endParaRPr lang="en-US"/>
          </a:p>
        </p:txBody>
      </p:sp>
      <p:sp>
        <p:nvSpPr>
          <p:cNvPr id="25650" name="Rectangle 50"/>
          <p:cNvSpPr>
            <a:spLocks noChangeArrowheads="1"/>
          </p:cNvSpPr>
          <p:nvPr/>
        </p:nvSpPr>
        <p:spPr bwMode="auto">
          <a:xfrm>
            <a:off x="685800" y="3276600"/>
            <a:ext cx="7772400" cy="533400"/>
          </a:xfrm>
          <a:prstGeom prst="rect">
            <a:avLst/>
          </a:prstGeom>
          <a:noFill/>
          <a:ln w="57150">
            <a:solidFill>
              <a:srgbClr val="ED181E"/>
            </a:solidFill>
            <a:miter lim="800000"/>
            <a:headEnd/>
            <a:tailEnd/>
          </a:ln>
          <a:effectLst/>
        </p:spPr>
        <p:txBody>
          <a:bodyPr wrap="none" anchor="ctr"/>
          <a:lstStyle/>
          <a:p>
            <a:endParaRPr lang="en-US"/>
          </a:p>
        </p:txBody>
      </p:sp>
      <p:sp>
        <p:nvSpPr>
          <p:cNvPr id="25651" name="Rectangle 51"/>
          <p:cNvSpPr>
            <a:spLocks noChangeArrowheads="1"/>
          </p:cNvSpPr>
          <p:nvPr/>
        </p:nvSpPr>
        <p:spPr bwMode="auto">
          <a:xfrm>
            <a:off x="685800" y="3810000"/>
            <a:ext cx="7772400" cy="609600"/>
          </a:xfrm>
          <a:prstGeom prst="rect">
            <a:avLst/>
          </a:prstGeom>
          <a:noFill/>
          <a:ln w="57150">
            <a:solidFill>
              <a:srgbClr val="ED181E"/>
            </a:solidFill>
            <a:miter lim="800000"/>
            <a:headEnd/>
            <a:tailEnd/>
          </a:ln>
          <a:effectLst/>
        </p:spPr>
        <p:txBody>
          <a:bodyPr wrap="none" anchor="ctr"/>
          <a:lstStyle/>
          <a:p>
            <a:endParaRPr lang="en-US"/>
          </a:p>
        </p:txBody>
      </p:sp>
      <p:sp>
        <p:nvSpPr>
          <p:cNvPr id="25652" name="Rectangle 52"/>
          <p:cNvSpPr>
            <a:spLocks noChangeArrowheads="1"/>
          </p:cNvSpPr>
          <p:nvPr/>
        </p:nvSpPr>
        <p:spPr bwMode="auto">
          <a:xfrm>
            <a:off x="685800" y="4419600"/>
            <a:ext cx="7772400" cy="533400"/>
          </a:xfrm>
          <a:prstGeom prst="rect">
            <a:avLst/>
          </a:prstGeom>
          <a:noFill/>
          <a:ln w="57150">
            <a:solidFill>
              <a:srgbClr val="ED181E"/>
            </a:solidFill>
            <a:miter lim="800000"/>
            <a:headEnd/>
            <a:tailEnd/>
          </a:ln>
          <a:effectLst/>
        </p:spPr>
        <p:txBody>
          <a:bodyPr wrap="none" anchor="ctr"/>
          <a:lstStyle/>
          <a:p>
            <a:endParaRPr lang="en-US"/>
          </a:p>
        </p:txBody>
      </p:sp>
      <p:sp>
        <p:nvSpPr>
          <p:cNvPr id="25653" name="Rectangle 53"/>
          <p:cNvSpPr>
            <a:spLocks noChangeArrowheads="1"/>
          </p:cNvSpPr>
          <p:nvPr/>
        </p:nvSpPr>
        <p:spPr bwMode="auto">
          <a:xfrm>
            <a:off x="685800" y="4953000"/>
            <a:ext cx="7772400" cy="609600"/>
          </a:xfrm>
          <a:prstGeom prst="rect">
            <a:avLst/>
          </a:prstGeom>
          <a:noFill/>
          <a:ln w="57150">
            <a:solidFill>
              <a:srgbClr val="ED181E"/>
            </a:solidFill>
            <a:miter lim="800000"/>
            <a:headEnd/>
            <a:tailEnd/>
          </a:ln>
          <a:effectLst/>
        </p:spPr>
        <p:txBody>
          <a:bodyPr wrap="none" anchor="ctr"/>
          <a:lstStyle/>
          <a:p>
            <a:endParaRPr lang="en-US"/>
          </a:p>
        </p:txBody>
      </p:sp>
      <p:sp>
        <p:nvSpPr>
          <p:cNvPr id="25654" name="Rectangle 54"/>
          <p:cNvSpPr>
            <a:spLocks noChangeArrowheads="1"/>
          </p:cNvSpPr>
          <p:nvPr/>
        </p:nvSpPr>
        <p:spPr bwMode="auto">
          <a:xfrm>
            <a:off x="685800" y="5562600"/>
            <a:ext cx="7772400" cy="533400"/>
          </a:xfrm>
          <a:prstGeom prst="rect">
            <a:avLst/>
          </a:prstGeom>
          <a:noFill/>
          <a:ln w="57150">
            <a:solidFill>
              <a:srgbClr val="ED181E"/>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4218079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4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564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565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5651"/>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5652"/>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25653"/>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25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48" grpId="0" animBg="1"/>
      <p:bldP spid="25649" grpId="0" animBg="1"/>
      <p:bldP spid="25650" grpId="0" animBg="1"/>
      <p:bldP spid="25651" grpId="0" animBg="1"/>
      <p:bldP spid="25652" grpId="0" animBg="1"/>
      <p:bldP spid="25653" grpId="0" animBg="1"/>
      <p:bldP spid="2565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228600"/>
            <a:ext cx="8686800" cy="838200"/>
          </a:xfrm>
        </p:spPr>
        <p:txBody>
          <a:bodyPr/>
          <a:lstStyle/>
          <a:p>
            <a:r>
              <a:rPr lang="en-US" dirty="0"/>
              <a:t>The Radiocarbon System</a:t>
            </a:r>
          </a:p>
        </p:txBody>
      </p:sp>
      <p:sp>
        <p:nvSpPr>
          <p:cNvPr id="14339" name="Rectangle 3"/>
          <p:cNvSpPr>
            <a:spLocks noGrp="1" noChangeArrowheads="1"/>
          </p:cNvSpPr>
          <p:nvPr>
            <p:ph idx="1"/>
          </p:nvPr>
        </p:nvSpPr>
        <p:spPr>
          <a:xfrm>
            <a:off x="304800" y="1371600"/>
            <a:ext cx="8686800" cy="4525963"/>
          </a:xfrm>
        </p:spPr>
        <p:txBody>
          <a:bodyPr/>
          <a:lstStyle/>
          <a:p>
            <a:pPr>
              <a:lnSpc>
                <a:spcPct val="80000"/>
              </a:lnSpc>
            </a:pPr>
            <a:r>
              <a:rPr lang="en-US" dirty="0"/>
              <a:t>Carbon has 6 protons in the nucleus</a:t>
            </a:r>
          </a:p>
          <a:p>
            <a:pPr>
              <a:lnSpc>
                <a:spcPct val="80000"/>
              </a:lnSpc>
            </a:pPr>
            <a:r>
              <a:rPr lang="en-US" dirty="0"/>
              <a:t>The most common isotope is </a:t>
            </a:r>
            <a:r>
              <a:rPr lang="en-US" baseline="30000" dirty="0"/>
              <a:t>12</a:t>
            </a:r>
            <a:r>
              <a:rPr lang="en-US" dirty="0"/>
              <a:t>C </a:t>
            </a:r>
          </a:p>
          <a:p>
            <a:pPr lvl="1">
              <a:lnSpc>
                <a:spcPct val="80000"/>
              </a:lnSpc>
            </a:pPr>
            <a:r>
              <a:rPr lang="en-US" dirty="0"/>
              <a:t>Has 6 </a:t>
            </a:r>
            <a:r>
              <a:rPr lang="en-US" dirty="0" smtClean="0"/>
              <a:t>protons and 6 neutrons </a:t>
            </a:r>
            <a:r>
              <a:rPr lang="en-US" dirty="0"/>
              <a:t>in the nucleus</a:t>
            </a:r>
          </a:p>
          <a:p>
            <a:pPr lvl="1">
              <a:lnSpc>
                <a:spcPct val="80000"/>
              </a:lnSpc>
            </a:pPr>
            <a:r>
              <a:rPr lang="en-US" dirty="0"/>
              <a:t>Stable isotope</a:t>
            </a:r>
          </a:p>
          <a:p>
            <a:pPr>
              <a:lnSpc>
                <a:spcPct val="80000"/>
              </a:lnSpc>
            </a:pPr>
            <a:r>
              <a:rPr lang="en-US" dirty="0"/>
              <a:t>Some Carbon is </a:t>
            </a:r>
            <a:r>
              <a:rPr lang="en-US" baseline="30000" dirty="0"/>
              <a:t>13</a:t>
            </a:r>
            <a:r>
              <a:rPr lang="en-US" dirty="0"/>
              <a:t>C</a:t>
            </a:r>
          </a:p>
          <a:p>
            <a:pPr lvl="1">
              <a:lnSpc>
                <a:spcPct val="80000"/>
              </a:lnSpc>
            </a:pPr>
            <a:r>
              <a:rPr lang="en-US" dirty="0"/>
              <a:t>Has </a:t>
            </a:r>
            <a:r>
              <a:rPr lang="en-US" dirty="0" smtClean="0"/>
              <a:t>6 protons and 7 </a:t>
            </a:r>
            <a:r>
              <a:rPr lang="en-US" dirty="0"/>
              <a:t>neutrons in the nucleus</a:t>
            </a:r>
          </a:p>
          <a:p>
            <a:pPr lvl="1">
              <a:lnSpc>
                <a:spcPct val="80000"/>
              </a:lnSpc>
            </a:pPr>
            <a:r>
              <a:rPr lang="en-US" dirty="0" smtClean="0"/>
              <a:t>Nonradioactive isotope.</a:t>
            </a:r>
            <a:endParaRPr lang="en-US" dirty="0"/>
          </a:p>
          <a:p>
            <a:pPr>
              <a:lnSpc>
                <a:spcPct val="80000"/>
              </a:lnSpc>
            </a:pPr>
            <a:r>
              <a:rPr lang="en-US" dirty="0"/>
              <a:t>Some Carbon is </a:t>
            </a:r>
            <a:r>
              <a:rPr lang="en-US" baseline="30000" dirty="0"/>
              <a:t>14</a:t>
            </a:r>
            <a:r>
              <a:rPr lang="en-US" dirty="0"/>
              <a:t>C</a:t>
            </a:r>
          </a:p>
          <a:p>
            <a:pPr lvl="1">
              <a:lnSpc>
                <a:spcPct val="80000"/>
              </a:lnSpc>
            </a:pPr>
            <a:r>
              <a:rPr lang="en-US" dirty="0"/>
              <a:t>Has </a:t>
            </a:r>
            <a:r>
              <a:rPr lang="en-US" dirty="0" smtClean="0"/>
              <a:t>6 protons and 8 </a:t>
            </a:r>
            <a:r>
              <a:rPr lang="en-US" dirty="0"/>
              <a:t>neutrons in the nucleus</a:t>
            </a:r>
          </a:p>
          <a:p>
            <a:pPr lvl="1">
              <a:lnSpc>
                <a:spcPct val="80000"/>
              </a:lnSpc>
            </a:pPr>
            <a:r>
              <a:rPr lang="en-US" dirty="0" smtClean="0"/>
              <a:t>Radioactive isotope</a:t>
            </a:r>
            <a:r>
              <a:rPr lang="en-US" sz="2400" dirty="0" smtClean="0"/>
              <a:t>.</a:t>
            </a:r>
            <a:endParaRPr lang="en-US" sz="2400" dirty="0"/>
          </a:p>
        </p:txBody>
      </p:sp>
    </p:spTree>
    <p:extLst>
      <p:ext uri="{BB962C8B-B14F-4D97-AF65-F5344CB8AC3E}">
        <p14:creationId xmlns:p14="http://schemas.microsoft.com/office/powerpoint/2010/main" val="2515206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43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3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33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433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433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433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4339">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4800" y="-76200"/>
            <a:ext cx="8458200" cy="838200"/>
          </a:xfrm>
        </p:spPr>
        <p:txBody>
          <a:bodyPr>
            <a:normAutofit fontScale="90000"/>
          </a:bodyPr>
          <a:lstStyle/>
          <a:p>
            <a:pPr eaLnBrk="1" hangingPunct="1"/>
            <a:r>
              <a:rPr lang="en-US" sz="3200" dirty="0" smtClean="0"/>
              <a:t/>
            </a:r>
            <a:br>
              <a:rPr lang="en-US" sz="3200" dirty="0" smtClean="0"/>
            </a:br>
            <a:r>
              <a:rPr lang="en-US" sz="3200" dirty="0" smtClean="0"/>
              <a:t>There Are Issues That Challenge the concept of a fiat creation</a:t>
            </a:r>
          </a:p>
        </p:txBody>
      </p:sp>
      <p:sp>
        <p:nvSpPr>
          <p:cNvPr id="6147" name="Rectangle 3"/>
          <p:cNvSpPr>
            <a:spLocks noGrp="1" noChangeArrowheads="1"/>
          </p:cNvSpPr>
          <p:nvPr>
            <p:ph idx="1"/>
          </p:nvPr>
        </p:nvSpPr>
        <p:spPr>
          <a:xfrm>
            <a:off x="609600" y="1554162"/>
            <a:ext cx="8382000" cy="4525963"/>
          </a:xfrm>
        </p:spPr>
        <p:txBody>
          <a:bodyPr/>
          <a:lstStyle/>
          <a:p>
            <a:pPr eaLnBrk="1" hangingPunct="1"/>
            <a:r>
              <a:rPr lang="en-US" sz="3600" dirty="0" smtClean="0"/>
              <a:t>Radiometric dating</a:t>
            </a:r>
          </a:p>
          <a:p>
            <a:pPr eaLnBrk="1" hangingPunct="1"/>
            <a:r>
              <a:rPr lang="en-US" sz="3600" dirty="0" smtClean="0"/>
              <a:t>Other dating methods</a:t>
            </a:r>
          </a:p>
          <a:p>
            <a:pPr eaLnBrk="1" hangingPunct="1"/>
            <a:r>
              <a:rPr lang="en-US" sz="3600" dirty="0" smtClean="0"/>
              <a:t>Fossil record</a:t>
            </a:r>
          </a:p>
          <a:p>
            <a:pPr lvl="1" eaLnBrk="1" hangingPunct="1"/>
            <a:r>
              <a:rPr lang="en-US" sz="3200" dirty="0" smtClean="0"/>
              <a:t>Orderly fossil record</a:t>
            </a:r>
          </a:p>
          <a:p>
            <a:pPr lvl="1" eaLnBrk="1" hangingPunct="1"/>
            <a:r>
              <a:rPr lang="en-US" sz="3200" dirty="0" smtClean="0"/>
              <a:t>Hominid record</a:t>
            </a:r>
          </a:p>
          <a:p>
            <a:pPr lvl="1" eaLnBrk="1" hangingPunct="1"/>
            <a:r>
              <a:rPr lang="en-US" sz="3200" dirty="0" smtClean="0"/>
              <a:t>Etc.</a:t>
            </a:r>
          </a:p>
          <a:p>
            <a:pPr eaLnBrk="1" hangingPunct="1"/>
            <a:endParaRPr lang="en-US" sz="3600" dirty="0" smtClean="0">
              <a:solidFill>
                <a:srgbClr val="FFFF00"/>
              </a:solidFill>
            </a:endParaRPr>
          </a:p>
          <a:p>
            <a:pPr eaLnBrk="1" hangingPunct="1"/>
            <a:endParaRPr lang="en-US" dirty="0" smtClean="0">
              <a:solidFill>
                <a:srgbClr val="FFFF00"/>
              </a:solidFill>
            </a:endParaRPr>
          </a:p>
          <a:p>
            <a:pPr eaLnBrk="1" hangingPunct="1"/>
            <a:endParaRPr lang="en-US" dirty="0" smtClean="0">
              <a:solidFill>
                <a:srgbClr val="FFFF00"/>
              </a:solidFill>
            </a:endParaRPr>
          </a:p>
        </p:txBody>
      </p:sp>
    </p:spTree>
    <p:extLst>
      <p:ext uri="{BB962C8B-B14F-4D97-AF65-F5344CB8AC3E}">
        <p14:creationId xmlns:p14="http://schemas.microsoft.com/office/powerpoint/2010/main" val="3657536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lstStyle/>
          <a:p>
            <a:r>
              <a:rPr lang="en-US" dirty="0" smtClean="0"/>
              <a:t>Radioactive decay of </a:t>
            </a:r>
            <a:r>
              <a:rPr lang="en-US" baseline="30000" dirty="0" smtClean="0"/>
              <a:t>14</a:t>
            </a:r>
            <a:r>
              <a:rPr lang="en-US" dirty="0" smtClean="0"/>
              <a:t>C</a:t>
            </a:r>
            <a:endParaRPr lang="en-US" dirty="0"/>
          </a:p>
        </p:txBody>
      </p:sp>
      <p:sp>
        <p:nvSpPr>
          <p:cNvPr id="5" name="Text Box 39"/>
          <p:cNvSpPr txBox="1">
            <a:spLocks noChangeArrowheads="1"/>
          </p:cNvSpPr>
          <p:nvPr/>
        </p:nvSpPr>
        <p:spPr bwMode="auto">
          <a:xfrm>
            <a:off x="5410200" y="1905000"/>
            <a:ext cx="19812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baseline="30000" dirty="0">
                <a:solidFill>
                  <a:prstClr val="black"/>
                </a:solidFill>
                <a:latin typeface="+mj-lt"/>
              </a:rPr>
              <a:t>14</a:t>
            </a:r>
            <a:r>
              <a:rPr lang="en-US" sz="2400" dirty="0">
                <a:solidFill>
                  <a:prstClr val="black"/>
                </a:solidFill>
                <a:latin typeface="+mj-lt"/>
              </a:rPr>
              <a:t>N Nucleus</a:t>
            </a:r>
          </a:p>
        </p:txBody>
      </p:sp>
      <p:sp>
        <p:nvSpPr>
          <p:cNvPr id="6" name="Text Box 14"/>
          <p:cNvSpPr txBox="1">
            <a:spLocks noChangeArrowheads="1"/>
          </p:cNvSpPr>
          <p:nvPr/>
        </p:nvSpPr>
        <p:spPr bwMode="auto">
          <a:xfrm>
            <a:off x="1219200" y="1828800"/>
            <a:ext cx="19812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baseline="30000" dirty="0">
                <a:solidFill>
                  <a:prstClr val="black"/>
                </a:solidFill>
                <a:latin typeface="+mj-lt"/>
              </a:rPr>
              <a:t>14</a:t>
            </a:r>
            <a:r>
              <a:rPr lang="en-US" sz="2400" dirty="0">
                <a:solidFill>
                  <a:prstClr val="black"/>
                </a:solidFill>
                <a:latin typeface="+mj-lt"/>
              </a:rPr>
              <a:t>C Nucleus</a:t>
            </a:r>
          </a:p>
        </p:txBody>
      </p:sp>
      <p:sp>
        <p:nvSpPr>
          <p:cNvPr id="8" name="Oval 31"/>
          <p:cNvSpPr>
            <a:spLocks noChangeArrowheads="1"/>
          </p:cNvSpPr>
          <p:nvPr/>
        </p:nvSpPr>
        <p:spPr bwMode="auto">
          <a:xfrm>
            <a:off x="1905000" y="29718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9" name="Oval 31"/>
          <p:cNvSpPr>
            <a:spLocks noChangeArrowheads="1"/>
          </p:cNvSpPr>
          <p:nvPr/>
        </p:nvSpPr>
        <p:spPr bwMode="auto">
          <a:xfrm>
            <a:off x="2057400" y="31242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0" name="Oval 31"/>
          <p:cNvSpPr>
            <a:spLocks noChangeArrowheads="1"/>
          </p:cNvSpPr>
          <p:nvPr/>
        </p:nvSpPr>
        <p:spPr bwMode="auto">
          <a:xfrm>
            <a:off x="1828800" y="31877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1" name="Oval 31"/>
          <p:cNvSpPr>
            <a:spLocks noChangeArrowheads="1"/>
          </p:cNvSpPr>
          <p:nvPr/>
        </p:nvSpPr>
        <p:spPr bwMode="auto">
          <a:xfrm>
            <a:off x="2197100" y="29845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2" name="Oval 31"/>
          <p:cNvSpPr>
            <a:spLocks noChangeArrowheads="1"/>
          </p:cNvSpPr>
          <p:nvPr/>
        </p:nvSpPr>
        <p:spPr bwMode="auto">
          <a:xfrm>
            <a:off x="6045200" y="31877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3" name="Oval 31"/>
          <p:cNvSpPr>
            <a:spLocks noChangeArrowheads="1"/>
          </p:cNvSpPr>
          <p:nvPr/>
        </p:nvSpPr>
        <p:spPr bwMode="auto">
          <a:xfrm>
            <a:off x="6045200" y="27686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4" name="Oval 31"/>
          <p:cNvSpPr>
            <a:spLocks noChangeArrowheads="1"/>
          </p:cNvSpPr>
          <p:nvPr/>
        </p:nvSpPr>
        <p:spPr bwMode="auto">
          <a:xfrm>
            <a:off x="5943600" y="29972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 name="Oval 31"/>
          <p:cNvSpPr>
            <a:spLocks noChangeArrowheads="1"/>
          </p:cNvSpPr>
          <p:nvPr/>
        </p:nvSpPr>
        <p:spPr bwMode="auto">
          <a:xfrm>
            <a:off x="6286500" y="30607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6" name="Oval 31"/>
          <p:cNvSpPr>
            <a:spLocks noChangeArrowheads="1"/>
          </p:cNvSpPr>
          <p:nvPr/>
        </p:nvSpPr>
        <p:spPr bwMode="auto">
          <a:xfrm>
            <a:off x="6057900" y="30734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7" name="Oval 31"/>
          <p:cNvSpPr>
            <a:spLocks noChangeArrowheads="1"/>
          </p:cNvSpPr>
          <p:nvPr/>
        </p:nvSpPr>
        <p:spPr bwMode="auto">
          <a:xfrm>
            <a:off x="6172200" y="28956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8" name="Oval 31"/>
          <p:cNvSpPr>
            <a:spLocks noChangeArrowheads="1"/>
          </p:cNvSpPr>
          <p:nvPr/>
        </p:nvSpPr>
        <p:spPr bwMode="auto">
          <a:xfrm>
            <a:off x="2209800" y="32766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9" name="Oval 31"/>
          <p:cNvSpPr>
            <a:spLocks noChangeArrowheads="1"/>
          </p:cNvSpPr>
          <p:nvPr/>
        </p:nvSpPr>
        <p:spPr bwMode="auto">
          <a:xfrm>
            <a:off x="1943100" y="33147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20" name="Oval 31"/>
          <p:cNvSpPr>
            <a:spLocks noChangeArrowheads="1"/>
          </p:cNvSpPr>
          <p:nvPr/>
        </p:nvSpPr>
        <p:spPr bwMode="auto">
          <a:xfrm>
            <a:off x="3048000" y="42672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21" name="Oval 31"/>
          <p:cNvSpPr>
            <a:spLocks noChangeArrowheads="1"/>
          </p:cNvSpPr>
          <p:nvPr/>
        </p:nvSpPr>
        <p:spPr bwMode="auto">
          <a:xfrm>
            <a:off x="6172200" y="32004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22" name="Oval 33"/>
          <p:cNvSpPr>
            <a:spLocks noChangeArrowheads="1"/>
          </p:cNvSpPr>
          <p:nvPr/>
        </p:nvSpPr>
        <p:spPr bwMode="auto">
          <a:xfrm>
            <a:off x="2057400" y="28956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23" name="Oval 33"/>
          <p:cNvSpPr>
            <a:spLocks noChangeArrowheads="1"/>
          </p:cNvSpPr>
          <p:nvPr/>
        </p:nvSpPr>
        <p:spPr bwMode="auto">
          <a:xfrm>
            <a:off x="1676400" y="30480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24" name="Oval 33"/>
          <p:cNvSpPr>
            <a:spLocks noChangeArrowheads="1"/>
          </p:cNvSpPr>
          <p:nvPr/>
        </p:nvSpPr>
        <p:spPr bwMode="auto">
          <a:xfrm>
            <a:off x="5943600" y="30861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25" name="Oval 33"/>
          <p:cNvSpPr>
            <a:spLocks noChangeArrowheads="1"/>
          </p:cNvSpPr>
          <p:nvPr/>
        </p:nvSpPr>
        <p:spPr bwMode="auto">
          <a:xfrm>
            <a:off x="1905000" y="30734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26" name="Oval 33"/>
          <p:cNvSpPr>
            <a:spLocks noChangeArrowheads="1"/>
          </p:cNvSpPr>
          <p:nvPr/>
        </p:nvSpPr>
        <p:spPr bwMode="auto">
          <a:xfrm>
            <a:off x="2032000" y="32385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27" name="Oval 33"/>
          <p:cNvSpPr>
            <a:spLocks noChangeArrowheads="1"/>
          </p:cNvSpPr>
          <p:nvPr/>
        </p:nvSpPr>
        <p:spPr bwMode="auto">
          <a:xfrm>
            <a:off x="2171700" y="30861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28" name="Oval 33"/>
          <p:cNvSpPr>
            <a:spLocks noChangeArrowheads="1"/>
          </p:cNvSpPr>
          <p:nvPr/>
        </p:nvSpPr>
        <p:spPr bwMode="auto">
          <a:xfrm>
            <a:off x="6235700" y="27940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29" name="Oval 33"/>
          <p:cNvSpPr>
            <a:spLocks noChangeArrowheads="1"/>
          </p:cNvSpPr>
          <p:nvPr/>
        </p:nvSpPr>
        <p:spPr bwMode="auto">
          <a:xfrm>
            <a:off x="6172200" y="30861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0" name="Oval 33"/>
          <p:cNvSpPr>
            <a:spLocks noChangeArrowheads="1"/>
          </p:cNvSpPr>
          <p:nvPr/>
        </p:nvSpPr>
        <p:spPr bwMode="auto">
          <a:xfrm>
            <a:off x="6350000" y="29591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1" name="Oval 33"/>
          <p:cNvSpPr>
            <a:spLocks noChangeArrowheads="1"/>
          </p:cNvSpPr>
          <p:nvPr/>
        </p:nvSpPr>
        <p:spPr bwMode="auto">
          <a:xfrm>
            <a:off x="6045200" y="28956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2" name="Text Box 17"/>
          <p:cNvSpPr txBox="1">
            <a:spLocks noChangeArrowheads="1"/>
          </p:cNvSpPr>
          <p:nvPr/>
        </p:nvSpPr>
        <p:spPr bwMode="auto">
          <a:xfrm>
            <a:off x="1295400" y="4114800"/>
            <a:ext cx="1752600" cy="101566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dirty="0">
                <a:solidFill>
                  <a:prstClr val="black"/>
                </a:solidFill>
                <a:latin typeface="+mj-lt"/>
              </a:rPr>
              <a:t>6 Protons </a:t>
            </a:r>
          </a:p>
          <a:p>
            <a:pPr eaLnBrk="0" fontAlgn="base" hangingPunct="0">
              <a:spcBef>
                <a:spcPct val="50000"/>
              </a:spcBef>
              <a:spcAft>
                <a:spcPct val="0"/>
              </a:spcAft>
            </a:pPr>
            <a:r>
              <a:rPr lang="en-US" sz="2400" dirty="0">
                <a:solidFill>
                  <a:prstClr val="black"/>
                </a:solidFill>
                <a:latin typeface="+mj-lt"/>
              </a:rPr>
              <a:t>8 Neutrons</a:t>
            </a:r>
          </a:p>
        </p:txBody>
      </p:sp>
      <p:sp>
        <p:nvSpPr>
          <p:cNvPr id="33" name="Oval 33"/>
          <p:cNvSpPr>
            <a:spLocks noChangeArrowheads="1"/>
          </p:cNvSpPr>
          <p:nvPr/>
        </p:nvSpPr>
        <p:spPr bwMode="auto">
          <a:xfrm>
            <a:off x="3048000" y="48006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4" name="Oval 33"/>
          <p:cNvSpPr>
            <a:spLocks noChangeArrowheads="1"/>
          </p:cNvSpPr>
          <p:nvPr/>
        </p:nvSpPr>
        <p:spPr bwMode="auto">
          <a:xfrm>
            <a:off x="1841500" y="33020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5" name="Text Box 36"/>
          <p:cNvSpPr txBox="1">
            <a:spLocks noChangeArrowheads="1"/>
          </p:cNvSpPr>
          <p:nvPr/>
        </p:nvSpPr>
        <p:spPr bwMode="auto">
          <a:xfrm>
            <a:off x="5562600" y="4114800"/>
            <a:ext cx="1752600" cy="101566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dirty="0">
                <a:solidFill>
                  <a:prstClr val="black"/>
                </a:solidFill>
                <a:latin typeface="+mj-lt"/>
              </a:rPr>
              <a:t>7 Protons </a:t>
            </a:r>
          </a:p>
          <a:p>
            <a:pPr eaLnBrk="0" fontAlgn="base" hangingPunct="0">
              <a:spcBef>
                <a:spcPct val="50000"/>
              </a:spcBef>
              <a:spcAft>
                <a:spcPct val="0"/>
              </a:spcAft>
            </a:pPr>
            <a:r>
              <a:rPr lang="en-US" sz="2400" dirty="0">
                <a:solidFill>
                  <a:prstClr val="black"/>
                </a:solidFill>
                <a:latin typeface="+mj-lt"/>
              </a:rPr>
              <a:t>7 Neutrons</a:t>
            </a:r>
          </a:p>
        </p:txBody>
      </p:sp>
      <p:sp>
        <p:nvSpPr>
          <p:cNvPr id="36" name="Oval 31"/>
          <p:cNvSpPr>
            <a:spLocks noChangeArrowheads="1"/>
          </p:cNvSpPr>
          <p:nvPr/>
        </p:nvSpPr>
        <p:spPr bwMode="auto">
          <a:xfrm>
            <a:off x="7277100" y="42418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7" name="Oval 33"/>
          <p:cNvSpPr>
            <a:spLocks noChangeArrowheads="1"/>
          </p:cNvSpPr>
          <p:nvPr/>
        </p:nvSpPr>
        <p:spPr bwMode="auto">
          <a:xfrm>
            <a:off x="7315200" y="48006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8" name="Line 18"/>
          <p:cNvSpPr>
            <a:spLocks noChangeShapeType="1"/>
          </p:cNvSpPr>
          <p:nvPr/>
        </p:nvSpPr>
        <p:spPr bwMode="auto">
          <a:xfrm flipV="1">
            <a:off x="2514600" y="2286000"/>
            <a:ext cx="1295400" cy="838200"/>
          </a:xfrm>
          <a:prstGeom prst="line">
            <a:avLst/>
          </a:prstGeom>
          <a:noFill/>
          <a:ln w="38100">
            <a:solidFill>
              <a:schemeClr val="hlink"/>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9" name="Text Box 19"/>
          <p:cNvSpPr txBox="1">
            <a:spLocks noChangeArrowheads="1"/>
          </p:cNvSpPr>
          <p:nvPr/>
        </p:nvSpPr>
        <p:spPr bwMode="auto">
          <a:xfrm>
            <a:off x="3733800" y="1873250"/>
            <a:ext cx="762000" cy="64135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3600" dirty="0">
                <a:solidFill>
                  <a:srgbClr val="AD1F1F"/>
                </a:solidFill>
                <a:latin typeface="Times" pitchFamily="68" charset="0"/>
              </a:rPr>
              <a:t>e</a:t>
            </a:r>
            <a:r>
              <a:rPr lang="en-US" sz="3600" baseline="30000" dirty="0">
                <a:solidFill>
                  <a:srgbClr val="AD1F1F"/>
                </a:solidFill>
                <a:latin typeface="Times" pitchFamily="68" charset="0"/>
              </a:rPr>
              <a:t>-</a:t>
            </a:r>
            <a:endParaRPr lang="en-US" sz="3600" dirty="0">
              <a:solidFill>
                <a:prstClr val="black"/>
              </a:solidFill>
              <a:latin typeface="Times" pitchFamily="68" charset="0"/>
            </a:endParaRPr>
          </a:p>
        </p:txBody>
      </p:sp>
      <p:sp>
        <p:nvSpPr>
          <p:cNvPr id="40" name="Oval 31"/>
          <p:cNvSpPr>
            <a:spLocks noChangeArrowheads="1"/>
          </p:cNvSpPr>
          <p:nvPr/>
        </p:nvSpPr>
        <p:spPr bwMode="auto">
          <a:xfrm>
            <a:off x="5829300" y="28575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41" name="Line 40"/>
          <p:cNvSpPr>
            <a:spLocks noChangeShapeType="1"/>
          </p:cNvSpPr>
          <p:nvPr/>
        </p:nvSpPr>
        <p:spPr bwMode="auto">
          <a:xfrm>
            <a:off x="3429000" y="3124200"/>
            <a:ext cx="1752600" cy="0"/>
          </a:xfrm>
          <a:prstGeom prst="line">
            <a:avLst/>
          </a:prstGeom>
          <a:noFill/>
          <a:ln w="5715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42" name="Line 40"/>
          <p:cNvSpPr>
            <a:spLocks noChangeShapeType="1"/>
          </p:cNvSpPr>
          <p:nvPr/>
        </p:nvSpPr>
        <p:spPr bwMode="auto">
          <a:xfrm flipV="1">
            <a:off x="3352800" y="4343400"/>
            <a:ext cx="2286000" cy="533400"/>
          </a:xfrm>
          <a:prstGeom prst="line">
            <a:avLst/>
          </a:prstGeom>
          <a:noFill/>
          <a:ln w="5715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791665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3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left)">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35" grpId="0" autoUpdateAnimBg="0"/>
      <p:bldP spid="38" grpId="0" animBg="1"/>
      <p:bldP spid="39" grpId="0" autoUpdateAnimBg="0"/>
      <p:bldP spid="41"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FIG08_012"/>
          <p:cNvPicPr>
            <a:picLocks noChangeAspect="1" noChangeArrowheads="1"/>
          </p:cNvPicPr>
          <p:nvPr/>
        </p:nvPicPr>
        <p:blipFill>
          <a:blip r:embed="rId2"/>
          <a:srcRect/>
          <a:stretch>
            <a:fillRect/>
          </a:stretch>
        </p:blipFill>
        <p:spPr bwMode="auto">
          <a:xfrm>
            <a:off x="457200" y="685800"/>
            <a:ext cx="8229600" cy="6172200"/>
          </a:xfrm>
          <a:prstGeom prst="rect">
            <a:avLst/>
          </a:prstGeom>
          <a:noFill/>
        </p:spPr>
      </p:pic>
      <p:sp>
        <p:nvSpPr>
          <p:cNvPr id="129027" name="Text Box 3"/>
          <p:cNvSpPr txBox="1">
            <a:spLocks noChangeArrowheads="1"/>
          </p:cNvSpPr>
          <p:nvPr/>
        </p:nvSpPr>
        <p:spPr bwMode="auto">
          <a:xfrm>
            <a:off x="2057400" y="0"/>
            <a:ext cx="5216525" cy="5794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ltLang="en-US" sz="3200" u="sng" dirty="0">
                <a:solidFill>
                  <a:prstClr val="black"/>
                </a:solidFill>
                <a:latin typeface="Times" pitchFamily="68" charset="0"/>
              </a:rPr>
              <a:t>Carbon-14 radiometric clock</a:t>
            </a:r>
          </a:p>
        </p:txBody>
      </p:sp>
    </p:spTree>
    <p:extLst>
      <p:ext uri="{BB962C8B-B14F-4D97-AF65-F5344CB8AC3E}">
        <p14:creationId xmlns:p14="http://schemas.microsoft.com/office/powerpoint/2010/main" val="284827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228600"/>
            <a:ext cx="8686800" cy="838200"/>
          </a:xfrm>
        </p:spPr>
        <p:txBody>
          <a:bodyPr/>
          <a:lstStyle/>
          <a:p>
            <a:r>
              <a:rPr lang="en-US" baseline="30000" dirty="0"/>
              <a:t>14</a:t>
            </a:r>
            <a:r>
              <a:rPr lang="en-US" dirty="0"/>
              <a:t>C - </a:t>
            </a:r>
            <a:r>
              <a:rPr lang="en-US" baseline="30000" dirty="0"/>
              <a:t>14</a:t>
            </a:r>
            <a:r>
              <a:rPr lang="en-US" dirty="0"/>
              <a:t>N Isotope System</a:t>
            </a:r>
          </a:p>
        </p:txBody>
      </p:sp>
      <p:sp>
        <p:nvSpPr>
          <p:cNvPr id="16387" name="Rectangle 3"/>
          <p:cNvSpPr>
            <a:spLocks noGrp="1" noChangeArrowheads="1"/>
          </p:cNvSpPr>
          <p:nvPr>
            <p:ph idx="1"/>
          </p:nvPr>
        </p:nvSpPr>
        <p:spPr>
          <a:xfrm>
            <a:off x="457200" y="1295400"/>
            <a:ext cx="8229600" cy="5105400"/>
          </a:xfrm>
        </p:spPr>
        <p:txBody>
          <a:bodyPr>
            <a:normAutofit/>
          </a:bodyPr>
          <a:lstStyle/>
          <a:p>
            <a:pPr>
              <a:lnSpc>
                <a:spcPct val="90000"/>
              </a:lnSpc>
            </a:pPr>
            <a:r>
              <a:rPr lang="en-US" baseline="30000" dirty="0"/>
              <a:t>14</a:t>
            </a:r>
            <a:r>
              <a:rPr lang="en-US" dirty="0"/>
              <a:t>C spontaneously decays to </a:t>
            </a:r>
            <a:r>
              <a:rPr lang="en-US" baseline="30000" dirty="0"/>
              <a:t>14</a:t>
            </a:r>
            <a:r>
              <a:rPr lang="en-US" dirty="0"/>
              <a:t>N at a constant rate (beta decay</a:t>
            </a:r>
            <a:r>
              <a:rPr lang="en-US" dirty="0" smtClean="0"/>
              <a:t>).</a:t>
            </a:r>
            <a:endParaRPr lang="en-US" dirty="0"/>
          </a:p>
          <a:p>
            <a:pPr>
              <a:lnSpc>
                <a:spcPct val="90000"/>
              </a:lnSpc>
            </a:pPr>
            <a:r>
              <a:rPr lang="en-US" dirty="0"/>
              <a:t>In a closed system the proportion of </a:t>
            </a:r>
            <a:r>
              <a:rPr lang="en-US" baseline="30000" dirty="0"/>
              <a:t>14</a:t>
            </a:r>
            <a:r>
              <a:rPr lang="en-US" dirty="0"/>
              <a:t>C (parent) to </a:t>
            </a:r>
            <a:r>
              <a:rPr lang="en-US" baseline="30000" dirty="0"/>
              <a:t>14</a:t>
            </a:r>
            <a:r>
              <a:rPr lang="en-US" dirty="0"/>
              <a:t>N (daughter) will change over </a:t>
            </a:r>
            <a:r>
              <a:rPr lang="en-US" dirty="0" smtClean="0"/>
              <a:t>time.</a:t>
            </a:r>
            <a:endParaRPr lang="en-US" dirty="0"/>
          </a:p>
          <a:p>
            <a:pPr>
              <a:lnSpc>
                <a:spcPct val="90000"/>
              </a:lnSpc>
            </a:pPr>
            <a:r>
              <a:rPr lang="en-US" dirty="0"/>
              <a:t>The amount of time it takes half of the parent isotope to decay is called the </a:t>
            </a:r>
            <a:r>
              <a:rPr lang="en-US" i="1" dirty="0" smtClean="0"/>
              <a:t>half-life.</a:t>
            </a:r>
            <a:endParaRPr lang="en-US" dirty="0"/>
          </a:p>
          <a:p>
            <a:pPr>
              <a:lnSpc>
                <a:spcPct val="90000"/>
              </a:lnSpc>
            </a:pPr>
            <a:r>
              <a:rPr lang="en-US" dirty="0"/>
              <a:t>We can graph this on a </a:t>
            </a:r>
            <a:r>
              <a:rPr lang="en-US" i="1" dirty="0"/>
              <a:t>decay curve</a:t>
            </a:r>
            <a:r>
              <a:rPr lang="en-US" dirty="0"/>
              <a:t>.</a:t>
            </a:r>
          </a:p>
        </p:txBody>
      </p:sp>
    </p:spTree>
    <p:extLst>
      <p:ext uri="{BB962C8B-B14F-4D97-AF65-F5344CB8AC3E}">
        <p14:creationId xmlns:p14="http://schemas.microsoft.com/office/powerpoint/2010/main" val="133219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1091"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9" name="Text Box 3"/>
          <p:cNvSpPr txBox="1">
            <a:spLocks noChangeArrowheads="1"/>
          </p:cNvSpPr>
          <p:nvPr/>
        </p:nvSpPr>
        <p:spPr bwMode="auto">
          <a:xfrm>
            <a:off x="1905000" y="990600"/>
            <a:ext cx="6477000" cy="45720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2400" dirty="0">
                <a:solidFill>
                  <a:prstClr val="black"/>
                </a:solidFill>
                <a:latin typeface="Times" pitchFamily="68" charset="0"/>
              </a:rPr>
              <a:t>Radioactive Decay Curve</a:t>
            </a:r>
          </a:p>
        </p:txBody>
      </p:sp>
      <p:sp>
        <p:nvSpPr>
          <p:cNvPr id="4100" name="Line 4"/>
          <p:cNvSpPr>
            <a:spLocks noChangeShapeType="1"/>
          </p:cNvSpPr>
          <p:nvPr/>
        </p:nvSpPr>
        <p:spPr bwMode="auto">
          <a:xfrm flipV="1">
            <a:off x="1752600" y="2362200"/>
            <a:ext cx="0" cy="1066800"/>
          </a:xfrm>
          <a:prstGeom prst="line">
            <a:avLst/>
          </a:prstGeom>
          <a:noFill/>
          <a:ln w="3810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4101" name="Text Box 5"/>
          <p:cNvSpPr txBox="1">
            <a:spLocks noChangeArrowheads="1"/>
          </p:cNvSpPr>
          <p:nvPr/>
        </p:nvSpPr>
        <p:spPr bwMode="auto">
          <a:xfrm rot="-5400000">
            <a:off x="561975" y="3400425"/>
            <a:ext cx="1984375" cy="822325"/>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dirty="0">
                <a:solidFill>
                  <a:prstClr val="black"/>
                </a:solidFill>
                <a:latin typeface="Times" pitchFamily="68" charset="0"/>
              </a:rPr>
              <a:t>Percent Parent Isotope</a:t>
            </a:r>
          </a:p>
        </p:txBody>
      </p:sp>
      <p:sp>
        <p:nvSpPr>
          <p:cNvPr id="4102" name="Line 6"/>
          <p:cNvSpPr>
            <a:spLocks noChangeShapeType="1"/>
          </p:cNvSpPr>
          <p:nvPr/>
        </p:nvSpPr>
        <p:spPr bwMode="auto">
          <a:xfrm flipV="1">
            <a:off x="5334000" y="5334000"/>
            <a:ext cx="1676400" cy="0"/>
          </a:xfrm>
          <a:prstGeom prst="line">
            <a:avLst/>
          </a:prstGeom>
          <a:noFill/>
          <a:ln w="3810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4103" name="Text Box 7"/>
          <p:cNvSpPr txBox="1">
            <a:spLocks noChangeArrowheads="1"/>
          </p:cNvSpPr>
          <p:nvPr/>
        </p:nvSpPr>
        <p:spPr bwMode="auto">
          <a:xfrm>
            <a:off x="2971800" y="5105400"/>
            <a:ext cx="24384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dirty="0">
                <a:solidFill>
                  <a:prstClr val="black"/>
                </a:solidFill>
                <a:latin typeface="Times" pitchFamily="68" charset="0"/>
              </a:rPr>
              <a:t>Time (half-lives)</a:t>
            </a:r>
          </a:p>
        </p:txBody>
      </p:sp>
    </p:spTree>
    <p:extLst>
      <p:ext uri="{BB962C8B-B14F-4D97-AF65-F5344CB8AC3E}">
        <p14:creationId xmlns:p14="http://schemas.microsoft.com/office/powerpoint/2010/main" val="2788210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wipe(down)">
                                      <p:cBhvr>
                                        <p:cTn id="7" dur="500"/>
                                        <p:tgtEl>
                                          <p:spTgt spid="410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wipe(down)">
                                      <p:cBhvr>
                                        <p:cTn id="11" dur="500"/>
                                        <p:tgtEl>
                                          <p:spTgt spid="410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103"/>
                                        </p:tgtEl>
                                        <p:attrNameLst>
                                          <p:attrName>style.visibility</p:attrName>
                                        </p:attrNameLst>
                                      </p:cBhvr>
                                      <p:to>
                                        <p:strVal val="visible"/>
                                      </p:to>
                                    </p:set>
                                    <p:animEffect transition="in" filter="wipe(left)">
                                      <p:cBhvr>
                                        <p:cTn id="16" dur="500"/>
                                        <p:tgtEl>
                                          <p:spTgt spid="410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102"/>
                                        </p:tgtEl>
                                        <p:attrNameLst>
                                          <p:attrName>style.visibility</p:attrName>
                                        </p:attrNameLst>
                                      </p:cBhvr>
                                      <p:to>
                                        <p:strVal val="visible"/>
                                      </p:to>
                                    </p:set>
                                    <p:animEffect transition="in" filter="wipe(left)">
                                      <p:cBhvr>
                                        <p:cTn id="2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4101" grpId="0" autoUpdateAnimBg="0"/>
      <p:bldP spid="4102" grpId="0" animBg="1"/>
      <p:bldP spid="410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2113"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3" name="Text Box 3"/>
          <p:cNvSpPr txBox="1">
            <a:spLocks noChangeArrowheads="1"/>
          </p:cNvSpPr>
          <p:nvPr/>
        </p:nvSpPr>
        <p:spPr bwMode="auto">
          <a:xfrm>
            <a:off x="2971800" y="1066800"/>
            <a:ext cx="3657600" cy="57943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3200">
                <a:solidFill>
                  <a:prstClr val="black"/>
                </a:solidFill>
                <a:latin typeface="Times" pitchFamily="68" charset="0"/>
              </a:rPr>
              <a:t>2 Half-lives</a:t>
            </a:r>
            <a:endParaRPr lang="en-US" sz="2400">
              <a:solidFill>
                <a:prstClr val="black"/>
              </a:solidFill>
              <a:latin typeface="Times" pitchFamily="68" charset="0"/>
            </a:endParaRPr>
          </a:p>
        </p:txBody>
      </p:sp>
    </p:spTree>
    <p:extLst>
      <p:ext uri="{BB962C8B-B14F-4D97-AF65-F5344CB8AC3E}">
        <p14:creationId xmlns:p14="http://schemas.microsoft.com/office/powerpoint/2010/main" val="3501445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3137"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7" name="Text Box 3"/>
          <p:cNvSpPr txBox="1">
            <a:spLocks noChangeArrowheads="1"/>
          </p:cNvSpPr>
          <p:nvPr/>
        </p:nvSpPr>
        <p:spPr bwMode="auto">
          <a:xfrm>
            <a:off x="2971800" y="1066800"/>
            <a:ext cx="3657600" cy="57943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3200">
                <a:solidFill>
                  <a:prstClr val="black"/>
                </a:solidFill>
                <a:latin typeface="Times" pitchFamily="68" charset="0"/>
              </a:rPr>
              <a:t>3 Half-lives</a:t>
            </a:r>
            <a:endParaRPr lang="en-US" sz="2400">
              <a:solidFill>
                <a:prstClr val="black"/>
              </a:solidFill>
              <a:latin typeface="Times" pitchFamily="68" charset="0"/>
            </a:endParaRPr>
          </a:p>
        </p:txBody>
      </p:sp>
    </p:spTree>
    <p:extLst>
      <p:ext uri="{BB962C8B-B14F-4D97-AF65-F5344CB8AC3E}">
        <p14:creationId xmlns:p14="http://schemas.microsoft.com/office/powerpoint/2010/main" val="2990450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4161"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1" name="Text Box 3"/>
          <p:cNvSpPr txBox="1">
            <a:spLocks noChangeArrowheads="1"/>
          </p:cNvSpPr>
          <p:nvPr/>
        </p:nvSpPr>
        <p:spPr bwMode="auto">
          <a:xfrm>
            <a:off x="2971800" y="1066800"/>
            <a:ext cx="3657600" cy="57943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3200">
                <a:solidFill>
                  <a:prstClr val="black"/>
                </a:solidFill>
                <a:latin typeface="Times" pitchFamily="68" charset="0"/>
              </a:rPr>
              <a:t>4 Half-lives</a:t>
            </a:r>
            <a:endParaRPr lang="en-US" sz="2400">
              <a:solidFill>
                <a:prstClr val="black"/>
              </a:solidFill>
              <a:latin typeface="Times" pitchFamily="68" charset="0"/>
            </a:endParaRPr>
          </a:p>
        </p:txBody>
      </p:sp>
    </p:spTree>
    <p:extLst>
      <p:ext uri="{BB962C8B-B14F-4D97-AF65-F5344CB8AC3E}">
        <p14:creationId xmlns:p14="http://schemas.microsoft.com/office/powerpoint/2010/main" val="2407775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5185"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5" name="Text Box 3"/>
          <p:cNvSpPr txBox="1">
            <a:spLocks noChangeArrowheads="1"/>
          </p:cNvSpPr>
          <p:nvPr/>
        </p:nvSpPr>
        <p:spPr bwMode="auto">
          <a:xfrm>
            <a:off x="2971800" y="1066800"/>
            <a:ext cx="3657600" cy="57943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3200">
                <a:solidFill>
                  <a:prstClr val="black"/>
                </a:solidFill>
                <a:latin typeface="Times" pitchFamily="68" charset="0"/>
              </a:rPr>
              <a:t>5 Half-lives</a:t>
            </a:r>
            <a:endParaRPr lang="en-US" sz="2400">
              <a:solidFill>
                <a:prstClr val="black"/>
              </a:solidFill>
              <a:latin typeface="Times" pitchFamily="68" charset="0"/>
            </a:endParaRPr>
          </a:p>
        </p:txBody>
      </p:sp>
    </p:spTree>
    <p:extLst>
      <p:ext uri="{BB962C8B-B14F-4D97-AF65-F5344CB8AC3E}">
        <p14:creationId xmlns:p14="http://schemas.microsoft.com/office/powerpoint/2010/main" val="3758453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6209"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19" name="Text Box 3"/>
          <p:cNvSpPr txBox="1">
            <a:spLocks noChangeArrowheads="1"/>
          </p:cNvSpPr>
          <p:nvPr/>
        </p:nvSpPr>
        <p:spPr bwMode="auto">
          <a:xfrm>
            <a:off x="2971800" y="1066800"/>
            <a:ext cx="3657600" cy="57943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3200">
                <a:solidFill>
                  <a:prstClr val="black"/>
                </a:solidFill>
                <a:latin typeface="Times" pitchFamily="68" charset="0"/>
              </a:rPr>
              <a:t>6 Half-lives</a:t>
            </a:r>
            <a:endParaRPr lang="en-US" sz="2400">
              <a:solidFill>
                <a:prstClr val="black"/>
              </a:solidFill>
              <a:latin typeface="Times" pitchFamily="68" charset="0"/>
            </a:endParaRPr>
          </a:p>
        </p:txBody>
      </p:sp>
    </p:spTree>
    <p:extLst>
      <p:ext uri="{BB962C8B-B14F-4D97-AF65-F5344CB8AC3E}">
        <p14:creationId xmlns:p14="http://schemas.microsoft.com/office/powerpoint/2010/main" val="2878398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7233"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3" name="Text Box 3"/>
          <p:cNvSpPr txBox="1">
            <a:spLocks noChangeArrowheads="1"/>
          </p:cNvSpPr>
          <p:nvPr/>
        </p:nvSpPr>
        <p:spPr bwMode="auto">
          <a:xfrm>
            <a:off x="2971800" y="1066800"/>
            <a:ext cx="3657600" cy="57943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3200">
                <a:solidFill>
                  <a:prstClr val="black"/>
                </a:solidFill>
                <a:latin typeface="Times" pitchFamily="68" charset="0"/>
              </a:rPr>
              <a:t>7 Half-lives</a:t>
            </a:r>
            <a:endParaRPr lang="en-US" sz="2400">
              <a:solidFill>
                <a:prstClr val="black"/>
              </a:solidFill>
              <a:latin typeface="Times" pitchFamily="68" charset="0"/>
            </a:endParaRPr>
          </a:p>
        </p:txBody>
      </p:sp>
    </p:spTree>
    <p:extLst>
      <p:ext uri="{BB962C8B-B14F-4D97-AF65-F5344CB8AC3E}">
        <p14:creationId xmlns:p14="http://schemas.microsoft.com/office/powerpoint/2010/main" val="1156187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152400"/>
            <a:ext cx="8686800" cy="838200"/>
          </a:xfrm>
        </p:spPr>
        <p:txBody>
          <a:bodyPr>
            <a:normAutofit fontScale="90000"/>
          </a:bodyPr>
          <a:lstStyle/>
          <a:p>
            <a:pPr eaLnBrk="1" hangingPunct="1"/>
            <a:r>
              <a:rPr lang="en-US" sz="3600" dirty="0" smtClean="0"/>
              <a:t> </a:t>
            </a:r>
            <a:br>
              <a:rPr lang="en-US" sz="3600" dirty="0" smtClean="0"/>
            </a:br>
            <a:r>
              <a:rPr lang="en-US" sz="3600" dirty="0" smtClean="0"/>
              <a:t>There Are Issues That support the concept of a fiat creation</a:t>
            </a:r>
          </a:p>
        </p:txBody>
      </p:sp>
      <p:sp>
        <p:nvSpPr>
          <p:cNvPr id="7171" name="Rectangle 3"/>
          <p:cNvSpPr>
            <a:spLocks noGrp="1" noChangeArrowheads="1"/>
          </p:cNvSpPr>
          <p:nvPr>
            <p:ph idx="1"/>
          </p:nvPr>
        </p:nvSpPr>
        <p:spPr>
          <a:xfrm>
            <a:off x="457200" y="1295400"/>
            <a:ext cx="8534400" cy="5334000"/>
          </a:xfrm>
        </p:spPr>
        <p:txBody>
          <a:bodyPr>
            <a:normAutofit/>
          </a:bodyPr>
          <a:lstStyle/>
          <a:p>
            <a:pPr eaLnBrk="1" hangingPunct="1"/>
            <a:r>
              <a:rPr lang="en-US" sz="3600" dirty="0" smtClean="0"/>
              <a:t>Origin of life</a:t>
            </a:r>
          </a:p>
          <a:p>
            <a:pPr eaLnBrk="1" hangingPunct="1"/>
            <a:r>
              <a:rPr lang="en-US" sz="3600" dirty="0" smtClean="0"/>
              <a:t>Fossil record</a:t>
            </a:r>
          </a:p>
          <a:p>
            <a:pPr lvl="1" eaLnBrk="1" hangingPunct="1"/>
            <a:r>
              <a:rPr lang="en-US" sz="3200" dirty="0" smtClean="0"/>
              <a:t>Sudden appearances</a:t>
            </a:r>
          </a:p>
          <a:p>
            <a:pPr lvl="1" eaLnBrk="1" hangingPunct="1"/>
            <a:r>
              <a:rPr lang="en-US" sz="3200" dirty="0" smtClean="0"/>
              <a:t>General absence of intermediate forms</a:t>
            </a:r>
          </a:p>
          <a:p>
            <a:pPr eaLnBrk="1" hangingPunct="1"/>
            <a:r>
              <a:rPr lang="en-US" sz="3600" dirty="0" smtClean="0"/>
              <a:t>Sedimentology and Catastrophism</a:t>
            </a:r>
          </a:p>
          <a:p>
            <a:pPr lvl="1"/>
            <a:r>
              <a:rPr lang="en-US" sz="3200" dirty="0" smtClean="0"/>
              <a:t>Evidence of extraordinary events.</a:t>
            </a:r>
          </a:p>
          <a:p>
            <a:pPr lvl="1"/>
            <a:r>
              <a:rPr lang="en-US" sz="3200" dirty="0" smtClean="0"/>
              <a:t>General lack of evidence for time.</a:t>
            </a:r>
          </a:p>
          <a:p>
            <a:pPr eaLnBrk="1" hangingPunct="1"/>
            <a:r>
              <a:rPr lang="en-US" sz="3600" dirty="0" smtClean="0"/>
              <a:t>Molecular biology</a:t>
            </a:r>
          </a:p>
        </p:txBody>
      </p:sp>
    </p:spTree>
    <p:extLst>
      <p:ext uri="{BB962C8B-B14F-4D97-AF65-F5344CB8AC3E}">
        <p14:creationId xmlns:p14="http://schemas.microsoft.com/office/powerpoint/2010/main" val="636206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076" name="Object 4"/>
          <p:cNvGraphicFramePr>
            <a:graphicFrameLocks noChangeAspect="1"/>
          </p:cNvGraphicFramePr>
          <p:nvPr/>
        </p:nvGraphicFramePr>
        <p:xfrm>
          <a:off x="0" y="220663"/>
          <a:ext cx="9144000" cy="6637337"/>
        </p:xfrm>
        <a:graphic>
          <a:graphicData uri="http://schemas.openxmlformats.org/presentationml/2006/ole">
            <mc:AlternateContent xmlns:mc="http://schemas.openxmlformats.org/markup-compatibility/2006">
              <mc:Choice xmlns:v="urn:schemas-microsoft-com:vml" Requires="v">
                <p:oleObj spid="_x0000_s8257"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663"/>
                        <a:ext cx="9144000" cy="663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Text Box 5"/>
          <p:cNvSpPr txBox="1">
            <a:spLocks noChangeArrowheads="1"/>
          </p:cNvSpPr>
          <p:nvPr/>
        </p:nvSpPr>
        <p:spPr bwMode="auto">
          <a:xfrm>
            <a:off x="2667000" y="685800"/>
            <a:ext cx="49530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prstClr val="black"/>
                </a:solidFill>
                <a:latin typeface="Times" pitchFamily="68" charset="0"/>
              </a:rPr>
              <a:t>RADIOACTIVE DECAY CURVE</a:t>
            </a:r>
          </a:p>
        </p:txBody>
      </p:sp>
      <p:sp>
        <p:nvSpPr>
          <p:cNvPr id="3078" name="Text Box 6"/>
          <p:cNvSpPr txBox="1">
            <a:spLocks noChangeArrowheads="1"/>
          </p:cNvSpPr>
          <p:nvPr/>
        </p:nvSpPr>
        <p:spPr bwMode="auto">
          <a:xfrm rot="-5390130">
            <a:off x="-130175" y="3294063"/>
            <a:ext cx="13271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prstClr val="black"/>
                </a:solidFill>
                <a:latin typeface="Times" pitchFamily="68" charset="0"/>
              </a:rPr>
              <a:t>% Atoms</a:t>
            </a:r>
          </a:p>
        </p:txBody>
      </p:sp>
      <p:sp>
        <p:nvSpPr>
          <p:cNvPr id="3079" name="Line 7"/>
          <p:cNvSpPr>
            <a:spLocks noChangeShapeType="1"/>
          </p:cNvSpPr>
          <p:nvPr/>
        </p:nvSpPr>
        <p:spPr bwMode="auto">
          <a:xfrm flipV="1">
            <a:off x="533400" y="1524000"/>
            <a:ext cx="0" cy="1219200"/>
          </a:xfrm>
          <a:prstGeom prst="line">
            <a:avLst/>
          </a:prstGeom>
          <a:noFill/>
          <a:ln w="3810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080" name="Text Box 8"/>
          <p:cNvSpPr txBox="1">
            <a:spLocks noChangeArrowheads="1"/>
          </p:cNvSpPr>
          <p:nvPr/>
        </p:nvSpPr>
        <p:spPr bwMode="auto">
          <a:xfrm>
            <a:off x="2819400" y="6096000"/>
            <a:ext cx="21336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prstClr val="black"/>
                </a:solidFill>
                <a:latin typeface="Times" pitchFamily="68" charset="0"/>
              </a:rPr>
              <a:t># Half-Lives</a:t>
            </a:r>
          </a:p>
        </p:txBody>
      </p:sp>
      <p:sp>
        <p:nvSpPr>
          <p:cNvPr id="3081" name="Line 9"/>
          <p:cNvSpPr>
            <a:spLocks noChangeShapeType="1"/>
          </p:cNvSpPr>
          <p:nvPr/>
        </p:nvSpPr>
        <p:spPr bwMode="auto">
          <a:xfrm>
            <a:off x="4724400" y="6324600"/>
            <a:ext cx="2667000" cy="0"/>
          </a:xfrm>
          <a:prstGeom prst="line">
            <a:avLst/>
          </a:prstGeom>
          <a:noFill/>
          <a:ln w="3810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082" name="Text Box 10"/>
          <p:cNvSpPr txBox="1">
            <a:spLocks noChangeArrowheads="1"/>
          </p:cNvSpPr>
          <p:nvPr/>
        </p:nvSpPr>
        <p:spPr bwMode="auto">
          <a:xfrm>
            <a:off x="4800600" y="4495800"/>
            <a:ext cx="2286000" cy="457200"/>
          </a:xfrm>
          <a:prstGeom prst="rect">
            <a:avLst/>
          </a:prstGeom>
          <a:solidFill>
            <a:schemeClr val="bg1"/>
          </a:solidFill>
          <a:ln w="9525">
            <a:noFill/>
            <a:miter lim="800000"/>
            <a:headEnd/>
            <a:tailEnd/>
          </a:ln>
          <a:effectLst/>
        </p:spPr>
        <p:txBody>
          <a:bodyPr>
            <a:spAutoFit/>
          </a:bodyPr>
          <a:lstStyle/>
          <a:p>
            <a:pPr eaLnBrk="0" fontAlgn="base" hangingPunct="0">
              <a:spcBef>
                <a:spcPct val="50000"/>
              </a:spcBef>
              <a:spcAft>
                <a:spcPct val="0"/>
              </a:spcAft>
            </a:pPr>
            <a:r>
              <a:rPr lang="en-US" sz="2400">
                <a:solidFill>
                  <a:prstClr val="black"/>
                </a:solidFill>
                <a:latin typeface="Times" pitchFamily="68" charset="0"/>
              </a:rPr>
              <a:t>Parent Isotope</a:t>
            </a:r>
          </a:p>
        </p:txBody>
      </p:sp>
      <p:sp>
        <p:nvSpPr>
          <p:cNvPr id="3083" name="Line 11"/>
          <p:cNvSpPr>
            <a:spLocks noChangeShapeType="1"/>
          </p:cNvSpPr>
          <p:nvPr/>
        </p:nvSpPr>
        <p:spPr bwMode="auto">
          <a:xfrm flipH="1">
            <a:off x="4648200" y="4953000"/>
            <a:ext cx="152400" cy="304800"/>
          </a:xfrm>
          <a:prstGeom prst="line">
            <a:avLst/>
          </a:prstGeom>
          <a:noFill/>
          <a:ln w="28575">
            <a:solidFill>
              <a:srgbClr val="000080"/>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084" name="Text Box 12"/>
          <p:cNvSpPr txBox="1">
            <a:spLocks noChangeArrowheads="1"/>
          </p:cNvSpPr>
          <p:nvPr/>
        </p:nvSpPr>
        <p:spPr bwMode="auto">
          <a:xfrm>
            <a:off x="5257800" y="2209800"/>
            <a:ext cx="2438400" cy="457200"/>
          </a:xfrm>
          <a:prstGeom prst="rect">
            <a:avLst/>
          </a:prstGeom>
          <a:solidFill>
            <a:schemeClr val="bg1"/>
          </a:solidFill>
          <a:ln w="9525">
            <a:noFill/>
            <a:miter lim="800000"/>
            <a:headEnd/>
            <a:tailEnd/>
          </a:ln>
          <a:effectLst/>
        </p:spPr>
        <p:txBody>
          <a:bodyPr>
            <a:spAutoFit/>
          </a:bodyPr>
          <a:lstStyle/>
          <a:p>
            <a:pPr eaLnBrk="0" fontAlgn="base" hangingPunct="0">
              <a:spcBef>
                <a:spcPct val="50000"/>
              </a:spcBef>
              <a:spcAft>
                <a:spcPct val="0"/>
              </a:spcAft>
            </a:pPr>
            <a:r>
              <a:rPr lang="en-US" sz="2400">
                <a:solidFill>
                  <a:prstClr val="black"/>
                </a:solidFill>
                <a:latin typeface="Times" pitchFamily="68" charset="0"/>
              </a:rPr>
              <a:t>Daughter Isotope</a:t>
            </a:r>
          </a:p>
        </p:txBody>
      </p:sp>
      <p:sp>
        <p:nvSpPr>
          <p:cNvPr id="3085" name="Line 13"/>
          <p:cNvSpPr>
            <a:spLocks noChangeShapeType="1"/>
          </p:cNvSpPr>
          <p:nvPr/>
        </p:nvSpPr>
        <p:spPr bwMode="auto">
          <a:xfrm flipH="1" flipV="1">
            <a:off x="5257800" y="1752600"/>
            <a:ext cx="152400" cy="457200"/>
          </a:xfrm>
          <a:prstGeom prst="line">
            <a:avLst/>
          </a:prstGeom>
          <a:noFill/>
          <a:ln w="38100">
            <a:solidFill>
              <a:srgbClr val="FF00FF"/>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19534065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203354" cy="476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639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FIG08_012"/>
          <p:cNvPicPr>
            <a:picLocks noChangeAspect="1" noChangeArrowheads="1"/>
          </p:cNvPicPr>
          <p:nvPr/>
        </p:nvPicPr>
        <p:blipFill>
          <a:blip r:embed="rId2"/>
          <a:srcRect/>
          <a:stretch>
            <a:fillRect/>
          </a:stretch>
        </p:blipFill>
        <p:spPr bwMode="auto">
          <a:xfrm>
            <a:off x="457200" y="685800"/>
            <a:ext cx="8229600" cy="6172200"/>
          </a:xfrm>
          <a:prstGeom prst="rect">
            <a:avLst/>
          </a:prstGeom>
          <a:noFill/>
        </p:spPr>
      </p:pic>
      <p:sp>
        <p:nvSpPr>
          <p:cNvPr id="129027" name="Text Box 3"/>
          <p:cNvSpPr txBox="1">
            <a:spLocks noChangeArrowheads="1"/>
          </p:cNvSpPr>
          <p:nvPr/>
        </p:nvSpPr>
        <p:spPr bwMode="auto">
          <a:xfrm>
            <a:off x="2057400" y="0"/>
            <a:ext cx="5216525" cy="5794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ltLang="en-US" sz="3200" u="sng" dirty="0">
                <a:solidFill>
                  <a:prstClr val="black"/>
                </a:solidFill>
                <a:latin typeface="Times" pitchFamily="68" charset="0"/>
              </a:rPr>
              <a:t>Carbon-14 radiometric clock</a:t>
            </a:r>
          </a:p>
        </p:txBody>
      </p:sp>
    </p:spTree>
    <p:extLst>
      <p:ext uri="{BB962C8B-B14F-4D97-AF65-F5344CB8AC3E}">
        <p14:creationId xmlns:p14="http://schemas.microsoft.com/office/powerpoint/2010/main" val="3928428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76200"/>
            <a:ext cx="7620000" cy="1143000"/>
          </a:xfrm>
        </p:spPr>
        <p:txBody>
          <a:bodyPr>
            <a:normAutofit fontScale="90000"/>
          </a:bodyPr>
          <a:lstStyle/>
          <a:p>
            <a:r>
              <a:rPr lang="en-US" dirty="0"/>
              <a:t>What Assumptions Have We Made?</a:t>
            </a:r>
          </a:p>
        </p:txBody>
      </p:sp>
      <p:sp>
        <p:nvSpPr>
          <p:cNvPr id="11267" name="Rectangle 3"/>
          <p:cNvSpPr>
            <a:spLocks noGrp="1" noChangeArrowheads="1"/>
          </p:cNvSpPr>
          <p:nvPr>
            <p:ph idx="1"/>
          </p:nvPr>
        </p:nvSpPr>
        <p:spPr>
          <a:xfrm>
            <a:off x="762000" y="1219200"/>
            <a:ext cx="7772400" cy="5257800"/>
          </a:xfrm>
        </p:spPr>
        <p:txBody>
          <a:bodyPr>
            <a:noAutofit/>
          </a:bodyPr>
          <a:lstStyle/>
          <a:p>
            <a:pPr>
              <a:lnSpc>
                <a:spcPct val="90000"/>
              </a:lnSpc>
            </a:pPr>
            <a:r>
              <a:rPr lang="en-US" dirty="0"/>
              <a:t>Decay rate </a:t>
            </a:r>
            <a:r>
              <a:rPr lang="en-US" dirty="0" smtClean="0"/>
              <a:t>constant </a:t>
            </a:r>
            <a:r>
              <a:rPr lang="en-US" dirty="0"/>
              <a:t>over time</a:t>
            </a:r>
          </a:p>
          <a:p>
            <a:pPr>
              <a:lnSpc>
                <a:spcPct val="90000"/>
              </a:lnSpc>
            </a:pPr>
            <a:r>
              <a:rPr lang="en-US" dirty="0"/>
              <a:t>Decay is unaffected by pressure and temperature</a:t>
            </a:r>
          </a:p>
          <a:p>
            <a:pPr>
              <a:lnSpc>
                <a:spcPct val="90000"/>
              </a:lnSpc>
            </a:pPr>
            <a:r>
              <a:rPr lang="en-US" dirty="0" smtClean="0"/>
              <a:t>No </a:t>
            </a:r>
            <a:r>
              <a:rPr lang="en-US" dirty="0"/>
              <a:t>parent or daughter atoms have escaped or been added</a:t>
            </a:r>
          </a:p>
          <a:p>
            <a:pPr>
              <a:lnSpc>
                <a:spcPct val="90000"/>
              </a:lnSpc>
            </a:pPr>
            <a:r>
              <a:rPr lang="en-US" dirty="0" smtClean="0"/>
              <a:t>Starting </a:t>
            </a:r>
            <a:r>
              <a:rPr lang="en-US" dirty="0"/>
              <a:t>amount of parent is known</a:t>
            </a:r>
          </a:p>
          <a:p>
            <a:pPr>
              <a:lnSpc>
                <a:spcPct val="90000"/>
              </a:lnSpc>
            </a:pPr>
            <a:r>
              <a:rPr lang="en-US" dirty="0"/>
              <a:t>Other assumptions, some of which may not be known to us yet …</a:t>
            </a:r>
          </a:p>
        </p:txBody>
      </p:sp>
    </p:spTree>
    <p:extLst>
      <p:ext uri="{BB962C8B-B14F-4D97-AF65-F5344CB8AC3E}">
        <p14:creationId xmlns:p14="http://schemas.microsoft.com/office/powerpoint/2010/main" val="598659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rmAutofit fontScale="90000"/>
          </a:bodyPr>
          <a:lstStyle/>
          <a:p>
            <a:r>
              <a:rPr lang="en-US" dirty="0" smtClean="0"/>
              <a:t>Things to understand about 14C dating</a:t>
            </a:r>
            <a:endParaRPr lang="en-US" dirty="0"/>
          </a:p>
        </p:txBody>
      </p:sp>
      <p:sp>
        <p:nvSpPr>
          <p:cNvPr id="3" name="Content Placeholder 2"/>
          <p:cNvSpPr>
            <a:spLocks noGrp="1"/>
          </p:cNvSpPr>
          <p:nvPr>
            <p:ph idx="1"/>
          </p:nvPr>
        </p:nvSpPr>
        <p:spPr>
          <a:xfrm>
            <a:off x="286327" y="1219200"/>
            <a:ext cx="8686800" cy="5334000"/>
          </a:xfrm>
        </p:spPr>
        <p:txBody>
          <a:bodyPr>
            <a:normAutofit fontScale="92500" lnSpcReduction="10000"/>
          </a:bodyPr>
          <a:lstStyle/>
          <a:p>
            <a:r>
              <a:rPr lang="en-US" dirty="0" smtClean="0"/>
              <a:t>Dates fossils, not generally rocks.</a:t>
            </a:r>
          </a:p>
          <a:p>
            <a:r>
              <a:rPr lang="en-US" dirty="0" smtClean="0"/>
              <a:t>Limited to about 50,000 radiometric years.</a:t>
            </a:r>
          </a:p>
          <a:p>
            <a:r>
              <a:rPr lang="en-US" dirty="0" smtClean="0"/>
              <a:t>Dependent on atmospheric level of radiocarbon at time organism was alive.</a:t>
            </a:r>
          </a:p>
          <a:p>
            <a:r>
              <a:rPr lang="en-US" dirty="0" smtClean="0"/>
              <a:t>Generally calibrated by tree rings, which are in turn calibrated by </a:t>
            </a:r>
            <a:r>
              <a:rPr lang="en-US" baseline="30000" dirty="0" smtClean="0"/>
              <a:t>14</a:t>
            </a:r>
            <a:r>
              <a:rPr lang="en-US" dirty="0" smtClean="0"/>
              <a:t>C.</a:t>
            </a:r>
          </a:p>
          <a:p>
            <a:r>
              <a:rPr lang="en-US" dirty="0" smtClean="0"/>
              <a:t>Radiocarbon can be exchanged with normal carbon from the environment after death.</a:t>
            </a:r>
          </a:p>
          <a:p>
            <a:r>
              <a:rPr lang="en-US" dirty="0" smtClean="0"/>
              <a:t>Finding a control blank is a formidable problem for the method. Even diamonds thought to be a billion years old appear to contain radiocarbon.</a:t>
            </a:r>
            <a:endParaRPr lang="en-US" dirty="0"/>
          </a:p>
        </p:txBody>
      </p:sp>
    </p:spTree>
    <p:extLst>
      <p:ext uri="{BB962C8B-B14F-4D97-AF65-F5344CB8AC3E}">
        <p14:creationId xmlns:p14="http://schemas.microsoft.com/office/powerpoint/2010/main" val="28420766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Deviations from expected decay curve</a:t>
            </a:r>
            <a:endParaRPr lang="en-US" dirty="0"/>
          </a:p>
        </p:txBody>
      </p:sp>
      <p:pic>
        <p:nvPicPr>
          <p:cNvPr id="10242" name="Picture 2" descr="https://upload.wikimedia.org/wikipedia/commons/thumb/b/b0/Radiocarbon_dating_calibration.svg/600px-Radiocarbon_dating_calibration.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9474" y="1554163"/>
            <a:ext cx="5657452"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4820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Autofit/>
          </a:bodyPr>
          <a:lstStyle/>
          <a:p>
            <a:r>
              <a:rPr lang="en-US" sz="2800" dirty="0" smtClean="0"/>
              <a:t>Survival of biomolecules argues for recent origin of dinosaurs and other forms</a:t>
            </a:r>
            <a:endParaRPr lang="en-US" sz="2800" dirty="0"/>
          </a:p>
        </p:txBody>
      </p:sp>
      <p:sp>
        <p:nvSpPr>
          <p:cNvPr id="3" name="Content Placeholder 2"/>
          <p:cNvSpPr>
            <a:spLocks noGrp="1"/>
          </p:cNvSpPr>
          <p:nvPr>
            <p:ph idx="1"/>
          </p:nvPr>
        </p:nvSpPr>
        <p:spPr>
          <a:xfrm>
            <a:off x="270164" y="1295400"/>
            <a:ext cx="8686800" cy="4525963"/>
          </a:xfrm>
        </p:spPr>
        <p:txBody>
          <a:bodyPr>
            <a:normAutofit/>
          </a:bodyPr>
          <a:lstStyle/>
          <a:p>
            <a:r>
              <a:rPr lang="en-US" sz="2800" dirty="0" smtClean="0"/>
              <a:t>Current status based on work of Mary Schweitzer and others</a:t>
            </a:r>
          </a:p>
          <a:p>
            <a:r>
              <a:rPr lang="en-US" sz="2800" dirty="0" smtClean="0"/>
              <a:t>Documented existence of tissues, proteins, blood cells in bones supposed to be 65 million years old as determined by radiometric dating.</a:t>
            </a:r>
          </a:p>
          <a:p>
            <a:r>
              <a:rPr lang="en-US" sz="2800" dirty="0" smtClean="0"/>
              <a:t>Many other examples are now known of biomolecules lasting far beyond their physical chemical determined limits.</a:t>
            </a:r>
          </a:p>
          <a:p>
            <a:endParaRPr lang="en-US" sz="2800" dirty="0"/>
          </a:p>
        </p:txBody>
      </p:sp>
    </p:spTree>
    <p:extLst>
      <p:ext uri="{BB962C8B-B14F-4D97-AF65-F5344CB8AC3E}">
        <p14:creationId xmlns:p14="http://schemas.microsoft.com/office/powerpoint/2010/main" val="1233994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a:xfrm>
            <a:off x="685800" y="76200"/>
            <a:ext cx="7772400" cy="762000"/>
          </a:xfrm>
        </p:spPr>
        <p:txBody>
          <a:bodyPr/>
          <a:lstStyle/>
          <a:p>
            <a:pPr algn="ctr"/>
            <a:r>
              <a:rPr lang="en-US" altLang="en-US" sz="3200" b="1">
                <a:latin typeface="Optima" pitchFamily="64" charset="0"/>
              </a:rPr>
              <a:t>T. rex </a:t>
            </a:r>
            <a:r>
              <a:rPr lang="en-US" altLang="en-US" sz="3200" b="1" i="0">
                <a:latin typeface="Optima" pitchFamily="64" charset="0"/>
              </a:rPr>
              <a:t>Tissue Examples</a:t>
            </a:r>
          </a:p>
        </p:txBody>
      </p:sp>
      <p:pic>
        <p:nvPicPr>
          <p:cNvPr id="597005" name="Picture 13" descr="Elastic 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68425"/>
            <a:ext cx="5484813" cy="4119563"/>
          </a:xfrm>
          <a:prstGeom prst="rect">
            <a:avLst/>
          </a:prstGeom>
          <a:noFill/>
          <a:extLst>
            <a:ext uri="{909E8E84-426E-40DD-AFC4-6F175D3DCCD1}">
              <a14:hiddenFill xmlns:a14="http://schemas.microsoft.com/office/drawing/2010/main">
                <a:solidFill>
                  <a:srgbClr val="FFFFFF"/>
                </a:solidFill>
              </a14:hiddenFill>
            </a:ext>
          </a:extLst>
        </p:spPr>
      </p:pic>
      <p:pic>
        <p:nvPicPr>
          <p:cNvPr id="597006" name="Picture 14" desc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990600"/>
            <a:ext cx="2741613" cy="2497138"/>
          </a:xfrm>
          <a:prstGeom prst="rect">
            <a:avLst/>
          </a:prstGeom>
          <a:noFill/>
          <a:extLst>
            <a:ext uri="{909E8E84-426E-40DD-AFC4-6F175D3DCCD1}">
              <a14:hiddenFill xmlns:a14="http://schemas.microsoft.com/office/drawing/2010/main">
                <a:solidFill>
                  <a:srgbClr val="FFFFFF"/>
                </a:solidFill>
              </a14:hiddenFill>
            </a:ext>
          </a:extLst>
        </p:spPr>
      </p:pic>
      <p:pic>
        <p:nvPicPr>
          <p:cNvPr id="597007" name="Picture 15" desc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792538"/>
            <a:ext cx="2741613" cy="219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192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685800" y="76200"/>
            <a:ext cx="7772400" cy="762000"/>
          </a:xfrm>
        </p:spPr>
        <p:txBody>
          <a:bodyPr/>
          <a:lstStyle/>
          <a:p>
            <a:pPr algn="ctr"/>
            <a:r>
              <a:rPr lang="en-US" altLang="en-US" sz="3200" b="1">
                <a:latin typeface="Optima" pitchFamily="64" charset="0"/>
              </a:rPr>
              <a:t>T. rex </a:t>
            </a:r>
            <a:r>
              <a:rPr lang="en-US" altLang="en-US" sz="3200" b="1" i="0">
                <a:latin typeface="Optima" pitchFamily="64" charset="0"/>
              </a:rPr>
              <a:t>Tissue Examples</a:t>
            </a:r>
          </a:p>
        </p:txBody>
      </p:sp>
      <p:pic>
        <p:nvPicPr>
          <p:cNvPr id="599046" name="Picture 6" desc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990600"/>
            <a:ext cx="2741613" cy="2320925"/>
          </a:xfrm>
          <a:prstGeom prst="rect">
            <a:avLst/>
          </a:prstGeom>
          <a:noFill/>
          <a:extLst>
            <a:ext uri="{909E8E84-426E-40DD-AFC4-6F175D3DCCD1}">
              <a14:hiddenFill xmlns:a14="http://schemas.microsoft.com/office/drawing/2010/main">
                <a:solidFill>
                  <a:srgbClr val="FFFFFF"/>
                </a:solidFill>
              </a14:hiddenFill>
            </a:ext>
          </a:extLst>
        </p:spPr>
      </p:pic>
      <p:pic>
        <p:nvPicPr>
          <p:cNvPr id="599047" name="Picture 7" desc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581400"/>
            <a:ext cx="2741613" cy="2228850"/>
          </a:xfrm>
          <a:prstGeom prst="rect">
            <a:avLst/>
          </a:prstGeom>
          <a:noFill/>
          <a:extLst>
            <a:ext uri="{909E8E84-426E-40DD-AFC4-6F175D3DCCD1}">
              <a14:hiddenFill xmlns:a14="http://schemas.microsoft.com/office/drawing/2010/main">
                <a:solidFill>
                  <a:srgbClr val="FFFFFF"/>
                </a:solidFill>
              </a14:hiddenFill>
            </a:ext>
          </a:extLst>
        </p:spPr>
      </p:pic>
      <p:pic>
        <p:nvPicPr>
          <p:cNvPr id="599048" name="Picture 8" desc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9388"/>
            <a:ext cx="5484813" cy="395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04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304800" y="1554162"/>
            <a:ext cx="8686800" cy="5227638"/>
          </a:xfrm>
        </p:spPr>
        <p:txBody>
          <a:bodyPr>
            <a:normAutofit fontScale="92500" lnSpcReduction="20000"/>
          </a:bodyPr>
          <a:lstStyle/>
          <a:p>
            <a:r>
              <a:rPr lang="en-US" dirty="0" smtClean="0"/>
              <a:t>Radiocarbon is neither our friend nor our enemy.  It is one way of assessing time that has liabilities, like every other method.</a:t>
            </a:r>
          </a:p>
          <a:p>
            <a:r>
              <a:rPr lang="en-US" dirty="0" smtClean="0"/>
              <a:t>Radiocarbon dates are fairly accurate for historical dates, but deviate outside the range of history, and may deviate much more than calibration curves reveal.</a:t>
            </a:r>
          </a:p>
          <a:p>
            <a:r>
              <a:rPr lang="en-US" dirty="0" smtClean="0"/>
              <a:t>Radiocarbon dates of supposedly very old materials show that there is a lot we do not yet understand.</a:t>
            </a:r>
          </a:p>
          <a:p>
            <a:r>
              <a:rPr lang="en-US" dirty="0" smtClean="0"/>
              <a:t>Survival of biomolecules is indicative of a serious problem with the conventional interpretation of radiometric dates.</a:t>
            </a:r>
            <a:endParaRPr lang="en-US" dirty="0"/>
          </a:p>
        </p:txBody>
      </p:sp>
    </p:spTree>
    <p:extLst>
      <p:ext uri="{BB962C8B-B14F-4D97-AF65-F5344CB8AC3E}">
        <p14:creationId xmlns:p14="http://schemas.microsoft.com/office/powerpoint/2010/main" val="14942216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3057500" y="1147465"/>
            <a:ext cx="5315068" cy="5710535"/>
          </a:xfrm>
          <a:prstGeom prst="rect">
            <a:avLst/>
          </a:prstGeom>
          <a:noFill/>
          <a:ln w="9525">
            <a:noFill/>
            <a:miter lim="800000"/>
            <a:headEnd/>
            <a:tailEnd/>
          </a:ln>
        </p:spPr>
      </p:pic>
      <p:sp>
        <p:nvSpPr>
          <p:cNvPr id="7" name="Title 1"/>
          <p:cNvSpPr txBox="1">
            <a:spLocks/>
          </p:cNvSpPr>
          <p:nvPr/>
        </p:nvSpPr>
        <p:spPr>
          <a:xfrm>
            <a:off x="457200" y="152400"/>
            <a:ext cx="4292136" cy="8382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effectLst>
                  <a:reflection blurRad="12700" stA="48000" endA="300" endPos="55000" dir="5400000" sy="-90000" algn="bl" rotWithShape="0"/>
                </a:effectLst>
                <a:uLnTx/>
                <a:uFillTx/>
                <a:latin typeface="+mj-lt"/>
                <a:ea typeface="+mj-ea"/>
                <a:cs typeface="+mj-cs"/>
              </a:rPr>
              <a:t>What we see:</a:t>
            </a:r>
            <a:endParaRPr kumimoji="0" lang="en-US" sz="3600" b="0" i="0" u="none" strike="noStrike" kern="1200" cap="all" spc="0" normalizeH="0" baseline="0" noProof="0" dirty="0">
              <a:ln>
                <a:noFill/>
              </a:ln>
              <a:effectLst>
                <a:reflection blurRad="12700" stA="48000" endA="300" endPos="55000" dir="5400000" sy="-90000" algn="bl" rotWithShape="0"/>
              </a:effectLst>
              <a:uLnTx/>
              <a:uFillTx/>
              <a:latin typeface="+mj-lt"/>
              <a:ea typeface="+mj-ea"/>
              <a:cs typeface="+mj-cs"/>
            </a:endParaRPr>
          </a:p>
        </p:txBody>
      </p:sp>
      <p:sp>
        <p:nvSpPr>
          <p:cNvPr id="8" name="TextBox 7"/>
          <p:cNvSpPr txBox="1"/>
          <p:nvPr/>
        </p:nvSpPr>
        <p:spPr>
          <a:xfrm>
            <a:off x="3352800" y="1103244"/>
            <a:ext cx="1577420" cy="523220"/>
          </a:xfrm>
          <a:prstGeom prst="rect">
            <a:avLst/>
          </a:prstGeom>
          <a:noFill/>
        </p:spPr>
        <p:txBody>
          <a:bodyPr wrap="none" rtlCol="0">
            <a:spAutoFit/>
          </a:bodyPr>
          <a:lstStyle/>
          <a:p>
            <a:r>
              <a:rPr lang="en-US" sz="2800" b="1" dirty="0" smtClean="0">
                <a:latin typeface="+mn-lt"/>
              </a:rPr>
              <a:t>Evolution</a:t>
            </a:r>
            <a:endParaRPr lang="en-US" sz="2800" b="1" dirty="0">
              <a:latin typeface="+mn-lt"/>
            </a:endParaRPr>
          </a:p>
        </p:txBody>
      </p:sp>
      <p:sp>
        <p:nvSpPr>
          <p:cNvPr id="9" name="TextBox 8"/>
          <p:cNvSpPr txBox="1"/>
          <p:nvPr/>
        </p:nvSpPr>
        <p:spPr>
          <a:xfrm>
            <a:off x="6492883" y="1125015"/>
            <a:ext cx="1460656" cy="523220"/>
          </a:xfrm>
          <a:prstGeom prst="rect">
            <a:avLst/>
          </a:prstGeom>
          <a:noFill/>
        </p:spPr>
        <p:txBody>
          <a:bodyPr wrap="none" rtlCol="0">
            <a:spAutoFit/>
          </a:bodyPr>
          <a:lstStyle/>
          <a:p>
            <a:r>
              <a:rPr lang="en-US" sz="2800" b="1" dirty="0" smtClean="0">
                <a:latin typeface="+mn-lt"/>
              </a:rPr>
              <a:t>Creation</a:t>
            </a:r>
            <a:endParaRPr lang="en-US" sz="2800" b="1" dirty="0">
              <a:latin typeface="+mn-lt"/>
            </a:endParaRPr>
          </a:p>
        </p:txBody>
      </p:sp>
    </p:spTree>
    <p:extLst>
      <p:ext uri="{BB962C8B-B14F-4D97-AF65-F5344CB8AC3E}">
        <p14:creationId xmlns:p14="http://schemas.microsoft.com/office/powerpoint/2010/main" val="2104142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4800" y="228600"/>
            <a:ext cx="8686800" cy="838200"/>
          </a:xfrm>
        </p:spPr>
        <p:txBody>
          <a:bodyPr/>
          <a:lstStyle/>
          <a:p>
            <a:r>
              <a:rPr lang="en-US" dirty="0"/>
              <a:t>Potassium - Argon</a:t>
            </a:r>
          </a:p>
        </p:txBody>
      </p:sp>
      <p:sp>
        <p:nvSpPr>
          <p:cNvPr id="40963" name="Rectangle 3"/>
          <p:cNvSpPr>
            <a:spLocks noGrp="1" noChangeArrowheads="1"/>
          </p:cNvSpPr>
          <p:nvPr>
            <p:ph idx="1"/>
          </p:nvPr>
        </p:nvSpPr>
        <p:spPr>
          <a:xfrm>
            <a:off x="381000" y="1295400"/>
            <a:ext cx="8458200" cy="4343400"/>
          </a:xfrm>
        </p:spPr>
        <p:txBody>
          <a:bodyPr>
            <a:normAutofit lnSpcReduction="10000"/>
          </a:bodyPr>
          <a:lstStyle/>
          <a:p>
            <a:r>
              <a:rPr lang="en-US" dirty="0"/>
              <a:t>Another important isotope system</a:t>
            </a:r>
          </a:p>
          <a:p>
            <a:r>
              <a:rPr lang="en-US" dirty="0"/>
              <a:t>Potassium is very abundant in rocks</a:t>
            </a:r>
          </a:p>
          <a:p>
            <a:r>
              <a:rPr lang="en-US" dirty="0"/>
              <a:t>Lots of isotope to measure</a:t>
            </a:r>
          </a:p>
          <a:p>
            <a:r>
              <a:rPr lang="en-US" baseline="30000" dirty="0"/>
              <a:t>40</a:t>
            </a:r>
            <a:r>
              <a:rPr lang="en-US" dirty="0"/>
              <a:t>K Beta decays to </a:t>
            </a:r>
            <a:r>
              <a:rPr lang="en-US" baseline="30000" dirty="0"/>
              <a:t>40</a:t>
            </a:r>
            <a:r>
              <a:rPr lang="en-US" dirty="0"/>
              <a:t>Ca most of the time</a:t>
            </a:r>
          </a:p>
          <a:p>
            <a:r>
              <a:rPr lang="en-US" dirty="0"/>
              <a:t>BUT, </a:t>
            </a:r>
            <a:r>
              <a:rPr lang="en-US" dirty="0" smtClean="0"/>
              <a:t>~11</a:t>
            </a:r>
            <a:r>
              <a:rPr lang="en-US" dirty="0"/>
              <a:t>% of the time electron capture occurs, causing</a:t>
            </a:r>
            <a:r>
              <a:rPr lang="en-US" baseline="30000" dirty="0"/>
              <a:t> 40</a:t>
            </a:r>
            <a:r>
              <a:rPr lang="en-US" dirty="0"/>
              <a:t>K to decay to </a:t>
            </a:r>
            <a:r>
              <a:rPr lang="en-US" baseline="30000" dirty="0"/>
              <a:t>40</a:t>
            </a:r>
            <a:r>
              <a:rPr lang="en-US" dirty="0"/>
              <a:t>Ar</a:t>
            </a:r>
          </a:p>
          <a:p>
            <a:r>
              <a:rPr lang="en-US" dirty="0"/>
              <a:t>Can also </a:t>
            </a:r>
            <a:r>
              <a:rPr lang="en-US" dirty="0" smtClean="0"/>
              <a:t>be used to study </a:t>
            </a:r>
            <a:r>
              <a:rPr lang="en-US" dirty="0"/>
              <a:t>thermal history of rocks.</a:t>
            </a:r>
          </a:p>
        </p:txBody>
      </p:sp>
    </p:spTree>
    <p:extLst>
      <p:ext uri="{BB962C8B-B14F-4D97-AF65-F5344CB8AC3E}">
        <p14:creationId xmlns:p14="http://schemas.microsoft.com/office/powerpoint/2010/main" val="393551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0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0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09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09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76200"/>
            <a:ext cx="7620000" cy="1143000"/>
          </a:xfrm>
        </p:spPr>
        <p:txBody>
          <a:bodyPr>
            <a:normAutofit fontScale="90000"/>
          </a:bodyPr>
          <a:lstStyle/>
          <a:p>
            <a:r>
              <a:rPr lang="en-US" dirty="0"/>
              <a:t>What Assumptions Have We Made?</a:t>
            </a:r>
          </a:p>
        </p:txBody>
      </p:sp>
      <p:sp>
        <p:nvSpPr>
          <p:cNvPr id="11267" name="Rectangle 3"/>
          <p:cNvSpPr>
            <a:spLocks noGrp="1" noChangeArrowheads="1"/>
          </p:cNvSpPr>
          <p:nvPr>
            <p:ph idx="1"/>
          </p:nvPr>
        </p:nvSpPr>
        <p:spPr>
          <a:xfrm>
            <a:off x="762000" y="1219200"/>
            <a:ext cx="7772400" cy="5257800"/>
          </a:xfrm>
        </p:spPr>
        <p:txBody>
          <a:bodyPr>
            <a:noAutofit/>
          </a:bodyPr>
          <a:lstStyle/>
          <a:p>
            <a:pPr>
              <a:lnSpc>
                <a:spcPct val="90000"/>
              </a:lnSpc>
            </a:pPr>
            <a:r>
              <a:rPr lang="en-US" dirty="0"/>
              <a:t>Decay rate </a:t>
            </a:r>
            <a:r>
              <a:rPr lang="en-US" dirty="0" smtClean="0"/>
              <a:t>constant </a:t>
            </a:r>
            <a:r>
              <a:rPr lang="en-US" dirty="0"/>
              <a:t>over time</a:t>
            </a:r>
          </a:p>
          <a:p>
            <a:pPr>
              <a:lnSpc>
                <a:spcPct val="90000"/>
              </a:lnSpc>
            </a:pPr>
            <a:r>
              <a:rPr lang="en-US" dirty="0"/>
              <a:t>Decay is unaffected by pressure and temperature</a:t>
            </a:r>
          </a:p>
          <a:p>
            <a:pPr>
              <a:lnSpc>
                <a:spcPct val="90000"/>
              </a:lnSpc>
            </a:pPr>
            <a:r>
              <a:rPr lang="en-US" dirty="0"/>
              <a:t>Single daughter product is involved</a:t>
            </a:r>
          </a:p>
          <a:p>
            <a:pPr>
              <a:lnSpc>
                <a:spcPct val="90000"/>
              </a:lnSpc>
            </a:pPr>
            <a:r>
              <a:rPr lang="en-US" dirty="0"/>
              <a:t>No parent or daughter atoms have escaped or been added</a:t>
            </a:r>
          </a:p>
          <a:p>
            <a:pPr>
              <a:lnSpc>
                <a:spcPct val="90000"/>
              </a:lnSpc>
            </a:pPr>
            <a:r>
              <a:rPr lang="en-US" dirty="0"/>
              <a:t>Starting amount of daughter = Zero</a:t>
            </a:r>
          </a:p>
          <a:p>
            <a:pPr>
              <a:lnSpc>
                <a:spcPct val="90000"/>
              </a:lnSpc>
            </a:pPr>
            <a:r>
              <a:rPr lang="en-US" dirty="0"/>
              <a:t>Starting amount of parent is known</a:t>
            </a:r>
          </a:p>
          <a:p>
            <a:pPr>
              <a:lnSpc>
                <a:spcPct val="90000"/>
              </a:lnSpc>
            </a:pPr>
            <a:r>
              <a:rPr lang="en-US" dirty="0"/>
              <a:t>Other assumptions, some of which may not be known to us yet …</a:t>
            </a:r>
          </a:p>
        </p:txBody>
      </p:sp>
    </p:spTree>
    <p:extLst>
      <p:ext uri="{BB962C8B-B14F-4D97-AF65-F5344CB8AC3E}">
        <p14:creationId xmlns:p14="http://schemas.microsoft.com/office/powerpoint/2010/main" val="158171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152400"/>
            <a:ext cx="8686800" cy="838200"/>
          </a:xfrm>
        </p:spPr>
        <p:txBody>
          <a:bodyPr/>
          <a:lstStyle/>
          <a:p>
            <a:r>
              <a:rPr lang="en-US" dirty="0"/>
              <a:t>Summary &amp; Conclusions</a:t>
            </a:r>
          </a:p>
        </p:txBody>
      </p:sp>
      <p:sp>
        <p:nvSpPr>
          <p:cNvPr id="35843" name="Rectangle 3"/>
          <p:cNvSpPr>
            <a:spLocks noGrp="1" noChangeArrowheads="1"/>
          </p:cNvSpPr>
          <p:nvPr>
            <p:ph idx="1"/>
          </p:nvPr>
        </p:nvSpPr>
        <p:spPr>
          <a:xfrm>
            <a:off x="304800" y="1219200"/>
            <a:ext cx="8686800" cy="5638800"/>
          </a:xfrm>
        </p:spPr>
        <p:txBody>
          <a:bodyPr>
            <a:normAutofit fontScale="92500"/>
          </a:bodyPr>
          <a:lstStyle/>
          <a:p>
            <a:r>
              <a:rPr lang="en-US" dirty="0"/>
              <a:t>Several ways to calculate “absolute ages”</a:t>
            </a:r>
          </a:p>
          <a:p>
            <a:r>
              <a:rPr lang="en-US" dirty="0"/>
              <a:t>Most involve radioactive decay</a:t>
            </a:r>
          </a:p>
          <a:p>
            <a:r>
              <a:rPr lang="en-US" dirty="0"/>
              <a:t>All have specialized applications</a:t>
            </a:r>
          </a:p>
          <a:p>
            <a:r>
              <a:rPr lang="en-US" dirty="0"/>
              <a:t>All have certain limitations</a:t>
            </a:r>
          </a:p>
          <a:p>
            <a:r>
              <a:rPr lang="en-US" dirty="0" smtClean="0"/>
              <a:t>No </a:t>
            </a:r>
            <a:r>
              <a:rPr lang="en-US" dirty="0"/>
              <a:t>numerical age is truly “absolute</a:t>
            </a:r>
            <a:r>
              <a:rPr lang="en-US" dirty="0" smtClean="0"/>
              <a:t>”.</a:t>
            </a:r>
          </a:p>
          <a:p>
            <a:r>
              <a:rPr lang="en-US" sz="2400" dirty="0"/>
              <a:t>“At present, physical dates do not stand on their own. They must be compatible with stratigraphy. Stratigraphy has also served to highlight flaws and the relevance of unexpected factors in some physical procedures</a:t>
            </a:r>
            <a:r>
              <a:rPr lang="en-US" sz="2400" b="1" dirty="0">
                <a:solidFill>
                  <a:schemeClr val="tx1"/>
                </a:solidFill>
              </a:rPr>
              <a:t>. So-called absolute dating is a misnomer</a:t>
            </a:r>
            <a:r>
              <a:rPr lang="en-US" sz="2400" dirty="0"/>
              <a:t>, for physical dates provide numerical approximations, preferably considered within and constrained by a stratigraphic framework”</a:t>
            </a:r>
          </a:p>
          <a:p>
            <a:endParaRPr lang="en-US" sz="800" dirty="0"/>
          </a:p>
          <a:p>
            <a:r>
              <a:rPr lang="en-US" sz="1600" i="1" dirty="0"/>
              <a:t>''Canons'' revisited and reviewed: Lester King's views of landscape evolution considered 50 years later</a:t>
            </a:r>
            <a:r>
              <a:rPr lang="en-US" sz="1600" dirty="0"/>
              <a:t>. C. R. </a:t>
            </a:r>
            <a:r>
              <a:rPr lang="en-US" sz="1600" dirty="0" err="1"/>
              <a:t>Twidale</a:t>
            </a:r>
            <a:r>
              <a:rPr lang="en-US" sz="1600" dirty="0"/>
              <a:t>. </a:t>
            </a:r>
            <a:r>
              <a:rPr lang="en-US" sz="1400" i="1" dirty="0"/>
              <a:t>Geological Society of America Bulletin </a:t>
            </a:r>
            <a:r>
              <a:rPr lang="en-US" sz="1400" dirty="0"/>
              <a:t>2003;115, no. 10;1155-1172</a:t>
            </a:r>
          </a:p>
          <a:p>
            <a:endParaRPr lang="en-US" sz="2100" dirty="0" smtClean="0"/>
          </a:p>
        </p:txBody>
      </p:sp>
    </p:spTree>
    <p:extLst>
      <p:ext uri="{BB962C8B-B14F-4D97-AF65-F5344CB8AC3E}">
        <p14:creationId xmlns:p14="http://schemas.microsoft.com/office/powerpoint/2010/main" val="161331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5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58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58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Time and the Fossil Record</a:t>
            </a:r>
            <a:endParaRPr lang="en-US" dirty="0"/>
          </a:p>
        </p:txBody>
      </p:sp>
      <p:sp>
        <p:nvSpPr>
          <p:cNvPr id="3" name="Content Placeholder 2"/>
          <p:cNvSpPr>
            <a:spLocks noGrp="1"/>
          </p:cNvSpPr>
          <p:nvPr>
            <p:ph idx="1"/>
          </p:nvPr>
        </p:nvSpPr>
        <p:spPr>
          <a:xfrm>
            <a:off x="457200" y="1371600"/>
            <a:ext cx="8458200" cy="5105400"/>
          </a:xfrm>
        </p:spPr>
        <p:txBody>
          <a:bodyPr>
            <a:normAutofit fontScale="92500"/>
          </a:bodyPr>
          <a:lstStyle/>
          <a:p>
            <a:r>
              <a:rPr lang="en-US" sz="3900" dirty="0"/>
              <a:t>The most common interpretation of radiometric data would </a:t>
            </a:r>
            <a:r>
              <a:rPr lang="en-US" sz="3900" dirty="0" smtClean="0"/>
              <a:t>take life </a:t>
            </a:r>
            <a:r>
              <a:rPr lang="en-US" sz="3900" dirty="0"/>
              <a:t>on the earth far beyond Biblical timeframe.</a:t>
            </a:r>
          </a:p>
          <a:p>
            <a:r>
              <a:rPr lang="en-US" sz="3900" dirty="0"/>
              <a:t>Efforts to resolve the discrepancy head-on have not thus far been </a:t>
            </a:r>
            <a:r>
              <a:rPr lang="en-US" sz="3900" dirty="0" smtClean="0"/>
              <a:t>fruitful.</a:t>
            </a:r>
            <a:endParaRPr lang="en-US" sz="3900" dirty="0"/>
          </a:p>
          <a:p>
            <a:r>
              <a:rPr lang="en-US" sz="3900" dirty="0" smtClean="0"/>
              <a:t>Certain features of the geologic record </a:t>
            </a:r>
            <a:r>
              <a:rPr lang="en-US" sz="3900" dirty="0"/>
              <a:t>seem to contradict conclusions based on radiometric dates:</a:t>
            </a:r>
          </a:p>
          <a:p>
            <a:endParaRPr lang="en-US" dirty="0"/>
          </a:p>
        </p:txBody>
      </p:sp>
    </p:spTree>
    <p:extLst>
      <p:ext uri="{BB962C8B-B14F-4D97-AF65-F5344CB8AC3E}">
        <p14:creationId xmlns:p14="http://schemas.microsoft.com/office/powerpoint/2010/main" val="179709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Issues in dating</a:t>
            </a:r>
            <a:endParaRPr lang="en-US" dirty="0"/>
          </a:p>
        </p:txBody>
      </p:sp>
      <p:sp>
        <p:nvSpPr>
          <p:cNvPr id="3" name="Content Placeholder 2"/>
          <p:cNvSpPr>
            <a:spLocks noGrp="1"/>
          </p:cNvSpPr>
          <p:nvPr>
            <p:ph idx="1"/>
          </p:nvPr>
        </p:nvSpPr>
        <p:spPr>
          <a:xfrm>
            <a:off x="304800" y="1295400"/>
            <a:ext cx="8686800" cy="5410200"/>
          </a:xfrm>
        </p:spPr>
        <p:txBody>
          <a:bodyPr/>
          <a:lstStyle/>
          <a:p>
            <a:r>
              <a:rPr lang="en-US" b="1" dirty="0" smtClean="0">
                <a:solidFill>
                  <a:schemeClr val="tx1"/>
                </a:solidFill>
              </a:rPr>
              <a:t>Sediments appear to have accumulated rapidly</a:t>
            </a:r>
          </a:p>
          <a:p>
            <a:r>
              <a:rPr lang="en-US" dirty="0" smtClean="0"/>
              <a:t>Sediments do not appear in equilibrium with the environment.</a:t>
            </a:r>
          </a:p>
          <a:p>
            <a:r>
              <a:rPr lang="en-US" dirty="0" smtClean="0"/>
              <a:t>There is a general lack of erosion in the geologic record</a:t>
            </a:r>
          </a:p>
          <a:p>
            <a:r>
              <a:rPr lang="en-US" dirty="0" smtClean="0"/>
              <a:t>Where radiometric dates are available, the events occurring between dated horizons rarely comport with the radiometric time.</a:t>
            </a:r>
          </a:p>
          <a:p>
            <a:r>
              <a:rPr lang="en-US" dirty="0" smtClean="0"/>
              <a:t>Surviving biomolecules are found far out of possibility for radiometric time.</a:t>
            </a:r>
          </a:p>
          <a:p>
            <a:endParaRPr lang="en-US" dirty="0"/>
          </a:p>
        </p:txBody>
      </p:sp>
    </p:spTree>
    <p:extLst>
      <p:ext uri="{BB962C8B-B14F-4D97-AF65-F5344CB8AC3E}">
        <p14:creationId xmlns:p14="http://schemas.microsoft.com/office/powerpoint/2010/main" val="1289813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868" y="1295400"/>
            <a:ext cx="8467531" cy="5029200"/>
          </a:xfrm>
        </p:spPr>
        <p:txBody>
          <a:bodyPr>
            <a:noAutofit/>
          </a:bodyPr>
          <a:lstStyle/>
          <a:p>
            <a:r>
              <a:rPr lang="en-US" sz="3600" b="1" dirty="0" smtClean="0"/>
              <a:t>Modern</a:t>
            </a:r>
            <a:r>
              <a:rPr lang="en-US" sz="3600" dirty="0" smtClean="0"/>
              <a:t> depositional rates are expressed in cm/yr.</a:t>
            </a:r>
          </a:p>
          <a:p>
            <a:r>
              <a:rPr lang="en-US" sz="3600" dirty="0" smtClean="0"/>
              <a:t>Rates determined in a variety of environments where sediment is presently accumulating vary from less than 1 to more than 100, most often closer to 7-10 cm/yr.</a:t>
            </a:r>
          </a:p>
        </p:txBody>
      </p:sp>
      <p:sp>
        <p:nvSpPr>
          <p:cNvPr id="4" name="Title 1"/>
          <p:cNvSpPr txBox="1">
            <a:spLocks/>
          </p:cNvSpPr>
          <p:nvPr/>
        </p:nvSpPr>
        <p:spPr>
          <a:xfrm>
            <a:off x="447869" y="274638"/>
            <a:ext cx="8229600" cy="868362"/>
          </a:xfrm>
          <a:prstGeom prst="rect">
            <a:avLst/>
          </a:prstGeom>
        </p:spPr>
        <p:txBody>
          <a:bodyPr vert="horz" lIns="91440" tIns="45720" rIns="91440" bIns="45720" rtlCol="0" anchor="ctr">
            <a:normAutofit/>
          </a:bodyPr>
          <a:lstStyle/>
          <a:p>
            <a:pPr algn="ctr">
              <a:spcBef>
                <a:spcPct val="0"/>
              </a:spcBef>
              <a:defRPr/>
            </a:pPr>
            <a:r>
              <a:rPr lang="en-US" sz="4400" dirty="0" smtClean="0">
                <a:solidFill>
                  <a:prstClr val="black"/>
                </a:solidFill>
              </a:rPr>
              <a:t>Sediment Accumulation Rates</a:t>
            </a:r>
          </a:p>
        </p:txBody>
      </p:sp>
    </p:spTree>
    <p:extLst>
      <p:ext uri="{BB962C8B-B14F-4D97-AF65-F5344CB8AC3E}">
        <p14:creationId xmlns:p14="http://schemas.microsoft.com/office/powerpoint/2010/main" val="2478281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57200" y="152400"/>
            <a:ext cx="8229600" cy="1143000"/>
          </a:xfrm>
          <a:prstGeom prst="rect">
            <a:avLst/>
          </a:prstGeom>
        </p:spPr>
        <p:txBody>
          <a:bodyPr vert="horz" lIns="91440" tIns="45720" rIns="91440" bIns="45720" rtlCol="0" anchor="ctr">
            <a:normAutofit fontScale="90000"/>
          </a:bodyPr>
          <a:lstStyle/>
          <a:p>
            <a:pPr algn="ctr">
              <a:spcBef>
                <a:spcPct val="0"/>
              </a:spcBef>
              <a:defRPr/>
            </a:pPr>
            <a:r>
              <a:rPr lang="en-US" sz="4400" dirty="0" smtClean="0">
                <a:solidFill>
                  <a:prstClr val="black"/>
                </a:solidFill>
              </a:rPr>
              <a:t>Sediment Accumulation Rates</a:t>
            </a:r>
          </a:p>
        </p:txBody>
      </p:sp>
      <p:sp>
        <p:nvSpPr>
          <p:cNvPr id="3" name="Content Placeholder 2"/>
          <p:cNvSpPr>
            <a:spLocks noGrp="1"/>
          </p:cNvSpPr>
          <p:nvPr>
            <p:ph idx="1"/>
          </p:nvPr>
        </p:nvSpPr>
        <p:spPr>
          <a:xfrm>
            <a:off x="457200" y="1219200"/>
            <a:ext cx="8534400" cy="5410200"/>
          </a:xfrm>
        </p:spPr>
        <p:txBody>
          <a:bodyPr>
            <a:normAutofit fontScale="25000" lnSpcReduction="20000"/>
          </a:bodyPr>
          <a:lstStyle/>
          <a:p>
            <a:r>
              <a:rPr lang="en-US" sz="12000" dirty="0"/>
              <a:t>Depositional rates for rocks </a:t>
            </a:r>
            <a:r>
              <a:rPr lang="en-US" sz="12000" b="1" dirty="0"/>
              <a:t>from the past </a:t>
            </a:r>
            <a:r>
              <a:rPr lang="en-US" sz="12000" dirty="0"/>
              <a:t>(using radiometric dates) are expressed in cm/1000 years.</a:t>
            </a:r>
          </a:p>
          <a:p>
            <a:r>
              <a:rPr lang="en-US" sz="12000" dirty="0"/>
              <a:t>Rates vary from less than 1 to more than 100, most often closer to 10-20 cm/1000 years.</a:t>
            </a:r>
          </a:p>
          <a:p>
            <a:r>
              <a:rPr lang="en-US" sz="12000" dirty="0" smtClean="0"/>
              <a:t>Calculations based upon the behavior of sedimentary particles gives rates of accumulation that are from 2000 to 10 million times faster than the rates based on radiometric time. *</a:t>
            </a:r>
          </a:p>
          <a:p>
            <a:r>
              <a:rPr lang="en-US" sz="12000" dirty="0" smtClean="0"/>
              <a:t>Discrepancy </a:t>
            </a:r>
            <a:r>
              <a:rPr lang="en-US" sz="12000" dirty="0"/>
              <a:t>most </a:t>
            </a:r>
            <a:r>
              <a:rPr lang="en-US" sz="12000" dirty="0" smtClean="0"/>
              <a:t>readily understood if a short time frame is applied</a:t>
            </a:r>
            <a:endParaRPr lang="en-US" sz="12000" dirty="0"/>
          </a:p>
          <a:p>
            <a:pPr marL="0" lvl="1" indent="0">
              <a:buNone/>
            </a:pPr>
            <a:endParaRPr lang="en-US" sz="4400" dirty="0"/>
          </a:p>
          <a:p>
            <a:pPr marL="0" lvl="1" indent="0">
              <a:buNone/>
            </a:pPr>
            <a:r>
              <a:rPr lang="en-US" sz="4800" dirty="0" smtClean="0"/>
              <a:t>*Reconstruction </a:t>
            </a:r>
            <a:r>
              <a:rPr lang="en-US" sz="4800" dirty="0"/>
              <a:t>of </a:t>
            </a:r>
            <a:r>
              <a:rPr lang="en-US" sz="4800" dirty="0" err="1"/>
              <a:t>Paleolithodynamic</a:t>
            </a:r>
            <a:r>
              <a:rPr lang="en-US" sz="4800" dirty="0"/>
              <a:t>  Formation Conditions of Cambrian-Ordovician Sandstones in the Northwestern Russian Platform. G. </a:t>
            </a:r>
            <a:r>
              <a:rPr lang="en-US" sz="4800" dirty="0" err="1"/>
              <a:t>Berthault</a:t>
            </a:r>
            <a:r>
              <a:rPr lang="en-US" sz="4800" dirty="0"/>
              <a:t>, A.V. </a:t>
            </a:r>
            <a:r>
              <a:rPr lang="en-US" sz="4800" dirty="0" err="1"/>
              <a:t>Lalomov</a:t>
            </a:r>
            <a:r>
              <a:rPr lang="en-US" sz="4800" dirty="0"/>
              <a:t>, and M.A. </a:t>
            </a:r>
            <a:r>
              <a:rPr lang="en-US" sz="4800" dirty="0" err="1"/>
              <a:t>Tugarova</a:t>
            </a:r>
            <a:r>
              <a:rPr lang="en-US" sz="4800" dirty="0"/>
              <a:t>. Lithology and Mineral Resources. 46:60-70. 2011</a:t>
            </a:r>
          </a:p>
          <a:p>
            <a:endParaRPr lang="en-US" dirty="0"/>
          </a:p>
        </p:txBody>
      </p:sp>
    </p:spTree>
    <p:extLst>
      <p:ext uri="{BB962C8B-B14F-4D97-AF65-F5344CB8AC3E}">
        <p14:creationId xmlns:p14="http://schemas.microsoft.com/office/powerpoint/2010/main" val="4142829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Issues in dating</a:t>
            </a:r>
            <a:endParaRPr lang="en-US" dirty="0"/>
          </a:p>
        </p:txBody>
      </p:sp>
      <p:sp>
        <p:nvSpPr>
          <p:cNvPr id="3" name="Content Placeholder 2"/>
          <p:cNvSpPr>
            <a:spLocks noGrp="1"/>
          </p:cNvSpPr>
          <p:nvPr>
            <p:ph idx="1"/>
          </p:nvPr>
        </p:nvSpPr>
        <p:spPr>
          <a:xfrm>
            <a:off x="304800" y="1295400"/>
            <a:ext cx="8686800" cy="5410200"/>
          </a:xfrm>
        </p:spPr>
        <p:txBody>
          <a:bodyPr/>
          <a:lstStyle/>
          <a:p>
            <a:r>
              <a:rPr lang="en-US" dirty="0" smtClean="0"/>
              <a:t>Sediments appear to have accumulated rapidly</a:t>
            </a:r>
          </a:p>
          <a:p>
            <a:r>
              <a:rPr lang="en-US" b="1" dirty="0" smtClean="0">
                <a:solidFill>
                  <a:schemeClr val="tx1"/>
                </a:solidFill>
              </a:rPr>
              <a:t>Sediments do not appear in equilibrium with the environment.</a:t>
            </a:r>
          </a:p>
          <a:p>
            <a:r>
              <a:rPr lang="en-US" dirty="0" smtClean="0"/>
              <a:t>There is a general lack of erosion in the geologic record</a:t>
            </a:r>
          </a:p>
          <a:p>
            <a:r>
              <a:rPr lang="en-US" dirty="0" smtClean="0"/>
              <a:t>Where radiometric dates are available, the events occurring between dated horizons rarely comport with the radiometric time.</a:t>
            </a:r>
          </a:p>
          <a:p>
            <a:r>
              <a:rPr lang="en-US" dirty="0" smtClean="0"/>
              <a:t>Surviving biomolecules are found far out of possibility for radiometric time.</a:t>
            </a:r>
          </a:p>
          <a:p>
            <a:endParaRPr lang="en-US" dirty="0"/>
          </a:p>
        </p:txBody>
      </p:sp>
    </p:spTree>
    <p:extLst>
      <p:ext uri="{BB962C8B-B14F-4D97-AF65-F5344CB8AC3E}">
        <p14:creationId xmlns:p14="http://schemas.microsoft.com/office/powerpoint/2010/main" val="1383044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US" smtClean="0"/>
          </a:p>
        </p:txBody>
      </p:sp>
      <p:pic>
        <p:nvPicPr>
          <p:cNvPr id="163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0"/>
            <a:ext cx="8475663" cy="6858000"/>
          </a:xfrm>
        </p:spPr>
      </p:pic>
    </p:spTree>
    <p:extLst>
      <p:ext uri="{BB962C8B-B14F-4D97-AF65-F5344CB8AC3E}">
        <p14:creationId xmlns:p14="http://schemas.microsoft.com/office/powerpoint/2010/main" val="1157787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endParaRPr lang="en-US" smtClean="0"/>
          </a:p>
        </p:txBody>
      </p:sp>
      <p:pic>
        <p:nvPicPr>
          <p:cNvPr id="17411" name="Content Placeholder 3" descr="Img_321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0"/>
            <a:ext cx="8475663" cy="6858000"/>
          </a:xfrm>
        </p:spPr>
      </p:pic>
    </p:spTree>
    <p:extLst>
      <p:ext uri="{BB962C8B-B14F-4D97-AF65-F5344CB8AC3E}">
        <p14:creationId xmlns:p14="http://schemas.microsoft.com/office/powerpoint/2010/main" val="1899434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2986576" y="1143000"/>
            <a:ext cx="5319224" cy="5715000"/>
          </a:xfrm>
          <a:prstGeom prst="rect">
            <a:avLst/>
          </a:prstGeom>
          <a:noFill/>
          <a:ln w="9525">
            <a:noFill/>
            <a:miter lim="800000"/>
            <a:headEnd/>
            <a:tailEnd/>
          </a:ln>
        </p:spPr>
      </p:pic>
      <p:sp>
        <p:nvSpPr>
          <p:cNvPr id="8" name="TextBox 7"/>
          <p:cNvSpPr txBox="1"/>
          <p:nvPr/>
        </p:nvSpPr>
        <p:spPr>
          <a:xfrm>
            <a:off x="3352800" y="1103244"/>
            <a:ext cx="1577420" cy="523220"/>
          </a:xfrm>
          <a:prstGeom prst="rect">
            <a:avLst/>
          </a:prstGeom>
          <a:noFill/>
        </p:spPr>
        <p:txBody>
          <a:bodyPr wrap="none" rtlCol="0">
            <a:spAutoFit/>
          </a:bodyPr>
          <a:lstStyle/>
          <a:p>
            <a:r>
              <a:rPr lang="en-US" sz="2800" b="1" dirty="0" smtClean="0">
                <a:latin typeface="+mn-lt"/>
              </a:rPr>
              <a:t>Evolution</a:t>
            </a:r>
            <a:endParaRPr lang="en-US" sz="2800" b="1" dirty="0">
              <a:latin typeface="+mn-lt"/>
            </a:endParaRPr>
          </a:p>
        </p:txBody>
      </p:sp>
      <p:sp>
        <p:nvSpPr>
          <p:cNvPr id="9" name="TextBox 8"/>
          <p:cNvSpPr txBox="1"/>
          <p:nvPr/>
        </p:nvSpPr>
        <p:spPr>
          <a:xfrm>
            <a:off x="6492883" y="1125015"/>
            <a:ext cx="1460656" cy="523220"/>
          </a:xfrm>
          <a:prstGeom prst="rect">
            <a:avLst/>
          </a:prstGeom>
          <a:noFill/>
        </p:spPr>
        <p:txBody>
          <a:bodyPr wrap="none" rtlCol="0">
            <a:spAutoFit/>
          </a:bodyPr>
          <a:lstStyle/>
          <a:p>
            <a:r>
              <a:rPr lang="en-US" sz="2800" b="1" dirty="0" smtClean="0">
                <a:latin typeface="+mn-lt"/>
              </a:rPr>
              <a:t>Creation</a:t>
            </a:r>
            <a:endParaRPr lang="en-US" sz="2800" b="1" dirty="0">
              <a:latin typeface="+mn-lt"/>
            </a:endParaRPr>
          </a:p>
        </p:txBody>
      </p:sp>
      <p:sp>
        <p:nvSpPr>
          <p:cNvPr id="7" name="Title 1"/>
          <p:cNvSpPr>
            <a:spLocks noGrp="1"/>
          </p:cNvSpPr>
          <p:nvPr>
            <p:ph type="title"/>
          </p:nvPr>
        </p:nvSpPr>
        <p:spPr>
          <a:xfrm>
            <a:off x="304800" y="76200"/>
            <a:ext cx="8229600" cy="838200"/>
          </a:xfrm>
        </p:spPr>
        <p:txBody>
          <a:bodyPr>
            <a:normAutofit/>
          </a:bodyPr>
          <a:lstStyle/>
          <a:p>
            <a:r>
              <a:rPr lang="en-US" dirty="0" smtClean="0"/>
              <a:t>What we would like to  see: (?)</a:t>
            </a:r>
            <a:endParaRPr lang="en-US" dirty="0"/>
          </a:p>
        </p:txBody>
      </p:sp>
    </p:spTree>
    <p:extLst>
      <p:ext uri="{BB962C8B-B14F-4D97-AF65-F5344CB8AC3E}">
        <p14:creationId xmlns:p14="http://schemas.microsoft.com/office/powerpoint/2010/main" val="327328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endParaRPr lang="en-US" smtClean="0"/>
          </a:p>
        </p:txBody>
      </p:sp>
      <p:pic>
        <p:nvPicPr>
          <p:cNvPr id="184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0"/>
            <a:ext cx="8443913" cy="6832600"/>
          </a:xfrm>
        </p:spPr>
      </p:pic>
    </p:spTree>
    <p:extLst>
      <p:ext uri="{BB962C8B-B14F-4D97-AF65-F5344CB8AC3E}">
        <p14:creationId xmlns:p14="http://schemas.microsoft.com/office/powerpoint/2010/main" val="2230646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en-US" smtClean="0"/>
          </a:p>
        </p:txBody>
      </p:sp>
      <p:pic>
        <p:nvPicPr>
          <p:cNvPr id="194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0"/>
            <a:ext cx="8443913" cy="6832600"/>
          </a:xfrm>
        </p:spPr>
      </p:pic>
    </p:spTree>
    <p:extLst>
      <p:ext uri="{BB962C8B-B14F-4D97-AF65-F5344CB8AC3E}">
        <p14:creationId xmlns:p14="http://schemas.microsoft.com/office/powerpoint/2010/main" val="1574303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US" smtClean="0"/>
          </a:p>
        </p:txBody>
      </p:sp>
      <p:pic>
        <p:nvPicPr>
          <p:cNvPr id="2048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867897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smtClean="0"/>
          </a:p>
        </p:txBody>
      </p:sp>
      <p:pic>
        <p:nvPicPr>
          <p:cNvPr id="215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2305539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endParaRPr lang="en-US" smtClean="0"/>
          </a:p>
        </p:txBody>
      </p:sp>
      <p:pic>
        <p:nvPicPr>
          <p:cNvPr id="225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 y="-11113"/>
            <a:ext cx="8489950" cy="6869113"/>
          </a:xfrm>
        </p:spPr>
      </p:pic>
    </p:spTree>
    <p:extLst>
      <p:ext uri="{BB962C8B-B14F-4D97-AF65-F5344CB8AC3E}">
        <p14:creationId xmlns:p14="http://schemas.microsoft.com/office/powerpoint/2010/main" val="1662576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endParaRPr lang="en-US" smtClean="0"/>
          </a:p>
        </p:txBody>
      </p:sp>
      <p:pic>
        <p:nvPicPr>
          <p:cNvPr id="23555" name="Content Placeholder 3" descr="Img_321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0"/>
            <a:ext cx="8399463" cy="6796088"/>
          </a:xfrm>
        </p:spPr>
      </p:pic>
    </p:spTree>
    <p:extLst>
      <p:ext uri="{BB962C8B-B14F-4D97-AF65-F5344CB8AC3E}">
        <p14:creationId xmlns:p14="http://schemas.microsoft.com/office/powerpoint/2010/main" val="631091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endParaRPr lang="en-US" smtClean="0"/>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2805135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US" smtClean="0"/>
          </a:p>
        </p:txBody>
      </p:sp>
      <p:pic>
        <p:nvPicPr>
          <p:cNvPr id="2560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4074879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smtClean="0"/>
          </a:p>
        </p:txBody>
      </p:sp>
      <p:pic>
        <p:nvPicPr>
          <p:cNvPr id="2662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2722288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smtClean="0"/>
          </a:p>
        </p:txBody>
      </p:sp>
      <p:pic>
        <p:nvPicPr>
          <p:cNvPr id="276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 y="-11113"/>
            <a:ext cx="8489950" cy="6869113"/>
          </a:xfrm>
        </p:spPr>
      </p:pic>
    </p:spTree>
    <p:extLst>
      <p:ext uri="{BB962C8B-B14F-4D97-AF65-F5344CB8AC3E}">
        <p14:creationId xmlns:p14="http://schemas.microsoft.com/office/powerpoint/2010/main" val="1908190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838200"/>
          </a:xfrm>
        </p:spPr>
        <p:txBody>
          <a:bodyPr/>
          <a:lstStyle/>
          <a:p>
            <a:r>
              <a:rPr lang="en-US" dirty="0" smtClean="0"/>
              <a:t>…or this:</a:t>
            </a:r>
            <a:endParaRPr lang="en-US" dirty="0"/>
          </a:p>
        </p:txBody>
      </p:sp>
      <p:pic>
        <p:nvPicPr>
          <p:cNvPr id="69634" name="Picture 2"/>
          <p:cNvPicPr>
            <a:picLocks noChangeAspect="1" noChangeArrowheads="1"/>
          </p:cNvPicPr>
          <p:nvPr/>
        </p:nvPicPr>
        <p:blipFill>
          <a:blip r:embed="rId2" cstate="print"/>
          <a:srcRect/>
          <a:stretch>
            <a:fillRect/>
          </a:stretch>
        </p:blipFill>
        <p:spPr bwMode="auto">
          <a:xfrm>
            <a:off x="2986576" y="1143000"/>
            <a:ext cx="5319224" cy="5715000"/>
          </a:xfrm>
          <a:prstGeom prst="rect">
            <a:avLst/>
          </a:prstGeom>
          <a:noFill/>
          <a:ln w="9525">
            <a:noFill/>
            <a:miter lim="800000"/>
            <a:headEnd/>
            <a:tailEnd/>
          </a:ln>
        </p:spPr>
      </p:pic>
      <p:sp>
        <p:nvSpPr>
          <p:cNvPr id="8" name="TextBox 7"/>
          <p:cNvSpPr txBox="1"/>
          <p:nvPr/>
        </p:nvSpPr>
        <p:spPr>
          <a:xfrm>
            <a:off x="3352800" y="1103244"/>
            <a:ext cx="1577420" cy="523220"/>
          </a:xfrm>
          <a:prstGeom prst="rect">
            <a:avLst/>
          </a:prstGeom>
          <a:noFill/>
        </p:spPr>
        <p:txBody>
          <a:bodyPr wrap="none" rtlCol="0">
            <a:spAutoFit/>
          </a:bodyPr>
          <a:lstStyle/>
          <a:p>
            <a:r>
              <a:rPr lang="en-US" sz="2800" b="1" dirty="0" smtClean="0">
                <a:latin typeface="+mn-lt"/>
              </a:rPr>
              <a:t>Evolution</a:t>
            </a:r>
            <a:endParaRPr lang="en-US" sz="2800" b="1" dirty="0">
              <a:latin typeface="+mn-lt"/>
            </a:endParaRPr>
          </a:p>
        </p:txBody>
      </p:sp>
      <p:sp>
        <p:nvSpPr>
          <p:cNvPr id="9" name="TextBox 8"/>
          <p:cNvSpPr txBox="1"/>
          <p:nvPr/>
        </p:nvSpPr>
        <p:spPr>
          <a:xfrm>
            <a:off x="6492883" y="1125015"/>
            <a:ext cx="1460656" cy="523220"/>
          </a:xfrm>
          <a:prstGeom prst="rect">
            <a:avLst/>
          </a:prstGeom>
          <a:noFill/>
        </p:spPr>
        <p:txBody>
          <a:bodyPr wrap="none" rtlCol="0">
            <a:spAutoFit/>
          </a:bodyPr>
          <a:lstStyle/>
          <a:p>
            <a:r>
              <a:rPr lang="en-US" sz="2800" b="1" dirty="0" smtClean="0">
                <a:latin typeface="+mn-lt"/>
              </a:rPr>
              <a:t>Creation</a:t>
            </a:r>
            <a:endParaRPr lang="en-US" sz="2800" b="1" dirty="0">
              <a:latin typeface="+mn-lt"/>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576" y="1142999"/>
            <a:ext cx="5319224" cy="572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352800" y="1153180"/>
            <a:ext cx="1577420" cy="523220"/>
          </a:xfrm>
          <a:prstGeom prst="rect">
            <a:avLst/>
          </a:prstGeom>
          <a:noFill/>
        </p:spPr>
        <p:txBody>
          <a:bodyPr wrap="none" rtlCol="0">
            <a:spAutoFit/>
          </a:bodyPr>
          <a:lstStyle/>
          <a:p>
            <a:r>
              <a:rPr lang="en-US" sz="2800" b="1" dirty="0" smtClean="0">
                <a:latin typeface="+mn-lt"/>
              </a:rPr>
              <a:t>Evolution</a:t>
            </a:r>
            <a:endParaRPr lang="en-US" sz="2800" b="1" dirty="0">
              <a:latin typeface="+mn-lt"/>
            </a:endParaRPr>
          </a:p>
        </p:txBody>
      </p:sp>
      <p:sp>
        <p:nvSpPr>
          <p:cNvPr id="10" name="TextBox 9"/>
          <p:cNvSpPr txBox="1"/>
          <p:nvPr/>
        </p:nvSpPr>
        <p:spPr>
          <a:xfrm>
            <a:off x="6629400" y="1143000"/>
            <a:ext cx="1460656" cy="523220"/>
          </a:xfrm>
          <a:prstGeom prst="rect">
            <a:avLst/>
          </a:prstGeom>
          <a:noFill/>
        </p:spPr>
        <p:txBody>
          <a:bodyPr wrap="none" rtlCol="0">
            <a:spAutoFit/>
          </a:bodyPr>
          <a:lstStyle/>
          <a:p>
            <a:r>
              <a:rPr lang="en-US" sz="2800" b="1" dirty="0" smtClean="0">
                <a:latin typeface="+mn-lt"/>
              </a:rPr>
              <a:t>Creation</a:t>
            </a:r>
            <a:endParaRPr lang="en-US" sz="2800" b="1" dirty="0">
              <a:latin typeface="+mn-lt"/>
            </a:endParaRPr>
          </a:p>
        </p:txBody>
      </p:sp>
    </p:spTree>
    <p:extLst>
      <p:ext uri="{BB962C8B-B14F-4D97-AF65-F5344CB8AC3E}">
        <p14:creationId xmlns:p14="http://schemas.microsoft.com/office/powerpoint/2010/main" val="3267914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smtClean="0"/>
          </a:p>
        </p:txBody>
      </p:sp>
      <p:pic>
        <p:nvPicPr>
          <p:cNvPr id="286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3110041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endParaRPr lang="en-US" smtClean="0"/>
          </a:p>
        </p:txBody>
      </p:sp>
      <p:pic>
        <p:nvPicPr>
          <p:cNvPr id="296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1093289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endParaRPr lang="en-US" smtClean="0"/>
          </a:p>
        </p:txBody>
      </p:sp>
      <p:pic>
        <p:nvPicPr>
          <p:cNvPr id="307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3640043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smtClean="0"/>
          </a:p>
        </p:txBody>
      </p:sp>
      <p:pic>
        <p:nvPicPr>
          <p:cNvPr id="317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2394007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endParaRPr lang="en-US" smtClean="0"/>
          </a:p>
        </p:txBody>
      </p:sp>
      <p:pic>
        <p:nvPicPr>
          <p:cNvPr id="327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1113"/>
            <a:ext cx="8534400" cy="6905626"/>
          </a:xfrm>
        </p:spPr>
      </p:pic>
    </p:spTree>
    <p:extLst>
      <p:ext uri="{BB962C8B-B14F-4D97-AF65-F5344CB8AC3E}">
        <p14:creationId xmlns:p14="http://schemas.microsoft.com/office/powerpoint/2010/main" val="93866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US" smtClean="0"/>
          </a:p>
        </p:txBody>
      </p:sp>
      <p:pic>
        <p:nvPicPr>
          <p:cNvPr id="337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 y="-11113"/>
            <a:ext cx="8489950" cy="6869113"/>
          </a:xfrm>
        </p:spPr>
      </p:pic>
    </p:spTree>
    <p:extLst>
      <p:ext uri="{BB962C8B-B14F-4D97-AF65-F5344CB8AC3E}">
        <p14:creationId xmlns:p14="http://schemas.microsoft.com/office/powerpoint/2010/main" val="309037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endParaRPr lang="en-US" smtClean="0"/>
          </a:p>
        </p:txBody>
      </p:sp>
      <p:pic>
        <p:nvPicPr>
          <p:cNvPr id="348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 y="-11113"/>
            <a:ext cx="8489950" cy="6869113"/>
          </a:xfrm>
        </p:spPr>
      </p:pic>
    </p:spTree>
    <p:extLst>
      <p:ext uri="{BB962C8B-B14F-4D97-AF65-F5344CB8AC3E}">
        <p14:creationId xmlns:p14="http://schemas.microsoft.com/office/powerpoint/2010/main" val="114278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20762"/>
            <a:ext cx="8686800" cy="5684838"/>
          </a:xfrm>
        </p:spPr>
        <p:txBody>
          <a:bodyPr>
            <a:noAutofit/>
          </a:bodyPr>
          <a:lstStyle/>
          <a:p>
            <a:r>
              <a:rPr lang="en-US" sz="3600" dirty="0"/>
              <a:t>Why are any sedimentary features preserved in sediments</a:t>
            </a:r>
            <a:r>
              <a:rPr lang="en-US" sz="3600" dirty="0" smtClean="0"/>
              <a:t>?  </a:t>
            </a:r>
            <a:r>
              <a:rPr lang="en-US" sz="3600" dirty="0" err="1" smtClean="0"/>
              <a:t>Bioturbation</a:t>
            </a:r>
            <a:r>
              <a:rPr lang="en-US" sz="3600" dirty="0" smtClean="0"/>
              <a:t> (sediment recycling by organisms) should </a:t>
            </a:r>
            <a:r>
              <a:rPr lang="en-US" sz="3600" dirty="0"/>
              <a:t>eliminate all traces of internal structure in beds</a:t>
            </a:r>
            <a:r>
              <a:rPr lang="en-US" sz="3600" dirty="0" smtClean="0"/>
              <a:t>.</a:t>
            </a:r>
          </a:p>
          <a:p>
            <a:r>
              <a:rPr lang="en-US" sz="3600" dirty="0" smtClean="0"/>
              <a:t>What do we see?</a:t>
            </a:r>
            <a:endParaRPr lang="en-US" sz="3600" dirty="0"/>
          </a:p>
        </p:txBody>
      </p:sp>
      <p:sp>
        <p:nvSpPr>
          <p:cNvPr id="5" name="Title 1"/>
          <p:cNvSpPr txBox="1">
            <a:spLocks noGrp="1"/>
          </p:cNvSpPr>
          <p:nvPr>
            <p:ph type="title"/>
          </p:nvPr>
        </p:nvSpPr>
        <p:spPr>
          <a:xfrm>
            <a:off x="457200" y="152400"/>
            <a:ext cx="8229600" cy="838200"/>
          </a:xfrm>
          <a:prstGeom prst="rect">
            <a:avLst/>
          </a:prstGeom>
        </p:spPr>
        <p:txBody>
          <a:bodyPr vert="horz" lIns="91440" tIns="45720" rIns="91440" bIns="45720" rtlCol="0" anchor="ctr">
            <a:normAutofit/>
          </a:bodyPr>
          <a:lstStyle/>
          <a:p>
            <a:pPr algn="ctr">
              <a:spcBef>
                <a:spcPct val="0"/>
              </a:spcBef>
              <a:defRPr/>
            </a:pPr>
            <a:r>
              <a:rPr lang="en-US" sz="4400" dirty="0" smtClean="0">
                <a:solidFill>
                  <a:prstClr val="black"/>
                </a:solidFill>
              </a:rPr>
              <a:t>Bioturbation</a:t>
            </a:r>
          </a:p>
        </p:txBody>
      </p:sp>
    </p:spTree>
    <p:extLst>
      <p:ext uri="{BB962C8B-B14F-4D97-AF65-F5344CB8AC3E}">
        <p14:creationId xmlns:p14="http://schemas.microsoft.com/office/powerpoint/2010/main" val="79698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9" name="Picture 5"/>
          <p:cNvPicPr>
            <a:picLocks noChangeAspect="1" noChangeArrowheads="1"/>
          </p:cNvPicPr>
          <p:nvPr/>
        </p:nvPicPr>
        <p:blipFill>
          <a:blip r:embed="rId2" cstate="print"/>
          <a:srcRect/>
          <a:stretch>
            <a:fillRect/>
          </a:stretch>
        </p:blipFill>
        <p:spPr bwMode="auto">
          <a:xfrm>
            <a:off x="-609601" y="0"/>
            <a:ext cx="10901151"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525069" cy="5943600"/>
          </a:xfrm>
        </p:spPr>
        <p:txBody>
          <a:bodyPr>
            <a:noAutofit/>
          </a:bodyPr>
          <a:lstStyle/>
          <a:p>
            <a:pPr lvl="1" indent="-273050"/>
            <a:r>
              <a:rPr lang="en-US" sz="3200" dirty="0" smtClean="0"/>
              <a:t>Modern observed </a:t>
            </a:r>
            <a:r>
              <a:rPr lang="en-US" sz="3200" dirty="0"/>
              <a:t>rates for </a:t>
            </a:r>
            <a:r>
              <a:rPr lang="en-US" sz="3200" b="1" dirty="0" smtClean="0"/>
              <a:t>homogenization</a:t>
            </a:r>
            <a:r>
              <a:rPr lang="en-US" sz="3200" dirty="0" smtClean="0"/>
              <a:t> </a:t>
            </a:r>
            <a:r>
              <a:rPr lang="en-US" sz="3200" dirty="0"/>
              <a:t>are </a:t>
            </a:r>
            <a:r>
              <a:rPr lang="en-US" sz="3200" dirty="0" smtClean="0"/>
              <a:t> 1 year </a:t>
            </a:r>
            <a:r>
              <a:rPr lang="en-US" sz="3200" dirty="0"/>
              <a:t>or less in marine </a:t>
            </a:r>
            <a:r>
              <a:rPr lang="en-US" sz="3200" dirty="0" smtClean="0"/>
              <a:t>setting.</a:t>
            </a:r>
          </a:p>
          <a:p>
            <a:pPr lvl="1" indent="-273050"/>
            <a:r>
              <a:rPr lang="en-US" sz="3200" dirty="0"/>
              <a:t>How fast do marine invertebrates burrow? Experimental </a:t>
            </a:r>
            <a:r>
              <a:rPr lang="en-US" sz="3200" dirty="0" smtClean="0"/>
              <a:t>rates indicate </a:t>
            </a:r>
            <a:r>
              <a:rPr lang="en-US" sz="3200" b="1" dirty="0" smtClean="0"/>
              <a:t>complete homogenization</a:t>
            </a:r>
            <a:r>
              <a:rPr lang="en-US" sz="3200" dirty="0" smtClean="0"/>
              <a:t> of sediments to a depth of 10 cm (about  4 inches) can be achieved in less than an hour under some </a:t>
            </a:r>
            <a:r>
              <a:rPr lang="en-US" sz="3200" dirty="0"/>
              <a:t>conditions</a:t>
            </a:r>
            <a:r>
              <a:rPr lang="en-US" sz="3200" dirty="0" smtClean="0"/>
              <a:t>.*</a:t>
            </a:r>
          </a:p>
          <a:p>
            <a:pPr lvl="1" indent="-273050"/>
            <a:endParaRPr lang="en-US" sz="3200" dirty="0"/>
          </a:p>
          <a:p>
            <a:pPr lvl="1" indent="-273050"/>
            <a:r>
              <a:rPr lang="en-US" sz="1800" dirty="0" smtClean="0"/>
              <a:t>*(10,000  deposit feeders per square meter.) M.K</a:t>
            </a:r>
            <a:r>
              <a:rPr lang="en-US" sz="1800" dirty="0"/>
              <a:t>. </a:t>
            </a:r>
            <a:r>
              <a:rPr lang="en-US" sz="1800" dirty="0" err="1" smtClean="0"/>
              <a:t>Gingras</a:t>
            </a:r>
            <a:r>
              <a:rPr lang="en-US" sz="1800" dirty="0"/>
              <a:t>, S.G. Pemberton, S. </a:t>
            </a:r>
            <a:r>
              <a:rPr lang="en-US" sz="1800" dirty="0" err="1"/>
              <a:t>Dashtgard</a:t>
            </a:r>
            <a:r>
              <a:rPr lang="en-US" sz="1800" dirty="0"/>
              <a:t>, and L. </a:t>
            </a:r>
            <a:r>
              <a:rPr lang="en-US" sz="1800" dirty="0" smtClean="0"/>
              <a:t>Dafoe. </a:t>
            </a:r>
            <a:r>
              <a:rPr lang="en-US" sz="1800" dirty="0" err="1" smtClean="0"/>
              <a:t>Paleo</a:t>
            </a:r>
            <a:r>
              <a:rPr lang="en-US" sz="1800" dirty="0"/>
              <a:t>, </a:t>
            </a:r>
            <a:r>
              <a:rPr lang="en-US" sz="1800" dirty="0" err="1"/>
              <a:t>Paleo</a:t>
            </a:r>
            <a:r>
              <a:rPr lang="en-US" sz="1800" dirty="0"/>
              <a:t>, </a:t>
            </a:r>
            <a:r>
              <a:rPr lang="en-US" sz="1800" dirty="0" err="1"/>
              <a:t>Paleo</a:t>
            </a:r>
            <a:r>
              <a:rPr lang="en-US" sz="1800" dirty="0"/>
              <a:t>. 270:280-286. </a:t>
            </a:r>
            <a:r>
              <a:rPr lang="en-US" sz="1800" dirty="0" smtClean="0"/>
              <a:t>2008.</a:t>
            </a:r>
            <a:endParaRPr lang="en-US" sz="1800" dirty="0"/>
          </a:p>
          <a:p>
            <a:pPr lvl="1" indent="-273050"/>
            <a:endParaRPr lang="en-US" sz="1400" dirty="0"/>
          </a:p>
        </p:txBody>
      </p:sp>
      <p:sp>
        <p:nvSpPr>
          <p:cNvPr id="5" name="Title 1"/>
          <p:cNvSpPr txBox="1">
            <a:spLocks noGrp="1"/>
          </p:cNvSpPr>
          <p:nvPr>
            <p:ph type="title"/>
          </p:nvPr>
        </p:nvSpPr>
        <p:spPr>
          <a:xfrm>
            <a:off x="457200" y="152400"/>
            <a:ext cx="8229600" cy="838200"/>
          </a:xfrm>
          <a:prstGeom prst="rect">
            <a:avLst/>
          </a:prstGeom>
        </p:spPr>
        <p:txBody>
          <a:bodyPr vert="horz" lIns="91440" tIns="45720" rIns="91440" bIns="45720" rtlCol="0" anchor="ctr">
            <a:normAutofit/>
          </a:bodyPr>
          <a:lstStyle/>
          <a:p>
            <a:pPr algn="ctr">
              <a:spcBef>
                <a:spcPct val="0"/>
              </a:spcBef>
              <a:defRPr/>
            </a:pPr>
            <a:r>
              <a:rPr lang="en-US" sz="4400" dirty="0" smtClean="0">
                <a:solidFill>
                  <a:prstClr val="black"/>
                </a:solidFill>
              </a:rPr>
              <a:t>Bioturbation</a:t>
            </a:r>
          </a:p>
        </p:txBody>
      </p:sp>
    </p:spTree>
    <p:extLst>
      <p:ext uri="{BB962C8B-B14F-4D97-AF65-F5344CB8AC3E}">
        <p14:creationId xmlns:p14="http://schemas.microsoft.com/office/powerpoint/2010/main" val="2468473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3062776" y="1143000"/>
            <a:ext cx="5319224" cy="5715000"/>
          </a:xfrm>
          <a:prstGeom prst="rect">
            <a:avLst/>
          </a:prstGeom>
          <a:noFill/>
          <a:ln w="9525">
            <a:noFill/>
            <a:miter lim="800000"/>
            <a:headEnd/>
            <a:tailEnd/>
          </a:ln>
        </p:spPr>
      </p:pic>
      <p:sp>
        <p:nvSpPr>
          <p:cNvPr id="7" name="Title 1"/>
          <p:cNvSpPr txBox="1">
            <a:spLocks/>
          </p:cNvSpPr>
          <p:nvPr/>
        </p:nvSpPr>
        <p:spPr>
          <a:xfrm>
            <a:off x="457200" y="152400"/>
            <a:ext cx="4724400" cy="8382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effectLst>
                  <a:reflection blurRad="12700" stA="48000" endA="300" endPos="55000" dir="5400000" sy="-90000" algn="bl" rotWithShape="0"/>
                </a:effectLst>
                <a:uLnTx/>
                <a:uFillTx/>
                <a:latin typeface="+mj-lt"/>
                <a:ea typeface="+mj-ea"/>
                <a:cs typeface="+mj-cs"/>
              </a:rPr>
              <a:t>What we see:</a:t>
            </a:r>
            <a:endParaRPr kumimoji="0" lang="en-US" sz="3600" b="0" i="0" u="none" strike="noStrike" kern="1200" cap="all" spc="0" normalizeH="0" baseline="0" noProof="0" dirty="0">
              <a:ln>
                <a:noFill/>
              </a:ln>
              <a:effectLst>
                <a:reflection blurRad="12700" stA="48000" endA="300" endPos="55000" dir="5400000" sy="-90000" algn="bl" rotWithShape="0"/>
              </a:effectLst>
              <a:uLnTx/>
              <a:uFillTx/>
              <a:latin typeface="+mj-lt"/>
              <a:ea typeface="+mj-ea"/>
              <a:cs typeface="+mj-cs"/>
            </a:endParaRPr>
          </a:p>
        </p:txBody>
      </p:sp>
      <p:sp>
        <p:nvSpPr>
          <p:cNvPr id="8" name="TextBox 7"/>
          <p:cNvSpPr txBox="1"/>
          <p:nvPr/>
        </p:nvSpPr>
        <p:spPr>
          <a:xfrm>
            <a:off x="6492883" y="1125015"/>
            <a:ext cx="1460656" cy="523220"/>
          </a:xfrm>
          <a:prstGeom prst="rect">
            <a:avLst/>
          </a:prstGeom>
          <a:noFill/>
        </p:spPr>
        <p:txBody>
          <a:bodyPr wrap="none" rtlCol="0">
            <a:spAutoFit/>
          </a:bodyPr>
          <a:lstStyle/>
          <a:p>
            <a:r>
              <a:rPr lang="en-US" sz="2800" b="1" dirty="0" smtClean="0">
                <a:latin typeface="+mn-lt"/>
              </a:rPr>
              <a:t>Creation</a:t>
            </a:r>
            <a:endParaRPr lang="en-US" sz="2800" b="1" dirty="0">
              <a:latin typeface="+mn-lt"/>
            </a:endParaRPr>
          </a:p>
        </p:txBody>
      </p:sp>
      <p:sp>
        <p:nvSpPr>
          <p:cNvPr id="9" name="TextBox 8"/>
          <p:cNvSpPr txBox="1"/>
          <p:nvPr/>
        </p:nvSpPr>
        <p:spPr>
          <a:xfrm>
            <a:off x="3352800" y="1103244"/>
            <a:ext cx="1577420" cy="523220"/>
          </a:xfrm>
          <a:prstGeom prst="rect">
            <a:avLst/>
          </a:prstGeom>
          <a:noFill/>
        </p:spPr>
        <p:txBody>
          <a:bodyPr wrap="none" rtlCol="0">
            <a:spAutoFit/>
          </a:bodyPr>
          <a:lstStyle/>
          <a:p>
            <a:r>
              <a:rPr lang="en-US" sz="2800" b="1" dirty="0" smtClean="0">
                <a:latin typeface="+mn-lt"/>
              </a:rPr>
              <a:t>Evolution</a:t>
            </a:r>
            <a:endParaRPr lang="en-US" sz="2800" b="1" dirty="0">
              <a:latin typeface="+mn-lt"/>
            </a:endParaRPr>
          </a:p>
        </p:txBody>
      </p:sp>
    </p:spTree>
    <p:extLst>
      <p:ext uri="{BB962C8B-B14F-4D97-AF65-F5344CB8AC3E}">
        <p14:creationId xmlns:p14="http://schemas.microsoft.com/office/powerpoint/2010/main" val="1004911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8839200" cy="5486400"/>
          </a:xfrm>
        </p:spPr>
        <p:txBody>
          <a:bodyPr>
            <a:noAutofit/>
          </a:bodyPr>
          <a:lstStyle/>
          <a:p>
            <a:pPr marL="342900" lvl="1" indent="-342900">
              <a:buFont typeface="Arial" pitchFamily="34" charset="0"/>
              <a:buChar char="•"/>
            </a:pPr>
            <a:r>
              <a:rPr lang="en-US" sz="3200" dirty="0"/>
              <a:t>Typical rates given for sediment accumulation in rock layers based upon radiometric dates are  ~ 10 cm/1000 years</a:t>
            </a:r>
          </a:p>
          <a:p>
            <a:r>
              <a:rPr lang="en-US" dirty="0" smtClean="0"/>
              <a:t>At that rate, all sediments should be thoroughly homogenized and there should be no sedimentary structure anywhere.</a:t>
            </a:r>
          </a:p>
          <a:p>
            <a:r>
              <a:rPr lang="en-US" dirty="0" smtClean="0"/>
              <a:t>Instead, we find homogenized sediments are exceedingly rare in the geologic column</a:t>
            </a:r>
            <a:r>
              <a:rPr lang="en-US" sz="3600" dirty="0" smtClean="0"/>
              <a:t>.</a:t>
            </a:r>
            <a:endParaRPr lang="en-US" sz="3600" dirty="0"/>
          </a:p>
        </p:txBody>
      </p:sp>
      <p:sp>
        <p:nvSpPr>
          <p:cNvPr id="5" name="Title 1"/>
          <p:cNvSpPr txBox="1">
            <a:spLocks noGrp="1"/>
          </p:cNvSpPr>
          <p:nvPr>
            <p:ph type="title"/>
          </p:nvPr>
        </p:nvSpPr>
        <p:spPr>
          <a:xfrm>
            <a:off x="457200" y="152400"/>
            <a:ext cx="8229600" cy="838200"/>
          </a:xfrm>
          <a:prstGeom prst="rect">
            <a:avLst/>
          </a:prstGeom>
        </p:spPr>
        <p:txBody>
          <a:bodyPr vert="horz" lIns="91440" tIns="45720" rIns="91440" bIns="45720" rtlCol="0" anchor="ctr">
            <a:normAutofit/>
          </a:bodyPr>
          <a:lstStyle/>
          <a:p>
            <a:pPr algn="ctr">
              <a:spcBef>
                <a:spcPct val="0"/>
              </a:spcBef>
              <a:defRPr/>
            </a:pPr>
            <a:r>
              <a:rPr lang="en-US" sz="4400" dirty="0" smtClean="0">
                <a:solidFill>
                  <a:prstClr val="black"/>
                </a:solidFill>
              </a:rPr>
              <a:t>Bioturbation</a:t>
            </a:r>
          </a:p>
        </p:txBody>
      </p:sp>
    </p:spTree>
    <p:extLst>
      <p:ext uri="{BB962C8B-B14F-4D97-AF65-F5344CB8AC3E}">
        <p14:creationId xmlns:p14="http://schemas.microsoft.com/office/powerpoint/2010/main" val="2794782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“The </a:t>
            </a:r>
            <a:r>
              <a:rPr lang="en-US" dirty="0"/>
              <a:t>overall density or degree of bioturbation is a sediment property that has received much attention.  100 per cent bioturbation of the substrate is the natural end product of the activity of the </a:t>
            </a:r>
            <a:r>
              <a:rPr lang="en-US" dirty="0" err="1"/>
              <a:t>endobenthos</a:t>
            </a:r>
            <a:r>
              <a:rPr lang="en-US" dirty="0"/>
              <a:t>.  Failure to reach 100 per cent, or the failure of that state to be preserved in the rock record, are conditions that require explanation</a:t>
            </a:r>
            <a:r>
              <a:rPr lang="en-US" dirty="0" smtClean="0"/>
              <a:t>.”</a:t>
            </a:r>
            <a:endParaRPr lang="en-US" dirty="0"/>
          </a:p>
          <a:p>
            <a:r>
              <a:rPr lang="en-US" dirty="0"/>
              <a:t>Bromley, Richard G.  1990.  Trace Fossils: Biology and Taphonomy.  London: </a:t>
            </a:r>
            <a:r>
              <a:rPr lang="en-US" dirty="0" err="1"/>
              <a:t>Unwin</a:t>
            </a:r>
            <a:r>
              <a:rPr lang="en-US" dirty="0"/>
              <a:t> Hyman</a:t>
            </a:r>
            <a:r>
              <a:rPr lang="en-US" dirty="0" smtClean="0"/>
              <a:t>. P. 200.</a:t>
            </a:r>
            <a:endParaRPr lang="en-US" dirty="0"/>
          </a:p>
          <a:p>
            <a:endParaRPr lang="en-US" dirty="0"/>
          </a:p>
        </p:txBody>
      </p:sp>
      <p:sp>
        <p:nvSpPr>
          <p:cNvPr id="4" name="Title 1"/>
          <p:cNvSpPr txBox="1">
            <a:spLocks noGrp="1"/>
          </p:cNvSpPr>
          <p:nvPr>
            <p:ph type="title"/>
          </p:nvPr>
        </p:nvSpPr>
        <p:spPr>
          <a:xfrm>
            <a:off x="457200" y="152400"/>
            <a:ext cx="8229600" cy="838200"/>
          </a:xfrm>
          <a:prstGeom prst="rect">
            <a:avLst/>
          </a:prstGeom>
        </p:spPr>
        <p:txBody>
          <a:bodyPr vert="horz" lIns="91440" tIns="45720" rIns="91440" bIns="45720" rtlCol="0" anchor="ctr">
            <a:normAutofit/>
          </a:bodyPr>
          <a:lstStyle/>
          <a:p>
            <a:pPr algn="ctr">
              <a:spcBef>
                <a:spcPct val="0"/>
              </a:spcBef>
              <a:defRPr/>
            </a:pPr>
            <a:r>
              <a:rPr lang="en-US" sz="4400" dirty="0" smtClean="0">
                <a:solidFill>
                  <a:prstClr val="black"/>
                </a:solidFill>
              </a:rPr>
              <a:t>Bioturbation</a:t>
            </a:r>
          </a:p>
        </p:txBody>
      </p:sp>
    </p:spTree>
    <p:extLst>
      <p:ext uri="{BB962C8B-B14F-4D97-AF65-F5344CB8AC3E}">
        <p14:creationId xmlns:p14="http://schemas.microsoft.com/office/powerpoint/2010/main" val="1515619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Examples</a:t>
            </a:r>
            <a:endParaRPr lang="en-US" dirty="0"/>
          </a:p>
        </p:txBody>
      </p:sp>
      <p:sp>
        <p:nvSpPr>
          <p:cNvPr id="3" name="Content Placeholder 2"/>
          <p:cNvSpPr>
            <a:spLocks noGrp="1"/>
          </p:cNvSpPr>
          <p:nvPr>
            <p:ph idx="1"/>
          </p:nvPr>
        </p:nvSpPr>
        <p:spPr/>
        <p:txBody>
          <a:bodyPr>
            <a:normAutofit/>
          </a:bodyPr>
          <a:lstStyle/>
          <a:p>
            <a:r>
              <a:rPr lang="en-US" sz="3600" dirty="0" smtClean="0"/>
              <a:t>O</a:t>
            </a:r>
            <a:r>
              <a:rPr lang="en-US" sz="3600" dirty="0"/>
              <a:t>ne section </a:t>
            </a:r>
            <a:r>
              <a:rPr lang="en-US" sz="3600" dirty="0" smtClean="0"/>
              <a:t>of many we have st</a:t>
            </a:r>
            <a:r>
              <a:rPr lang="en-US" sz="3600" dirty="0"/>
              <a:t>udied in </a:t>
            </a:r>
            <a:r>
              <a:rPr lang="en-US" sz="3600" dirty="0" smtClean="0"/>
              <a:t>detail:</a:t>
            </a:r>
          </a:p>
          <a:p>
            <a:pPr lvl="1"/>
            <a:r>
              <a:rPr lang="en-US" sz="3200" dirty="0" smtClean="0"/>
              <a:t>Hurricane Mesa in SW Utah</a:t>
            </a:r>
          </a:p>
          <a:p>
            <a:pPr lvl="1"/>
            <a:r>
              <a:rPr lang="en-US" sz="3200" dirty="0" smtClean="0"/>
              <a:t>Mesozoic sediments of the Moenkopi (Lower Triassic) Formation, </a:t>
            </a:r>
            <a:r>
              <a:rPr lang="en-US" sz="3200" dirty="0" err="1" smtClean="0"/>
              <a:t>Shinarump</a:t>
            </a:r>
            <a:r>
              <a:rPr lang="en-US" sz="3200" dirty="0" smtClean="0"/>
              <a:t> Conglomerate of the </a:t>
            </a:r>
            <a:r>
              <a:rPr lang="en-US" sz="3200" dirty="0" err="1" smtClean="0"/>
              <a:t>Chinle</a:t>
            </a:r>
            <a:r>
              <a:rPr lang="en-US" sz="3200" dirty="0" smtClean="0"/>
              <a:t> Formation (Upper Triassic).</a:t>
            </a:r>
            <a:endParaRPr lang="en-US" sz="3200" dirty="0"/>
          </a:p>
        </p:txBody>
      </p:sp>
    </p:spTree>
    <p:extLst>
      <p:ext uri="{BB962C8B-B14F-4D97-AF65-F5344CB8AC3E}">
        <p14:creationId xmlns:p14="http://schemas.microsoft.com/office/powerpoint/2010/main" val="1038330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76200"/>
            <a:ext cx="8686800" cy="838200"/>
          </a:xfrm>
        </p:spPr>
        <p:txBody>
          <a:bodyPr/>
          <a:lstStyle/>
          <a:p>
            <a:r>
              <a:rPr lang="en-US" dirty="0" smtClean="0"/>
              <a:t>Utah</a:t>
            </a:r>
            <a:endParaRPr lang="en-US" dirty="0"/>
          </a:p>
        </p:txBody>
      </p:sp>
      <p:pic>
        <p:nvPicPr>
          <p:cNvPr id="10244" name="Picture 4" descr="Map of USA UT.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171574"/>
            <a:ext cx="27241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p.greenwichmeantime.com/images/usa/ut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584" y="1828801"/>
            <a:ext cx="6457716" cy="50673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533400" y="1752600"/>
            <a:ext cx="3581400" cy="30480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3400" y="2057400"/>
            <a:ext cx="3581400" cy="464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284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endParaRPr lang="en-US" smtClean="0"/>
          </a:p>
        </p:txBody>
      </p:sp>
      <p:pic>
        <p:nvPicPr>
          <p:cNvPr id="3481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513" y="-31750"/>
            <a:ext cx="9180513" cy="6889750"/>
          </a:xfrm>
        </p:spPr>
      </p:pic>
    </p:spTree>
    <p:extLst>
      <p:ext uri="{BB962C8B-B14F-4D97-AF65-F5344CB8AC3E}">
        <p14:creationId xmlns:p14="http://schemas.microsoft.com/office/powerpoint/2010/main" val="1292331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endParaRPr lang="en-US" smtClean="0"/>
          </a:p>
        </p:txBody>
      </p:sp>
      <p:pic>
        <p:nvPicPr>
          <p:cNvPr id="368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875"/>
            <a:ext cx="9144000" cy="6858000"/>
          </a:xfrm>
        </p:spPr>
      </p:pic>
    </p:spTree>
    <p:extLst>
      <p:ext uri="{BB962C8B-B14F-4D97-AF65-F5344CB8AC3E}">
        <p14:creationId xmlns:p14="http://schemas.microsoft.com/office/powerpoint/2010/main" val="469340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cstate="print"/>
          <a:srcRect/>
          <a:stretch>
            <a:fillRect/>
          </a:stretch>
        </p:blipFill>
        <p:spPr bwMode="auto">
          <a:xfrm>
            <a:off x="-33729" y="0"/>
            <a:ext cx="11143399" cy="7010400"/>
          </a:xfrm>
          <a:prstGeom prst="rect">
            <a:avLst/>
          </a:prstGeom>
          <a:noFill/>
          <a:ln w="9525">
            <a:noFill/>
            <a:miter lim="800000"/>
            <a:headEnd/>
            <a:tailEnd/>
          </a:ln>
        </p:spPr>
      </p:pic>
    </p:spTree>
    <p:extLst>
      <p:ext uri="{BB962C8B-B14F-4D97-AF65-F5344CB8AC3E}">
        <p14:creationId xmlns:p14="http://schemas.microsoft.com/office/powerpoint/2010/main" val="1570833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endParaRPr lang="en-US" smtClean="0"/>
          </a:p>
        </p:txBody>
      </p:sp>
      <p:pic>
        <p:nvPicPr>
          <p:cNvPr id="38915"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58738"/>
            <a:ext cx="5410200" cy="7000876"/>
          </a:xfrm>
        </p:spPr>
      </p:pic>
    </p:spTree>
    <p:extLst>
      <p:ext uri="{BB962C8B-B14F-4D97-AF65-F5344CB8AC3E}">
        <p14:creationId xmlns:p14="http://schemas.microsoft.com/office/powerpoint/2010/main" val="3415077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777"/>
            <a:ext cx="5581551" cy="685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5617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479" y="0"/>
            <a:ext cx="574472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421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rmAutofit/>
          </a:bodyPr>
          <a:lstStyle/>
          <a:p>
            <a:r>
              <a:rPr lang="en-US" dirty="0" smtClean="0"/>
              <a:t>Conclusion:</a:t>
            </a:r>
            <a:endParaRPr lang="en-US" dirty="0"/>
          </a:p>
        </p:txBody>
      </p:sp>
      <p:sp>
        <p:nvSpPr>
          <p:cNvPr id="3" name="Content Placeholder 2"/>
          <p:cNvSpPr>
            <a:spLocks noGrp="1"/>
          </p:cNvSpPr>
          <p:nvPr>
            <p:ph idx="1"/>
          </p:nvPr>
        </p:nvSpPr>
        <p:spPr>
          <a:xfrm>
            <a:off x="304800" y="1295400"/>
            <a:ext cx="8686800" cy="5562600"/>
          </a:xfrm>
        </p:spPr>
        <p:txBody>
          <a:bodyPr>
            <a:normAutofit/>
          </a:bodyPr>
          <a:lstStyle/>
          <a:p>
            <a:pPr marL="0" indent="0">
              <a:buNone/>
            </a:pPr>
            <a:r>
              <a:rPr lang="en-US" sz="5400" dirty="0" smtClean="0">
                <a:solidFill>
                  <a:srgbClr val="FFFF00"/>
                </a:solidFill>
              </a:rPr>
              <a:t>		</a:t>
            </a:r>
            <a:r>
              <a:rPr lang="en-US" sz="5400" dirty="0" smtClean="0"/>
              <a:t>		A = B</a:t>
            </a:r>
          </a:p>
          <a:p>
            <a:pPr marL="0" indent="0">
              <a:buNone/>
            </a:pPr>
            <a:r>
              <a:rPr lang="en-US" sz="5400" dirty="0"/>
              <a:t>	</a:t>
            </a:r>
            <a:r>
              <a:rPr lang="en-US" sz="5400" dirty="0" smtClean="0"/>
              <a:t>			A = B</a:t>
            </a:r>
          </a:p>
          <a:p>
            <a:pPr marL="0" indent="0">
              <a:lnSpc>
                <a:spcPts val="5000"/>
              </a:lnSpc>
              <a:spcBef>
                <a:spcPts val="0"/>
              </a:spcBef>
              <a:buNone/>
            </a:pPr>
            <a:r>
              <a:rPr lang="en-US" sz="4000" b="1" dirty="0" smtClean="0"/>
              <a:t>Therefore:  </a:t>
            </a:r>
          </a:p>
          <a:p>
            <a:pPr marL="0" indent="0">
              <a:lnSpc>
                <a:spcPts val="5000"/>
              </a:lnSpc>
              <a:spcBef>
                <a:spcPts val="0"/>
              </a:spcBef>
              <a:buNone/>
            </a:pPr>
            <a:r>
              <a:rPr lang="en-US" sz="4000" dirty="0" smtClean="0"/>
              <a:t>For </a:t>
            </a:r>
            <a:r>
              <a:rPr lang="en-US" sz="4000" b="1" dirty="0" smtClean="0"/>
              <a:t>those who know the science</a:t>
            </a:r>
            <a:r>
              <a:rPr lang="en-US" sz="4000" dirty="0" smtClean="0"/>
              <a:t>, the decision about origins is always going to be based upon something other than science</a:t>
            </a:r>
            <a:r>
              <a:rPr lang="en-US" sz="6000" dirty="0" smtClean="0"/>
              <a:t>.</a:t>
            </a:r>
          </a:p>
        </p:txBody>
      </p:sp>
      <p:cxnSp>
        <p:nvCxnSpPr>
          <p:cNvPr id="5" name="Straight Connector 4"/>
          <p:cNvCxnSpPr/>
          <p:nvPr/>
        </p:nvCxnSpPr>
        <p:spPr>
          <a:xfrm>
            <a:off x="3962400" y="2438400"/>
            <a:ext cx="533400" cy="609600"/>
          </a:xfrm>
          <a:prstGeom prst="line">
            <a:avLst/>
          </a:prstGeom>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5084406" y="2438400"/>
            <a:ext cx="533400" cy="60960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11416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900" y="0"/>
            <a:ext cx="56679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785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0"/>
            <a:ext cx="5791199" cy="6858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142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96962"/>
            <a:ext cx="8686800" cy="5684838"/>
          </a:xfrm>
        </p:spPr>
        <p:txBody>
          <a:bodyPr>
            <a:noAutofit/>
          </a:bodyPr>
          <a:lstStyle/>
          <a:p>
            <a:r>
              <a:rPr lang="en-US" dirty="0" smtClean="0"/>
              <a:t>Only </a:t>
            </a:r>
            <a:r>
              <a:rPr lang="en-US" dirty="0"/>
              <a:t>reasonable way to preserve sedimentary features is by rapid deposition and burial, consistent with short time.</a:t>
            </a:r>
          </a:p>
        </p:txBody>
      </p:sp>
      <p:sp>
        <p:nvSpPr>
          <p:cNvPr id="4" name="Title 1"/>
          <p:cNvSpPr txBox="1">
            <a:spLocks/>
          </p:cNvSpPr>
          <p:nvPr/>
        </p:nvSpPr>
        <p:spPr>
          <a:xfrm>
            <a:off x="447869" y="0"/>
            <a:ext cx="8229600" cy="868362"/>
          </a:xfrm>
          <a:prstGeom prst="rect">
            <a:avLst/>
          </a:prstGeom>
        </p:spPr>
        <p:txBody>
          <a:bodyPr vert="horz" lIns="91440" tIns="45720" rIns="91440" bIns="45720" rtlCol="0" anchor="ctr">
            <a:normAutofit/>
          </a:bodyPr>
          <a:lstStyle/>
          <a:p>
            <a:pPr algn="ctr">
              <a:spcBef>
                <a:spcPct val="0"/>
              </a:spcBef>
              <a:defRPr/>
            </a:pPr>
            <a:r>
              <a:rPr lang="en-US" sz="4400" dirty="0" err="1" smtClean="0">
                <a:solidFill>
                  <a:prstClr val="black"/>
                </a:solidFill>
              </a:rPr>
              <a:t>Bioturbation</a:t>
            </a:r>
            <a:endParaRPr lang="en-US" sz="4400" dirty="0" smtClean="0">
              <a:solidFill>
                <a:prstClr val="black"/>
              </a:solidFill>
            </a:endParaRPr>
          </a:p>
        </p:txBody>
      </p:sp>
    </p:spTree>
    <p:extLst>
      <p:ext uri="{BB962C8B-B14F-4D97-AF65-F5344CB8AC3E}">
        <p14:creationId xmlns:p14="http://schemas.microsoft.com/office/powerpoint/2010/main" val="2579520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Issues in dating</a:t>
            </a:r>
            <a:endParaRPr lang="en-US" dirty="0"/>
          </a:p>
        </p:txBody>
      </p:sp>
      <p:sp>
        <p:nvSpPr>
          <p:cNvPr id="3" name="Content Placeholder 2"/>
          <p:cNvSpPr>
            <a:spLocks noGrp="1"/>
          </p:cNvSpPr>
          <p:nvPr>
            <p:ph idx="1"/>
          </p:nvPr>
        </p:nvSpPr>
        <p:spPr>
          <a:xfrm>
            <a:off x="304800" y="1295400"/>
            <a:ext cx="8686800" cy="5410200"/>
          </a:xfrm>
        </p:spPr>
        <p:txBody>
          <a:bodyPr/>
          <a:lstStyle/>
          <a:p>
            <a:r>
              <a:rPr lang="en-US" dirty="0" smtClean="0"/>
              <a:t>Sediments appear to have accumulated rapidly</a:t>
            </a:r>
          </a:p>
          <a:p>
            <a:r>
              <a:rPr lang="en-US" dirty="0" smtClean="0"/>
              <a:t>Sediments do not appear in equilibrium with the environment.</a:t>
            </a:r>
          </a:p>
          <a:p>
            <a:r>
              <a:rPr lang="en-US" b="1" dirty="0" smtClean="0">
                <a:solidFill>
                  <a:schemeClr val="tx1"/>
                </a:solidFill>
              </a:rPr>
              <a:t>There is a general lack of erosion in the geologic record</a:t>
            </a:r>
          </a:p>
          <a:p>
            <a:r>
              <a:rPr lang="en-US" dirty="0" smtClean="0"/>
              <a:t>Where radiometric dates are available, the events occurring between dated horizons rarely comport with the radiometric time.</a:t>
            </a:r>
          </a:p>
          <a:p>
            <a:r>
              <a:rPr lang="en-US" dirty="0" smtClean="0"/>
              <a:t>Surviving biomolecules are found far out of possibility for radiometric time.</a:t>
            </a:r>
          </a:p>
          <a:p>
            <a:endParaRPr lang="en-US" dirty="0"/>
          </a:p>
        </p:txBody>
      </p:sp>
    </p:spTree>
    <p:extLst>
      <p:ext uri="{BB962C8B-B14F-4D97-AF65-F5344CB8AC3E}">
        <p14:creationId xmlns:p14="http://schemas.microsoft.com/office/powerpoint/2010/main" val="3234316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0"/>
            <a:ext cx="8229600" cy="1143000"/>
          </a:xfrm>
        </p:spPr>
        <p:txBody>
          <a:bodyPr>
            <a:normAutofit/>
          </a:bodyPr>
          <a:lstStyle/>
          <a:p>
            <a:r>
              <a:rPr lang="en-US" dirty="0" smtClean="0"/>
              <a:t>Erosion - Lack of Evidence for Time</a:t>
            </a:r>
          </a:p>
        </p:txBody>
      </p:sp>
      <p:sp>
        <p:nvSpPr>
          <p:cNvPr id="48131" name="Content Placeholder 2"/>
          <p:cNvSpPr>
            <a:spLocks noGrp="1"/>
          </p:cNvSpPr>
          <p:nvPr>
            <p:ph idx="1"/>
          </p:nvPr>
        </p:nvSpPr>
        <p:spPr>
          <a:xfrm>
            <a:off x="76200" y="1219200"/>
            <a:ext cx="8991600" cy="5410200"/>
          </a:xfrm>
        </p:spPr>
        <p:txBody>
          <a:bodyPr>
            <a:normAutofit fontScale="92500" lnSpcReduction="10000"/>
          </a:bodyPr>
          <a:lstStyle/>
          <a:p>
            <a:r>
              <a:rPr lang="en-US" dirty="0" smtClean="0"/>
              <a:t>Moenkopi is Lower Triassic</a:t>
            </a:r>
          </a:p>
          <a:p>
            <a:r>
              <a:rPr lang="en-US" dirty="0" smtClean="0"/>
              <a:t>Middle Triassic is missing in the Southwestern U.S.</a:t>
            </a:r>
          </a:p>
          <a:p>
            <a:r>
              <a:rPr lang="en-US" dirty="0" smtClean="0"/>
              <a:t>Moenkopi overlain by Upper Triassic </a:t>
            </a:r>
            <a:r>
              <a:rPr lang="en-US" dirty="0" err="1" smtClean="0"/>
              <a:t>Shinarump</a:t>
            </a:r>
            <a:r>
              <a:rPr lang="en-US" dirty="0" smtClean="0"/>
              <a:t> conglomerate. Estimated 10-15 million radiometric years between deposition of Moenkopi and </a:t>
            </a:r>
            <a:r>
              <a:rPr lang="en-US" dirty="0" err="1" smtClean="0"/>
              <a:t>Shinarump</a:t>
            </a:r>
            <a:r>
              <a:rPr lang="en-US" dirty="0" smtClean="0"/>
              <a:t>.</a:t>
            </a:r>
          </a:p>
          <a:p>
            <a:r>
              <a:rPr lang="en-US" dirty="0" smtClean="0"/>
              <a:t>In southern Utah, there is no evidence for the passage of time between the upper Moenkopi and the overlying </a:t>
            </a:r>
            <a:r>
              <a:rPr lang="en-US" dirty="0" err="1" smtClean="0"/>
              <a:t>Shinarump</a:t>
            </a:r>
            <a:r>
              <a:rPr lang="en-US" dirty="0" smtClean="0"/>
              <a:t> Conglomerate.</a:t>
            </a:r>
          </a:p>
          <a:p>
            <a:r>
              <a:rPr lang="en-US" dirty="0" smtClean="0"/>
              <a:t>Load casts on the base of the </a:t>
            </a:r>
            <a:r>
              <a:rPr lang="en-US" dirty="0" err="1" smtClean="0"/>
              <a:t>Shinarump</a:t>
            </a:r>
            <a:r>
              <a:rPr lang="en-US" dirty="0" smtClean="0"/>
              <a:t> indicate the Moenkopi was still unconsolidated mud when </a:t>
            </a:r>
            <a:r>
              <a:rPr lang="en-US" dirty="0" err="1" smtClean="0"/>
              <a:t>Shinarump</a:t>
            </a:r>
            <a:r>
              <a:rPr lang="en-US" dirty="0" smtClean="0"/>
              <a:t> was deposited.</a:t>
            </a:r>
          </a:p>
          <a:p>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Triassic Stratigraphy in </a:t>
            </a:r>
            <a:r>
              <a:rPr lang="en-US" dirty="0" err="1" smtClean="0"/>
              <a:t>utah</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28479497"/>
              </p:ext>
            </p:extLst>
          </p:nvPr>
        </p:nvGraphicFramePr>
        <p:xfrm>
          <a:off x="228600" y="1600200"/>
          <a:ext cx="8686800" cy="3657600"/>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0">
                <a:tc>
                  <a:txBody>
                    <a:bodyPr/>
                    <a:lstStyle/>
                    <a:p>
                      <a:r>
                        <a:rPr lang="en-US" b="1" dirty="0">
                          <a:hlinkClick r:id="rId2" action="ppaction://hlinkfile" tooltip="Late Triassic"/>
                        </a:rPr>
                        <a:t>Upper/Late Triassic</a:t>
                      </a:r>
                      <a:r>
                        <a:rPr lang="en-US" dirty="0"/>
                        <a:t> (Tr3)</a:t>
                      </a:r>
                    </a:p>
                  </a:txBody>
                  <a:tcPr anchor="ctr">
                    <a:lnL>
                      <a:noFill/>
                    </a:lnL>
                    <a:lnR>
                      <a:noFill/>
                    </a:lnR>
                    <a:lnT>
                      <a:noFill/>
                    </a:lnT>
                    <a:lnB>
                      <a:noFill/>
                    </a:lnB>
                  </a:tcPr>
                </a:tc>
                <a:tc>
                  <a:txBody>
                    <a:bodyPr/>
                    <a:lstStyle/>
                    <a:p>
                      <a:endParaRPr lang="en-US"/>
                    </a:p>
                  </a:txBody>
                  <a:tcPr>
                    <a:lnL>
                      <a:noFill/>
                    </a:lnL>
                  </a:tcPr>
                </a:tc>
                <a:extLst>
                  <a:ext uri="{0D108BD9-81ED-4DB2-BD59-A6C34878D82A}">
                    <a16:rowId xmlns:a16="http://schemas.microsoft.com/office/drawing/2014/main" val="10000"/>
                  </a:ext>
                </a:extLst>
              </a:tr>
              <a:tr h="0">
                <a:tc>
                  <a:txBody>
                    <a:bodyPr/>
                    <a:lstStyle/>
                    <a:p>
                      <a:r>
                        <a:rPr lang="en-US" dirty="0" err="1">
                          <a:hlinkClick r:id="rId3" action="ppaction://hlinkfile" tooltip="Rhaetian"/>
                        </a:rPr>
                        <a:t>Rhaetian</a:t>
                      </a:r>
                      <a:endParaRPr lang="en-US" dirty="0"/>
                    </a:p>
                  </a:txBody>
                  <a:tcPr anchor="ctr">
                    <a:lnL>
                      <a:noFill/>
                    </a:lnL>
                    <a:lnR>
                      <a:noFill/>
                    </a:lnR>
                    <a:lnT>
                      <a:noFill/>
                    </a:lnT>
                    <a:lnB>
                      <a:noFill/>
                    </a:lnB>
                  </a:tcPr>
                </a:tc>
                <a:tc>
                  <a:txBody>
                    <a:bodyPr/>
                    <a:lstStyle/>
                    <a:p>
                      <a:r>
                        <a:rPr lang="sv-SE"/>
                        <a:t>(203.6 ± 1.5 – 199.6 ± 0.6 </a:t>
                      </a:r>
                      <a:r>
                        <a:rPr lang="sv-SE">
                          <a:hlinkClick r:id="rId4" action="ppaction://hlinkfile" tooltip="Annum"/>
                        </a:rPr>
                        <a:t>Mya</a:t>
                      </a:r>
                      <a:r>
                        <a:rPr lang="sv-SE"/>
                        <a:t>)</a:t>
                      </a:r>
                    </a:p>
                  </a:txBody>
                  <a:tcPr anchor="ctr">
                    <a:lnL>
                      <a:noFill/>
                    </a:lnL>
                    <a:lnR>
                      <a:noFill/>
                    </a:lnR>
                    <a:lnB>
                      <a:noFill/>
                    </a:lnB>
                  </a:tcPr>
                </a:tc>
                <a:extLst>
                  <a:ext uri="{0D108BD9-81ED-4DB2-BD59-A6C34878D82A}">
                    <a16:rowId xmlns:a16="http://schemas.microsoft.com/office/drawing/2014/main" val="10001"/>
                  </a:ext>
                </a:extLst>
              </a:tr>
              <a:tr h="0">
                <a:tc>
                  <a:txBody>
                    <a:bodyPr/>
                    <a:lstStyle/>
                    <a:p>
                      <a:r>
                        <a:rPr lang="en-US">
                          <a:hlinkClick r:id="rId5" action="ppaction://hlinkfile" tooltip="Norian"/>
                        </a:rPr>
                        <a:t>Norian</a:t>
                      </a:r>
                      <a:endParaRPr lang="en-US"/>
                    </a:p>
                  </a:txBody>
                  <a:tcPr anchor="ctr">
                    <a:lnL>
                      <a:noFill/>
                    </a:lnL>
                    <a:lnR>
                      <a:noFill/>
                    </a:lnR>
                    <a:lnT>
                      <a:noFill/>
                    </a:lnT>
                    <a:lnB>
                      <a:noFill/>
                    </a:lnB>
                  </a:tcPr>
                </a:tc>
                <a:tc>
                  <a:txBody>
                    <a:bodyPr/>
                    <a:lstStyle/>
                    <a:p>
                      <a:r>
                        <a:rPr lang="sv-SE"/>
                        <a:t>(216.5 ± 2.0 – 203.6 ± 1.5 Mya)</a:t>
                      </a:r>
                    </a:p>
                  </a:txBody>
                  <a:tcPr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en-US" dirty="0" err="1" smtClean="0">
                          <a:hlinkClick r:id="rId6" action="ppaction://hlinkfile" tooltip="Carnian"/>
                        </a:rPr>
                        <a:t>Carnian</a:t>
                      </a:r>
                      <a:r>
                        <a:rPr lang="en-US" dirty="0" smtClean="0"/>
                        <a:t> - </a:t>
                      </a:r>
                      <a:r>
                        <a:rPr lang="en-US" dirty="0" err="1" smtClean="0"/>
                        <a:t>Shinarump</a:t>
                      </a:r>
                      <a:r>
                        <a:rPr lang="en-US" dirty="0" smtClean="0"/>
                        <a:t> in Upper </a:t>
                      </a:r>
                      <a:endParaRPr lang="en-US" dirty="0"/>
                    </a:p>
                  </a:txBody>
                  <a:tcPr anchor="ctr">
                    <a:lnL>
                      <a:noFill/>
                    </a:lnL>
                    <a:lnR>
                      <a:noFill/>
                    </a:lnR>
                    <a:lnT>
                      <a:noFill/>
                    </a:lnT>
                    <a:lnB>
                      <a:noFill/>
                    </a:lnB>
                  </a:tcPr>
                </a:tc>
                <a:tc>
                  <a:txBody>
                    <a:bodyPr/>
                    <a:lstStyle/>
                    <a:p>
                      <a:r>
                        <a:rPr lang="sv-SE"/>
                        <a:t>(228.0 ± 2.0 – 216.5 ± 2.0 Mya)</a:t>
                      </a:r>
                    </a:p>
                  </a:txBody>
                  <a:tcPr anchor="ctr">
                    <a:lnL>
                      <a:noFill/>
                    </a:lnL>
                    <a:lnR>
                      <a:noFill/>
                    </a:lnR>
                    <a:lnT>
                      <a:noFill/>
                    </a:lnT>
                    <a:lnB>
                      <a:noFill/>
                    </a:lnB>
                  </a:tcPr>
                </a:tc>
                <a:extLst>
                  <a:ext uri="{0D108BD9-81ED-4DB2-BD59-A6C34878D82A}">
                    <a16:rowId xmlns:a16="http://schemas.microsoft.com/office/drawing/2014/main" val="10003"/>
                  </a:ext>
                </a:extLst>
              </a:tr>
              <a:tr h="0">
                <a:tc>
                  <a:txBody>
                    <a:bodyPr/>
                    <a:lstStyle/>
                    <a:p>
                      <a:r>
                        <a:rPr lang="en-US" b="1">
                          <a:hlinkClick r:id="rId7" action="ppaction://hlinkfile" tooltip="Middle Triassic"/>
                        </a:rPr>
                        <a:t>Middle Triassic</a:t>
                      </a:r>
                      <a:r>
                        <a:rPr lang="en-US"/>
                        <a:t> (Tr2)</a:t>
                      </a:r>
                    </a:p>
                  </a:txBody>
                  <a:tcPr anchor="ctr">
                    <a:lnL>
                      <a:noFill/>
                    </a:lnL>
                    <a:lnR>
                      <a:noFill/>
                    </a:lnR>
                    <a:lnT>
                      <a:noFill/>
                    </a:lnT>
                    <a:lnB>
                      <a:noFill/>
                    </a:lnB>
                  </a:tcPr>
                </a:tc>
                <a:tc>
                  <a:txBody>
                    <a:bodyPr/>
                    <a:lstStyle/>
                    <a:p>
                      <a:endParaRPr lang="en-US"/>
                    </a:p>
                  </a:txBody>
                  <a:tcPr>
                    <a:lnL>
                      <a:noFill/>
                    </a:lnL>
                    <a:lnT>
                      <a:noFill/>
                    </a:lnT>
                  </a:tcPr>
                </a:tc>
                <a:extLst>
                  <a:ext uri="{0D108BD9-81ED-4DB2-BD59-A6C34878D82A}">
                    <a16:rowId xmlns:a16="http://schemas.microsoft.com/office/drawing/2014/main" val="10004"/>
                  </a:ext>
                </a:extLst>
              </a:tr>
              <a:tr h="0">
                <a:tc>
                  <a:txBody>
                    <a:bodyPr/>
                    <a:lstStyle/>
                    <a:p>
                      <a:r>
                        <a:rPr lang="en-US">
                          <a:hlinkClick r:id="rId8" action="ppaction://hlinkfile" tooltip="Ladinian"/>
                        </a:rPr>
                        <a:t>Ladinian</a:t>
                      </a:r>
                      <a:endParaRPr lang="en-US"/>
                    </a:p>
                  </a:txBody>
                  <a:tcPr anchor="ctr">
                    <a:lnL>
                      <a:noFill/>
                    </a:lnL>
                    <a:lnR>
                      <a:noFill/>
                    </a:lnR>
                    <a:lnT>
                      <a:noFill/>
                    </a:lnT>
                    <a:lnB>
                      <a:noFill/>
                    </a:lnB>
                  </a:tcPr>
                </a:tc>
                <a:tc>
                  <a:txBody>
                    <a:bodyPr/>
                    <a:lstStyle/>
                    <a:p>
                      <a:r>
                        <a:rPr lang="sv-SE"/>
                        <a:t>(237.0 ± 2.0 – 228.0 ± 2.0 Mya)</a:t>
                      </a:r>
                    </a:p>
                  </a:txBody>
                  <a:tcPr anchor="ctr">
                    <a:lnL>
                      <a:noFill/>
                    </a:lnL>
                    <a:lnR>
                      <a:noFill/>
                    </a:lnR>
                    <a:lnB>
                      <a:noFill/>
                    </a:lnB>
                  </a:tcPr>
                </a:tc>
                <a:extLst>
                  <a:ext uri="{0D108BD9-81ED-4DB2-BD59-A6C34878D82A}">
                    <a16:rowId xmlns:a16="http://schemas.microsoft.com/office/drawing/2014/main" val="10005"/>
                  </a:ext>
                </a:extLst>
              </a:tr>
              <a:tr h="0">
                <a:tc>
                  <a:txBody>
                    <a:bodyPr/>
                    <a:lstStyle/>
                    <a:p>
                      <a:r>
                        <a:rPr lang="en-US" dirty="0" err="1" smtClean="0">
                          <a:hlinkClick r:id="rId9" action="ppaction://hlinkfile" tooltip="Anisian"/>
                        </a:rPr>
                        <a:t>Anisian</a:t>
                      </a:r>
                      <a:r>
                        <a:rPr lang="en-US" dirty="0" smtClean="0"/>
                        <a:t> – Moenkopi (?)</a:t>
                      </a:r>
                      <a:endParaRPr lang="en-US" dirty="0"/>
                    </a:p>
                  </a:txBody>
                  <a:tcPr anchor="ctr">
                    <a:lnL>
                      <a:noFill/>
                    </a:lnL>
                    <a:lnR>
                      <a:noFill/>
                    </a:lnR>
                    <a:lnT>
                      <a:noFill/>
                    </a:lnT>
                    <a:lnB>
                      <a:noFill/>
                    </a:lnB>
                  </a:tcPr>
                </a:tc>
                <a:tc>
                  <a:txBody>
                    <a:bodyPr/>
                    <a:lstStyle/>
                    <a:p>
                      <a:r>
                        <a:rPr lang="sv-SE"/>
                        <a:t>(245.0 ± 1.5 – 237.0 ± 2.0 Mya)</a:t>
                      </a:r>
                    </a:p>
                  </a:txBody>
                  <a:tcPr anchor="ctr">
                    <a:lnL>
                      <a:noFill/>
                    </a:lnL>
                    <a:lnR>
                      <a:noFill/>
                    </a:lnR>
                    <a:lnT>
                      <a:noFill/>
                    </a:lnT>
                    <a:lnB>
                      <a:noFill/>
                    </a:lnB>
                  </a:tcPr>
                </a:tc>
                <a:extLst>
                  <a:ext uri="{0D108BD9-81ED-4DB2-BD59-A6C34878D82A}">
                    <a16:rowId xmlns:a16="http://schemas.microsoft.com/office/drawing/2014/main" val="10006"/>
                  </a:ext>
                </a:extLst>
              </a:tr>
              <a:tr h="0">
                <a:tc>
                  <a:txBody>
                    <a:bodyPr/>
                    <a:lstStyle/>
                    <a:p>
                      <a:r>
                        <a:rPr lang="en-US" b="1" dirty="0">
                          <a:hlinkClick r:id="rId10" action="ppaction://hlinkfile" tooltip="Early Triassic"/>
                        </a:rPr>
                        <a:t>Lower/Early Triassic</a:t>
                      </a:r>
                      <a:r>
                        <a:rPr lang="en-US" dirty="0"/>
                        <a:t> </a:t>
                      </a:r>
                      <a:r>
                        <a:rPr lang="en-US" dirty="0" smtClean="0"/>
                        <a:t>Moenkopi</a:t>
                      </a:r>
                      <a:endParaRPr lang="en-US" dirty="0"/>
                    </a:p>
                  </a:txBody>
                  <a:tcPr anchor="ctr">
                    <a:lnL>
                      <a:noFill/>
                    </a:lnL>
                    <a:lnR>
                      <a:noFill/>
                    </a:lnR>
                    <a:lnT>
                      <a:noFill/>
                    </a:lnT>
                    <a:lnB>
                      <a:noFill/>
                    </a:lnB>
                  </a:tcPr>
                </a:tc>
                <a:tc>
                  <a:txBody>
                    <a:bodyPr/>
                    <a:lstStyle/>
                    <a:p>
                      <a:endParaRPr lang="en-US"/>
                    </a:p>
                  </a:txBody>
                  <a:tcPr>
                    <a:lnL>
                      <a:noFill/>
                    </a:lnL>
                    <a:lnT>
                      <a:noFill/>
                    </a:lnT>
                  </a:tcPr>
                </a:tc>
                <a:extLst>
                  <a:ext uri="{0D108BD9-81ED-4DB2-BD59-A6C34878D82A}">
                    <a16:rowId xmlns:a16="http://schemas.microsoft.com/office/drawing/2014/main" val="10007"/>
                  </a:ext>
                </a:extLst>
              </a:tr>
              <a:tr h="0">
                <a:tc>
                  <a:txBody>
                    <a:bodyPr/>
                    <a:lstStyle/>
                    <a:p>
                      <a:r>
                        <a:rPr lang="en-US" dirty="0" err="1" smtClean="0">
                          <a:hlinkClick r:id="rId11" action="ppaction://hlinkfile" tooltip="Olenekian"/>
                        </a:rPr>
                        <a:t>Olenekian</a:t>
                      </a:r>
                      <a:r>
                        <a:rPr lang="en-US" dirty="0" smtClean="0"/>
                        <a:t> </a:t>
                      </a:r>
                      <a:endParaRPr lang="en-US" dirty="0"/>
                    </a:p>
                  </a:txBody>
                  <a:tcPr anchor="ctr">
                    <a:lnL>
                      <a:noFill/>
                    </a:lnL>
                    <a:lnR>
                      <a:noFill/>
                    </a:lnR>
                    <a:lnT>
                      <a:noFill/>
                    </a:lnT>
                    <a:lnB>
                      <a:noFill/>
                    </a:lnB>
                  </a:tcPr>
                </a:tc>
                <a:tc>
                  <a:txBody>
                    <a:bodyPr/>
                    <a:lstStyle/>
                    <a:p>
                      <a:r>
                        <a:rPr lang="sv-SE"/>
                        <a:t>(249.7 ± 0.7 – 245.0 ± 1.5 Mya)</a:t>
                      </a:r>
                    </a:p>
                  </a:txBody>
                  <a:tcPr anchor="ctr">
                    <a:lnL>
                      <a:noFill/>
                    </a:lnL>
                    <a:lnR>
                      <a:noFill/>
                    </a:lnR>
                    <a:lnB>
                      <a:noFill/>
                    </a:lnB>
                  </a:tcPr>
                </a:tc>
                <a:extLst>
                  <a:ext uri="{0D108BD9-81ED-4DB2-BD59-A6C34878D82A}">
                    <a16:rowId xmlns:a16="http://schemas.microsoft.com/office/drawing/2014/main" val="10008"/>
                  </a:ext>
                </a:extLst>
              </a:tr>
              <a:tr h="0">
                <a:tc>
                  <a:txBody>
                    <a:bodyPr/>
                    <a:lstStyle/>
                    <a:p>
                      <a:r>
                        <a:rPr lang="en-US" dirty="0" err="1">
                          <a:hlinkClick r:id="rId12" action="ppaction://hlinkfile" tooltip="Induan"/>
                        </a:rPr>
                        <a:t>Induan</a:t>
                      </a:r>
                      <a:endParaRPr lang="en-US" dirty="0"/>
                    </a:p>
                  </a:txBody>
                  <a:tcPr anchor="ctr">
                    <a:lnL>
                      <a:noFill/>
                    </a:lnL>
                    <a:lnR>
                      <a:noFill/>
                    </a:lnR>
                    <a:lnT>
                      <a:noFill/>
                    </a:lnT>
                    <a:lnB>
                      <a:noFill/>
                    </a:lnB>
                  </a:tcPr>
                </a:tc>
                <a:tc>
                  <a:txBody>
                    <a:bodyPr/>
                    <a:lstStyle/>
                    <a:p>
                      <a:r>
                        <a:rPr lang="sv-SE" dirty="0"/>
                        <a:t>(251.0 ± 0.4 – 249.7 ± 0.7 Mya)</a:t>
                      </a:r>
                    </a:p>
                  </a:txBody>
                  <a:tcPr anchor="ctr">
                    <a:lnL>
                      <a:noFill/>
                    </a:lnL>
                    <a:lnR>
                      <a:noFill/>
                    </a:lnR>
                    <a:lnT>
                      <a:noFill/>
                    </a:lnT>
                    <a:lnB>
                      <a:noFill/>
                    </a:lnB>
                  </a:tcPr>
                </a:tc>
                <a:extLst>
                  <a:ext uri="{0D108BD9-81ED-4DB2-BD59-A6C34878D82A}">
                    <a16:rowId xmlns:a16="http://schemas.microsoft.com/office/drawing/2014/main" val="10009"/>
                  </a:ext>
                </a:extLst>
              </a:tr>
            </a:tbl>
          </a:graphicData>
        </a:graphic>
      </p:graphicFrame>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6614" y="1143001"/>
            <a:ext cx="9360614" cy="5562600"/>
          </a:xfrm>
          <a:prstGeom prst="rect">
            <a:avLst/>
          </a:prstGeom>
        </p:spPr>
      </p:pic>
    </p:spTree>
    <p:extLst>
      <p:ext uri="{BB962C8B-B14F-4D97-AF65-F5344CB8AC3E}">
        <p14:creationId xmlns:p14="http://schemas.microsoft.com/office/powerpoint/2010/main" val="42695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p:spPr>
      </p:pic>
      <p:sp>
        <p:nvSpPr>
          <p:cNvPr id="12" name="Down Arrow 11"/>
          <p:cNvSpPr/>
          <p:nvPr/>
        </p:nvSpPr>
        <p:spPr>
          <a:xfrm>
            <a:off x="8077200" y="1524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3886200" y="15648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392316" y="1524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p:cNvSpPr txBox="1">
            <a:spLocks noChangeArrowheads="1"/>
          </p:cNvSpPr>
          <p:nvPr/>
        </p:nvSpPr>
        <p:spPr>
          <a:xfrm>
            <a:off x="1447800" y="381000"/>
            <a:ext cx="6248400" cy="838200"/>
          </a:xfrm>
          <a:prstGeom prst="rect">
            <a:avLst/>
          </a:prstGeom>
        </p:spPr>
        <p:txBody>
          <a:bodyPr vert="horz" anchor="ctr">
            <a:normAutofit fontScale="85000" lnSpcReduction="1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smtClean="0"/>
              <a:t>Moenkopi – </a:t>
            </a:r>
            <a:r>
              <a:rPr lang="en-US" dirty="0" err="1" smtClean="0"/>
              <a:t>Shinarump</a:t>
            </a:r>
            <a:r>
              <a:rPr lang="en-US" dirty="0" smtClean="0"/>
              <a:t> Contact</a:t>
            </a:r>
          </a:p>
        </p:txBody>
      </p:sp>
    </p:spTree>
    <p:extLst>
      <p:ext uri="{BB962C8B-B14F-4D97-AF65-F5344CB8AC3E}">
        <p14:creationId xmlns:p14="http://schemas.microsoft.com/office/powerpoint/2010/main" val="3055193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smtClean="0"/>
          </a:p>
        </p:txBody>
      </p:sp>
      <p:sp>
        <p:nvSpPr>
          <p:cNvPr id="49155" name="Content Placeholder 2"/>
          <p:cNvSpPr>
            <a:spLocks noGrp="1"/>
          </p:cNvSpPr>
          <p:nvPr>
            <p:ph idx="1"/>
          </p:nvPr>
        </p:nvSpPr>
        <p:spPr>
          <a:xfrm>
            <a:off x="457200" y="1219200"/>
            <a:ext cx="8229600" cy="4937125"/>
          </a:xfrm>
        </p:spPr>
        <p:txBody>
          <a:bodyPr/>
          <a:lstStyle/>
          <a:p>
            <a:endParaRPr lang="en-US" smtClean="0"/>
          </a:p>
        </p:txBody>
      </p:sp>
      <p:pic>
        <p:nvPicPr>
          <p:cNvPr id="49156" name="Picture 5"/>
          <p:cNvPicPr>
            <a:picLocks noChangeAspect="1" noChangeArrowheads="1"/>
          </p:cNvPicPr>
          <p:nvPr/>
        </p:nvPicPr>
        <p:blipFill>
          <a:blip r:embed="rId2" cstate="print"/>
          <a:srcRect/>
          <a:stretch>
            <a:fillRect/>
          </a:stretch>
        </p:blipFill>
        <p:spPr bwMode="auto">
          <a:xfrm>
            <a:off x="0" y="914400"/>
            <a:ext cx="9226550" cy="5029200"/>
          </a:xfrm>
          <a:prstGeom prst="rect">
            <a:avLst/>
          </a:prstGeom>
          <a:noFill/>
          <a:ln w="9525">
            <a:noFill/>
            <a:miter lim="800000"/>
            <a:headEnd/>
            <a:tailEnd/>
          </a:ln>
        </p:spPr>
      </p:pic>
      <p:sp>
        <p:nvSpPr>
          <p:cNvPr id="49157" name="TextBox 13"/>
          <p:cNvSpPr txBox="1">
            <a:spLocks noChangeArrowheads="1"/>
          </p:cNvSpPr>
          <p:nvPr/>
        </p:nvSpPr>
        <p:spPr bwMode="auto">
          <a:xfrm>
            <a:off x="838200" y="2133600"/>
            <a:ext cx="1709738" cy="584200"/>
          </a:xfrm>
          <a:prstGeom prst="rect">
            <a:avLst/>
          </a:prstGeom>
          <a:noFill/>
          <a:ln w="9525">
            <a:noFill/>
            <a:miter lim="800000"/>
            <a:headEnd/>
            <a:tailEnd/>
          </a:ln>
        </p:spPr>
        <p:txBody>
          <a:bodyPr wrap="none">
            <a:spAutoFit/>
          </a:bodyPr>
          <a:lstStyle/>
          <a:p>
            <a:r>
              <a:rPr lang="en-US" sz="3200" b="1"/>
              <a:t>Contact</a:t>
            </a:r>
          </a:p>
        </p:txBody>
      </p:sp>
      <p:sp>
        <p:nvSpPr>
          <p:cNvPr id="15" name="TextBox 14"/>
          <p:cNvSpPr txBox="1"/>
          <p:nvPr/>
        </p:nvSpPr>
        <p:spPr>
          <a:xfrm>
            <a:off x="3429000" y="2362200"/>
            <a:ext cx="2325688" cy="584200"/>
          </a:xfrm>
          <a:prstGeom prst="rect">
            <a:avLst/>
          </a:prstGeom>
          <a:solidFill>
            <a:schemeClr val="accent5">
              <a:lumMod val="75000"/>
            </a:schemeClr>
          </a:solidFill>
        </p:spPr>
        <p:txBody>
          <a:bodyPr wrap="none">
            <a:spAutoFit/>
          </a:bodyPr>
          <a:lstStyle/>
          <a:p>
            <a:pPr>
              <a:defRPr/>
            </a:pPr>
            <a:r>
              <a:rPr lang="en-US" sz="3200" b="1" dirty="0" err="1"/>
              <a:t>Shinarump</a:t>
            </a:r>
            <a:endParaRPr lang="en-US" sz="3200" b="1" dirty="0"/>
          </a:p>
        </p:txBody>
      </p:sp>
      <p:sp>
        <p:nvSpPr>
          <p:cNvPr id="16" name="TextBox 15"/>
          <p:cNvSpPr txBox="1"/>
          <p:nvPr/>
        </p:nvSpPr>
        <p:spPr>
          <a:xfrm>
            <a:off x="3505200" y="3581400"/>
            <a:ext cx="2209800" cy="584200"/>
          </a:xfrm>
          <a:prstGeom prst="rect">
            <a:avLst/>
          </a:prstGeom>
          <a:solidFill>
            <a:schemeClr val="accent5">
              <a:lumMod val="75000"/>
            </a:schemeClr>
          </a:solidFill>
        </p:spPr>
        <p:txBody>
          <a:bodyPr>
            <a:spAutoFit/>
          </a:bodyPr>
          <a:lstStyle/>
          <a:p>
            <a:pPr>
              <a:defRPr/>
            </a:pPr>
            <a:r>
              <a:rPr lang="en-US" sz="3200" b="1" dirty="0"/>
              <a:t>Moenkopi</a:t>
            </a:r>
          </a:p>
        </p:txBody>
      </p:sp>
      <p:sp>
        <p:nvSpPr>
          <p:cNvPr id="10" name="Down Arrow 9"/>
          <p:cNvSpPr/>
          <p:nvPr/>
        </p:nvSpPr>
        <p:spPr>
          <a:xfrm rot="18955129">
            <a:off x="2433638" y="2595563"/>
            <a:ext cx="484187" cy="62071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38850"/>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Connector 4"/>
          <p:cNvCxnSpPr/>
          <p:nvPr/>
        </p:nvCxnSpPr>
        <p:spPr>
          <a:xfrm>
            <a:off x="304800" y="6324600"/>
            <a:ext cx="84582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04800" y="61722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763000" y="6172200"/>
            <a:ext cx="0"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17500" y="6172200"/>
            <a:ext cx="0"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37993" y="6396335"/>
            <a:ext cx="846707" cy="461665"/>
          </a:xfrm>
          <a:prstGeom prst="rect">
            <a:avLst/>
          </a:prstGeom>
          <a:noFill/>
        </p:spPr>
        <p:txBody>
          <a:bodyPr wrap="none" rtlCol="0">
            <a:spAutoFit/>
          </a:bodyPr>
          <a:lstStyle/>
          <a:p>
            <a:r>
              <a:rPr lang="en-US" sz="2400" b="1" dirty="0" smtClean="0"/>
              <a:t>5 km</a:t>
            </a:r>
            <a:endParaRPr lang="en-US" sz="2400" b="1" dirty="0"/>
          </a:p>
        </p:txBody>
      </p:sp>
    </p:spTree>
    <p:extLst>
      <p:ext uri="{BB962C8B-B14F-4D97-AF65-F5344CB8AC3E}">
        <p14:creationId xmlns:p14="http://schemas.microsoft.com/office/powerpoint/2010/main" val="4041147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en-US" smtClean="0"/>
          </a:p>
        </p:txBody>
      </p:sp>
      <p:sp>
        <p:nvSpPr>
          <p:cNvPr id="52227" name="Content Placeholder 2"/>
          <p:cNvSpPr>
            <a:spLocks noGrp="1"/>
          </p:cNvSpPr>
          <p:nvPr>
            <p:ph idx="1"/>
          </p:nvPr>
        </p:nvSpPr>
        <p:spPr>
          <a:xfrm>
            <a:off x="457200" y="1219200"/>
            <a:ext cx="8229600" cy="4937125"/>
          </a:xfrm>
        </p:spPr>
        <p:txBody>
          <a:bodyPr/>
          <a:lstStyle/>
          <a:p>
            <a:endParaRPr lang="en-US" smtClean="0"/>
          </a:p>
        </p:txBody>
      </p:sp>
      <p:pic>
        <p:nvPicPr>
          <p:cNvPr id="52228" name="Picture 2"/>
          <p:cNvPicPr>
            <a:picLocks noChangeAspect="1" noChangeArrowheads="1"/>
          </p:cNvPicPr>
          <p:nvPr/>
        </p:nvPicPr>
        <p:blipFill>
          <a:blip r:embed="rId2" cstate="print"/>
          <a:srcRect/>
          <a:stretch>
            <a:fillRect/>
          </a:stretch>
        </p:blipFill>
        <p:spPr bwMode="auto">
          <a:xfrm>
            <a:off x="0" y="0"/>
            <a:ext cx="10696575" cy="7134225"/>
          </a:xfrm>
          <a:prstGeom prst="rect">
            <a:avLst/>
          </a:prstGeom>
          <a:noFill/>
          <a:ln w="9525">
            <a:noFill/>
            <a:miter lim="800000"/>
            <a:headEnd/>
            <a:tailEnd/>
          </a:ln>
        </p:spPr>
      </p:pic>
      <p:sp>
        <p:nvSpPr>
          <p:cNvPr id="5" name="TextBox 4"/>
          <p:cNvSpPr txBox="1"/>
          <p:nvPr/>
        </p:nvSpPr>
        <p:spPr>
          <a:xfrm>
            <a:off x="3303037" y="482600"/>
            <a:ext cx="2325688" cy="584200"/>
          </a:xfrm>
          <a:prstGeom prst="rect">
            <a:avLst/>
          </a:prstGeom>
          <a:solidFill>
            <a:schemeClr val="accent5">
              <a:lumMod val="75000"/>
            </a:schemeClr>
          </a:solidFill>
        </p:spPr>
        <p:txBody>
          <a:bodyPr wrap="none">
            <a:spAutoFit/>
          </a:bodyPr>
          <a:lstStyle/>
          <a:p>
            <a:pPr>
              <a:defRPr/>
            </a:pPr>
            <a:r>
              <a:rPr lang="en-US" sz="3200" b="1" dirty="0" err="1"/>
              <a:t>Shinarump</a:t>
            </a:r>
            <a:endParaRPr lang="en-US" sz="3200" b="1" dirty="0"/>
          </a:p>
        </p:txBody>
      </p:sp>
      <p:sp>
        <p:nvSpPr>
          <p:cNvPr id="6" name="TextBox 5"/>
          <p:cNvSpPr txBox="1"/>
          <p:nvPr/>
        </p:nvSpPr>
        <p:spPr>
          <a:xfrm>
            <a:off x="3352800" y="2133600"/>
            <a:ext cx="2133600" cy="584200"/>
          </a:xfrm>
          <a:prstGeom prst="rect">
            <a:avLst/>
          </a:prstGeom>
          <a:solidFill>
            <a:schemeClr val="accent5">
              <a:lumMod val="75000"/>
            </a:schemeClr>
          </a:solidFill>
        </p:spPr>
        <p:txBody>
          <a:bodyPr>
            <a:spAutoFit/>
          </a:bodyPr>
          <a:lstStyle/>
          <a:p>
            <a:pPr>
              <a:defRPr/>
            </a:pPr>
            <a:r>
              <a:rPr lang="en-US" sz="3200" b="1" dirty="0"/>
              <a:t>Moenkopi</a:t>
            </a:r>
          </a:p>
        </p:txBody>
      </p:sp>
      <p:sp>
        <p:nvSpPr>
          <p:cNvPr id="52231" name="TextBox 6"/>
          <p:cNvSpPr txBox="1">
            <a:spLocks noChangeArrowheads="1"/>
          </p:cNvSpPr>
          <p:nvPr/>
        </p:nvSpPr>
        <p:spPr bwMode="auto">
          <a:xfrm>
            <a:off x="6248400" y="381000"/>
            <a:ext cx="2058577" cy="584775"/>
          </a:xfrm>
          <a:prstGeom prst="rect">
            <a:avLst/>
          </a:prstGeom>
          <a:solidFill>
            <a:schemeClr val="accent2"/>
          </a:solidFill>
          <a:ln w="9525">
            <a:noFill/>
            <a:miter lim="800000"/>
            <a:headEnd/>
            <a:tailEnd/>
          </a:ln>
        </p:spPr>
        <p:txBody>
          <a:bodyPr wrap="none">
            <a:spAutoFit/>
          </a:bodyPr>
          <a:lstStyle/>
          <a:p>
            <a:r>
              <a:rPr lang="en-US" sz="3200" b="1" dirty="0" smtClean="0"/>
              <a:t>Load casts</a:t>
            </a:r>
            <a:endParaRPr lang="en-US" sz="3200" b="1" dirty="0"/>
          </a:p>
        </p:txBody>
      </p:sp>
      <p:sp>
        <p:nvSpPr>
          <p:cNvPr id="9" name="Down Arrow 8"/>
          <p:cNvSpPr/>
          <p:nvPr/>
        </p:nvSpPr>
        <p:spPr>
          <a:xfrm>
            <a:off x="6858000" y="1117600"/>
            <a:ext cx="484188"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6"/>
          <p:cNvSpPr txBox="1">
            <a:spLocks noChangeArrowheads="1"/>
          </p:cNvSpPr>
          <p:nvPr/>
        </p:nvSpPr>
        <p:spPr bwMode="auto">
          <a:xfrm>
            <a:off x="0" y="1168400"/>
            <a:ext cx="1709738" cy="584200"/>
          </a:xfrm>
          <a:prstGeom prst="rect">
            <a:avLst/>
          </a:prstGeom>
          <a:solidFill>
            <a:schemeClr val="accent2"/>
          </a:solidFill>
          <a:ln w="9525">
            <a:noFill/>
            <a:miter lim="800000"/>
            <a:headEnd/>
            <a:tailEnd/>
          </a:ln>
        </p:spPr>
        <p:txBody>
          <a:bodyPr wrap="none">
            <a:spAutoFit/>
          </a:bodyPr>
          <a:lstStyle/>
          <a:p>
            <a:r>
              <a:rPr lang="en-US" sz="3200" b="1" dirty="0"/>
              <a:t>Contact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title"/>
          </p:nvPr>
        </p:nvSpPr>
        <p:spPr>
          <a:xfrm>
            <a:off x="304800" y="304800"/>
            <a:ext cx="8686800" cy="841248"/>
          </a:xfrm>
        </p:spPr>
        <p:txBody>
          <a:bodyPr/>
          <a:lstStyle/>
          <a:p>
            <a:r>
              <a:rPr lang="en-US" dirty="0">
                <a:solidFill>
                  <a:srgbClr val="FF0000"/>
                </a:solidFill>
              </a:rPr>
              <a:t>Simple Geologic Time Scale</a:t>
            </a:r>
          </a:p>
        </p:txBody>
      </p:sp>
      <p:pic>
        <p:nvPicPr>
          <p:cNvPr id="4" name="Picture 2" descr="FIG08_008"/>
          <p:cNvPicPr>
            <a:picLocks noChangeAspect="1" noChangeArrowheads="1"/>
          </p:cNvPicPr>
          <p:nvPr/>
        </p:nvPicPr>
        <p:blipFill>
          <a:blip r:embed="rId3"/>
          <a:srcRect/>
          <a:stretch>
            <a:fillRect/>
          </a:stretch>
        </p:blipFill>
        <p:spPr bwMode="auto">
          <a:xfrm>
            <a:off x="533400" y="1143000"/>
            <a:ext cx="7620000" cy="5715000"/>
          </a:xfrm>
          <a:prstGeom prst="rect">
            <a:avLst/>
          </a:prstGeom>
          <a:noFill/>
        </p:spPr>
      </p:pic>
    </p:spTree>
    <p:extLst>
      <p:ext uri="{BB962C8B-B14F-4D97-AF65-F5344CB8AC3E}">
        <p14:creationId xmlns:p14="http://schemas.microsoft.com/office/powerpoint/2010/main" val="34441617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Episodes of non-deposition</a:t>
            </a:r>
            <a:endParaRPr lang="en-US" dirty="0"/>
          </a:p>
        </p:txBody>
      </p:sp>
      <p:sp>
        <p:nvSpPr>
          <p:cNvPr id="3" name="Content Placeholder 2"/>
          <p:cNvSpPr>
            <a:spLocks noGrp="1"/>
          </p:cNvSpPr>
          <p:nvPr>
            <p:ph idx="1"/>
          </p:nvPr>
        </p:nvSpPr>
        <p:spPr>
          <a:xfrm>
            <a:off x="152400" y="1143000"/>
            <a:ext cx="8839200" cy="5410200"/>
          </a:xfrm>
        </p:spPr>
        <p:txBody>
          <a:bodyPr>
            <a:normAutofit fontScale="92500" lnSpcReduction="10000"/>
          </a:bodyPr>
          <a:lstStyle/>
          <a:p>
            <a:r>
              <a:rPr lang="en-US" dirty="0" smtClean="0"/>
              <a:t>Clearly the Moenkopi did not sit for 15 million years without erosion, or deposition, or lithification</a:t>
            </a:r>
            <a:r>
              <a:rPr lang="en-US" dirty="0"/>
              <a:t>.</a:t>
            </a:r>
            <a:endParaRPr lang="en-US" dirty="0" smtClean="0"/>
          </a:p>
          <a:p>
            <a:r>
              <a:rPr lang="en-US" dirty="0" smtClean="0"/>
              <a:t>This is not an isolated example. Frequently, periods of non-deposition are invoked to explain radiometric discrepancies or fossil gaps in the geologic column. The example just considered is minor compared to some such as the Cambrian to Mississippian hiatus in some places in Grand Canyon presumed to represent 140 million years.</a:t>
            </a:r>
          </a:p>
          <a:p>
            <a:r>
              <a:rPr lang="en-US" dirty="0" smtClean="0"/>
              <a:t>These episodes of non-deposition are most readily explained by a model of rapid </a:t>
            </a:r>
            <a:r>
              <a:rPr lang="en-US" dirty="0"/>
              <a:t>deposition and burial, consistent with short time.</a:t>
            </a:r>
          </a:p>
          <a:p>
            <a:endParaRPr lang="en-US" dirty="0"/>
          </a:p>
        </p:txBody>
      </p:sp>
    </p:spTree>
    <p:extLst>
      <p:ext uri="{BB962C8B-B14F-4D97-AF65-F5344CB8AC3E}">
        <p14:creationId xmlns:p14="http://schemas.microsoft.com/office/powerpoint/2010/main" val="1655369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1143000"/>
          </a:xfrm>
        </p:spPr>
        <p:txBody>
          <a:bodyPr>
            <a:normAutofit fontScale="90000"/>
          </a:bodyPr>
          <a:lstStyle/>
          <a:p>
            <a:r>
              <a:rPr lang="en-US" dirty="0" smtClean="0"/>
              <a:t>Erosion – Continents are still here</a:t>
            </a:r>
            <a:endParaRPr lang="en-US" dirty="0"/>
          </a:p>
        </p:txBody>
      </p:sp>
      <p:sp>
        <p:nvSpPr>
          <p:cNvPr id="3" name="Content Placeholder 2"/>
          <p:cNvSpPr>
            <a:spLocks noGrp="1"/>
          </p:cNvSpPr>
          <p:nvPr>
            <p:ph idx="1"/>
          </p:nvPr>
        </p:nvSpPr>
        <p:spPr>
          <a:xfrm>
            <a:off x="228600" y="914400"/>
            <a:ext cx="8763000" cy="5791200"/>
          </a:xfrm>
        </p:spPr>
        <p:txBody>
          <a:bodyPr>
            <a:noAutofit/>
          </a:bodyPr>
          <a:lstStyle/>
          <a:p>
            <a:r>
              <a:rPr lang="en-US" dirty="0" smtClean="0"/>
              <a:t>Erosional Rates</a:t>
            </a:r>
          </a:p>
          <a:p>
            <a:pPr lvl="1"/>
            <a:r>
              <a:rPr lang="en-US" dirty="0" smtClean="0"/>
              <a:t>Modern erosion rates on active margins (California coastline, </a:t>
            </a:r>
            <a:r>
              <a:rPr lang="en-US" dirty="0" err="1" smtClean="0"/>
              <a:t>etc</a:t>
            </a:r>
            <a:r>
              <a:rPr lang="en-US" dirty="0" smtClean="0"/>
              <a:t>) are .75 to 1.5 </a:t>
            </a:r>
            <a:r>
              <a:rPr lang="en-US" dirty="0" err="1" smtClean="0"/>
              <a:t>ft</a:t>
            </a:r>
            <a:r>
              <a:rPr lang="en-US" dirty="0" smtClean="0"/>
              <a:t> eastward per year.  Similar rates apply on other coasts.</a:t>
            </a:r>
          </a:p>
          <a:p>
            <a:pPr lvl="1"/>
            <a:r>
              <a:rPr lang="en-US" dirty="0" smtClean="0"/>
              <a:t>At this rate, California beaches will be in Florida in less than 15 million years.</a:t>
            </a:r>
          </a:p>
          <a:p>
            <a:pPr lvl="1"/>
            <a:r>
              <a:rPr lang="en-US" dirty="0" smtClean="0"/>
              <a:t>Conservative and realistic rates of continental erosion based on modern erosion rates, suggest all of North America will be eroded to sea level in 10 to 33 million years (latter figure allowing for </a:t>
            </a:r>
            <a:r>
              <a:rPr lang="en-US" dirty="0" err="1" smtClean="0"/>
              <a:t>isostatic</a:t>
            </a:r>
            <a:r>
              <a:rPr lang="en-US" dirty="0" smtClean="0"/>
              <a:t> rebound)*. </a:t>
            </a:r>
            <a:endParaRPr lang="en-US" dirty="0"/>
          </a:p>
          <a:p>
            <a:pPr lvl="1"/>
            <a:r>
              <a:rPr lang="en-US" sz="2000" dirty="0" smtClean="0"/>
              <a:t>*</a:t>
            </a:r>
            <a:r>
              <a:rPr lang="en-US" sz="2000" dirty="0" err="1"/>
              <a:t>Gilluly</a:t>
            </a:r>
            <a:r>
              <a:rPr lang="en-US" sz="2000" dirty="0"/>
              <a:t>, James, </a:t>
            </a:r>
            <a:r>
              <a:rPr lang="en-US" sz="2000" dirty="0" smtClean="0"/>
              <a:t>1955</a:t>
            </a:r>
            <a:r>
              <a:rPr lang="en-US" sz="2000" dirty="0"/>
              <a:t>, Geologic contrasts between continents and ocean basins : </a:t>
            </a:r>
            <a:r>
              <a:rPr lang="en-US" sz="2000" dirty="0" smtClean="0"/>
              <a:t>Geol. </a:t>
            </a:r>
            <a:r>
              <a:rPr lang="en-US" sz="2000" dirty="0"/>
              <a:t>Soc. America Special Paper 62, p. 7-18.</a:t>
            </a:r>
            <a:endParaRPr lang="en-US" sz="2000" dirty="0" smtClean="0"/>
          </a:p>
        </p:txBody>
      </p:sp>
    </p:spTree>
    <p:extLst>
      <p:ext uri="{BB962C8B-B14F-4D97-AF65-F5344CB8AC3E}">
        <p14:creationId xmlns:p14="http://schemas.microsoft.com/office/powerpoint/2010/main" val="3042445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89037"/>
            <a:ext cx="8229600" cy="4906963"/>
          </a:xfrm>
        </p:spPr>
        <p:txBody>
          <a:bodyPr>
            <a:noAutofit/>
          </a:bodyPr>
          <a:lstStyle/>
          <a:p>
            <a:pPr lvl="1"/>
            <a:r>
              <a:rPr lang="en-US" sz="3200" dirty="0" smtClean="0"/>
              <a:t>Current erosion rates determined by a wide variety of indicators would have North America eroded to sea level many times in 600 million radiometric years that life is supposed to have been on the earth</a:t>
            </a:r>
          </a:p>
          <a:p>
            <a:pPr lvl="1"/>
            <a:r>
              <a:rPr lang="en-US" sz="3200" dirty="0" smtClean="0"/>
              <a:t>Has not happened even once – the presence of the geologic column in many places in North America and around the world evidences this.</a:t>
            </a:r>
          </a:p>
          <a:p>
            <a:pPr lvl="1"/>
            <a:r>
              <a:rPr lang="en-US" sz="3200" dirty="0" smtClean="0"/>
              <a:t>Most easily explained in short time</a:t>
            </a:r>
            <a:endParaRPr lang="en-US" sz="3200" dirty="0"/>
          </a:p>
        </p:txBody>
      </p:sp>
      <p:sp>
        <p:nvSpPr>
          <p:cNvPr id="5" name="Title 1"/>
          <p:cNvSpPr>
            <a:spLocks noGrp="1"/>
          </p:cNvSpPr>
          <p:nvPr>
            <p:ph type="title"/>
          </p:nvPr>
        </p:nvSpPr>
        <p:spPr>
          <a:xfrm>
            <a:off x="457200" y="-76200"/>
            <a:ext cx="8229600" cy="1143000"/>
          </a:xfrm>
        </p:spPr>
        <p:txBody>
          <a:bodyPr>
            <a:normAutofit fontScale="90000"/>
          </a:bodyPr>
          <a:lstStyle/>
          <a:p>
            <a:r>
              <a:rPr lang="en-US" dirty="0" smtClean="0"/>
              <a:t>Erosion – Continents are still here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Issues in dating</a:t>
            </a:r>
            <a:endParaRPr lang="en-US" dirty="0"/>
          </a:p>
        </p:txBody>
      </p:sp>
      <p:sp>
        <p:nvSpPr>
          <p:cNvPr id="3" name="Content Placeholder 2"/>
          <p:cNvSpPr>
            <a:spLocks noGrp="1"/>
          </p:cNvSpPr>
          <p:nvPr>
            <p:ph idx="1"/>
          </p:nvPr>
        </p:nvSpPr>
        <p:spPr>
          <a:xfrm>
            <a:off x="304800" y="1295400"/>
            <a:ext cx="8686800" cy="5410200"/>
          </a:xfrm>
        </p:spPr>
        <p:txBody>
          <a:bodyPr/>
          <a:lstStyle/>
          <a:p>
            <a:r>
              <a:rPr lang="en-US" dirty="0" smtClean="0"/>
              <a:t>Sediments appear to have accumulated rapidly</a:t>
            </a:r>
          </a:p>
          <a:p>
            <a:r>
              <a:rPr lang="en-US" dirty="0" smtClean="0"/>
              <a:t>Sediments do not appear in equilibrium with the environment.</a:t>
            </a:r>
          </a:p>
          <a:p>
            <a:r>
              <a:rPr lang="en-US" dirty="0" smtClean="0"/>
              <a:t>There is a general lack of erosion in the geologic record</a:t>
            </a:r>
          </a:p>
          <a:p>
            <a:r>
              <a:rPr lang="en-US" b="1" dirty="0" smtClean="0">
                <a:solidFill>
                  <a:schemeClr val="tx1"/>
                </a:solidFill>
              </a:rPr>
              <a:t>Where radiometric dates are available, the events occurring between dated horizons rarely comport with the radiometric time.</a:t>
            </a:r>
          </a:p>
          <a:p>
            <a:r>
              <a:rPr lang="en-US" dirty="0" smtClean="0"/>
              <a:t>Surviving biomolecules are found far out of possibility for radiometric time.</a:t>
            </a:r>
          </a:p>
          <a:p>
            <a:endParaRPr lang="en-US" dirty="0"/>
          </a:p>
        </p:txBody>
      </p:sp>
    </p:spTree>
    <p:extLst>
      <p:ext uri="{BB962C8B-B14F-4D97-AF65-F5344CB8AC3E}">
        <p14:creationId xmlns:p14="http://schemas.microsoft.com/office/powerpoint/2010/main" val="2736918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3" cstate="print"/>
          <a:srcRect/>
          <a:stretch>
            <a:fillRect/>
          </a:stretch>
        </p:blipFill>
        <p:spPr bwMode="auto">
          <a:xfrm>
            <a:off x="2174875" y="0"/>
            <a:ext cx="5051425" cy="6858000"/>
          </a:xfrm>
          <a:prstGeom prst="rect">
            <a:avLst/>
          </a:prstGeom>
          <a:noFill/>
          <a:ln w="9525">
            <a:noFill/>
            <a:miter lim="800000"/>
            <a:headEnd/>
            <a:tailEnd/>
          </a:ln>
        </p:spPr>
      </p:pic>
    </p:spTree>
    <p:extLst>
      <p:ext uri="{BB962C8B-B14F-4D97-AF65-F5344CB8AC3E}">
        <p14:creationId xmlns:p14="http://schemas.microsoft.com/office/powerpoint/2010/main" val="818563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Issues in dating</a:t>
            </a:r>
            <a:endParaRPr lang="en-US" dirty="0"/>
          </a:p>
        </p:txBody>
      </p:sp>
      <p:sp>
        <p:nvSpPr>
          <p:cNvPr id="3" name="Content Placeholder 2"/>
          <p:cNvSpPr>
            <a:spLocks noGrp="1"/>
          </p:cNvSpPr>
          <p:nvPr>
            <p:ph idx="1"/>
          </p:nvPr>
        </p:nvSpPr>
        <p:spPr>
          <a:xfrm>
            <a:off x="304800" y="1295400"/>
            <a:ext cx="8686800" cy="5410200"/>
          </a:xfrm>
        </p:spPr>
        <p:txBody>
          <a:bodyPr>
            <a:normAutofit fontScale="77500" lnSpcReduction="20000"/>
          </a:bodyPr>
          <a:lstStyle/>
          <a:p>
            <a:pPr marL="0" indent="0">
              <a:buNone/>
            </a:pPr>
            <a:r>
              <a:rPr lang="en-US" dirty="0"/>
              <a:t>The Miocene–Pliocene </a:t>
            </a:r>
            <a:r>
              <a:rPr lang="en-US" dirty="0" err="1"/>
              <a:t>Pisco</a:t>
            </a:r>
            <a:r>
              <a:rPr lang="en-US" dirty="0"/>
              <a:t> Formation, </a:t>
            </a:r>
            <a:r>
              <a:rPr lang="en-US" dirty="0" smtClean="0"/>
              <a:t>350 </a:t>
            </a:r>
            <a:r>
              <a:rPr lang="en-US" dirty="0"/>
              <a:t>km south of </a:t>
            </a:r>
            <a:r>
              <a:rPr lang="en-US" dirty="0" smtClean="0"/>
              <a:t>Lima, Peru</a:t>
            </a:r>
            <a:r>
              <a:rPr lang="en-US" dirty="0"/>
              <a:t>, is a diatomaceous, </a:t>
            </a:r>
            <a:r>
              <a:rPr lang="en-US" dirty="0" err="1"/>
              <a:t>tuffaceous</a:t>
            </a:r>
            <a:r>
              <a:rPr lang="en-US" dirty="0"/>
              <a:t> deposit 200–1000 m thick that </a:t>
            </a:r>
            <a:r>
              <a:rPr lang="en-US" dirty="0" smtClean="0"/>
              <a:t>was </a:t>
            </a:r>
            <a:r>
              <a:rPr lang="en-US" b="1" dirty="0" smtClean="0">
                <a:solidFill>
                  <a:schemeClr val="tx1"/>
                </a:solidFill>
              </a:rPr>
              <a:t>deposited </a:t>
            </a:r>
            <a:r>
              <a:rPr lang="en-US" b="1" dirty="0">
                <a:solidFill>
                  <a:schemeClr val="tx1"/>
                </a:solidFill>
              </a:rPr>
              <a:t>in shallow bays over a span of 10–12 </a:t>
            </a:r>
            <a:r>
              <a:rPr lang="en-US" b="1" dirty="0" err="1">
                <a:solidFill>
                  <a:schemeClr val="tx1"/>
                </a:solidFill>
              </a:rPr>
              <a:t>m.y</a:t>
            </a:r>
            <a:r>
              <a:rPr lang="en-US" dirty="0"/>
              <a:t>., as calibrated </a:t>
            </a:r>
            <a:r>
              <a:rPr lang="en-US" dirty="0" smtClean="0"/>
              <a:t>by K-</a:t>
            </a:r>
            <a:r>
              <a:rPr lang="en-US" dirty="0" err="1" smtClean="0"/>
              <a:t>Ar</a:t>
            </a:r>
            <a:r>
              <a:rPr lang="en-US" dirty="0" smtClean="0"/>
              <a:t> </a:t>
            </a:r>
            <a:r>
              <a:rPr lang="en-US" dirty="0"/>
              <a:t>(De </a:t>
            </a:r>
            <a:r>
              <a:rPr lang="en-US" dirty="0" err="1"/>
              <a:t>Muizon</a:t>
            </a:r>
            <a:r>
              <a:rPr lang="en-US" dirty="0"/>
              <a:t> and </a:t>
            </a:r>
            <a:r>
              <a:rPr lang="en-US" dirty="0" err="1"/>
              <a:t>DeVries</a:t>
            </a:r>
            <a:r>
              <a:rPr lang="en-US" dirty="0"/>
              <a:t>, 1985; Dunbar et al., 1990). It </a:t>
            </a:r>
            <a:r>
              <a:rPr lang="en-US" dirty="0" smtClean="0"/>
              <a:t>also contains </a:t>
            </a:r>
            <a:r>
              <a:rPr lang="en-US" dirty="0"/>
              <a:t>abundant whales and other vertebrates. </a:t>
            </a:r>
            <a:r>
              <a:rPr lang="en-US" b="1" dirty="0">
                <a:solidFill>
                  <a:schemeClr val="tx1"/>
                </a:solidFill>
              </a:rPr>
              <a:t>If the </a:t>
            </a:r>
            <a:r>
              <a:rPr lang="en-US" b="1" dirty="0" smtClean="0">
                <a:solidFill>
                  <a:schemeClr val="tx1"/>
                </a:solidFill>
              </a:rPr>
              <a:t>sedimentation rate </a:t>
            </a:r>
            <a:r>
              <a:rPr lang="en-US" b="1" dirty="0">
                <a:solidFill>
                  <a:schemeClr val="tx1"/>
                </a:solidFill>
              </a:rPr>
              <a:t>was relatively constant over 10–12 </a:t>
            </a:r>
            <a:r>
              <a:rPr lang="en-US" b="1" dirty="0" err="1">
                <a:solidFill>
                  <a:schemeClr val="tx1"/>
                </a:solidFill>
              </a:rPr>
              <a:t>m.y</a:t>
            </a:r>
            <a:r>
              <a:rPr lang="en-US" b="1" dirty="0">
                <a:solidFill>
                  <a:schemeClr val="tx1"/>
                </a:solidFill>
              </a:rPr>
              <a:t>. during deposition of </a:t>
            </a:r>
            <a:r>
              <a:rPr lang="en-US" b="1" dirty="0" smtClean="0">
                <a:solidFill>
                  <a:schemeClr val="tx1"/>
                </a:solidFill>
              </a:rPr>
              <a:t>the </a:t>
            </a:r>
            <a:r>
              <a:rPr lang="en-US" b="1" dirty="0" err="1" smtClean="0">
                <a:solidFill>
                  <a:schemeClr val="tx1"/>
                </a:solidFill>
              </a:rPr>
              <a:t>Pisco</a:t>
            </a:r>
            <a:r>
              <a:rPr lang="en-US" b="1" dirty="0" smtClean="0">
                <a:solidFill>
                  <a:schemeClr val="tx1"/>
                </a:solidFill>
              </a:rPr>
              <a:t> </a:t>
            </a:r>
            <a:r>
              <a:rPr lang="en-US" b="1" dirty="0">
                <a:solidFill>
                  <a:schemeClr val="tx1"/>
                </a:solidFill>
              </a:rPr>
              <a:t>Formation, the diatomaceous sediment accumulated </a:t>
            </a:r>
            <a:r>
              <a:rPr lang="en-US" b="1">
                <a:solidFill>
                  <a:schemeClr val="tx1"/>
                </a:solidFill>
              </a:rPr>
              <a:t>at </a:t>
            </a:r>
            <a:r>
              <a:rPr lang="en-US" b="1" smtClean="0">
                <a:solidFill>
                  <a:schemeClr val="tx1"/>
                </a:solidFill>
              </a:rPr>
              <a:t>10 </a:t>
            </a:r>
            <a:r>
              <a:rPr lang="en-US" b="1" dirty="0" smtClean="0">
                <a:solidFill>
                  <a:schemeClr val="tx1"/>
                </a:solidFill>
              </a:rPr>
              <a:t>cm/</a:t>
            </a:r>
            <a:r>
              <a:rPr lang="en-US" b="1" dirty="0" err="1" smtClean="0">
                <a:solidFill>
                  <a:schemeClr val="tx1"/>
                </a:solidFill>
              </a:rPr>
              <a:t>k.y</a:t>
            </a:r>
            <a:r>
              <a:rPr lang="en-US" b="1" dirty="0">
                <a:solidFill>
                  <a:schemeClr val="tx1"/>
                </a:solidFill>
              </a:rPr>
              <a:t>., </a:t>
            </a:r>
            <a:r>
              <a:rPr lang="en-US" dirty="0"/>
              <a:t>which is consistent with other accumulation rates reported </a:t>
            </a:r>
            <a:r>
              <a:rPr lang="en-US" dirty="0" smtClean="0"/>
              <a:t>here. If </a:t>
            </a:r>
            <a:r>
              <a:rPr lang="en-US" dirty="0"/>
              <a:t>these average rates of accumulation pertained through the </a:t>
            </a:r>
            <a:r>
              <a:rPr lang="en-US" dirty="0" err="1" smtClean="0"/>
              <a:t>fossiliferous</a:t>
            </a:r>
            <a:r>
              <a:rPr lang="en-US" dirty="0"/>
              <a:t> </a:t>
            </a:r>
            <a:r>
              <a:rPr lang="en-US" dirty="0" smtClean="0"/>
              <a:t>portions </a:t>
            </a:r>
            <a:r>
              <a:rPr lang="en-US" dirty="0"/>
              <a:t>of the diatomaceous sediment, however, </a:t>
            </a:r>
            <a:r>
              <a:rPr lang="en-US" b="1" dirty="0">
                <a:solidFill>
                  <a:schemeClr val="tx1"/>
                </a:solidFill>
              </a:rPr>
              <a:t>it would </a:t>
            </a:r>
            <a:r>
              <a:rPr lang="en-US" b="1" dirty="0" smtClean="0">
                <a:solidFill>
                  <a:schemeClr val="tx1"/>
                </a:solidFill>
              </a:rPr>
              <a:t>have taken </a:t>
            </a:r>
            <a:r>
              <a:rPr lang="en-US" b="1" dirty="0">
                <a:solidFill>
                  <a:schemeClr val="tx1"/>
                </a:solidFill>
              </a:rPr>
              <a:t>thousands of years to bury an individual whale. However, </a:t>
            </a:r>
            <a:r>
              <a:rPr lang="en-US" b="1" dirty="0" smtClean="0">
                <a:solidFill>
                  <a:schemeClr val="tx1"/>
                </a:solidFill>
              </a:rPr>
              <a:t>the whales </a:t>
            </a:r>
            <a:r>
              <a:rPr lang="en-US" b="1" dirty="0">
                <a:solidFill>
                  <a:schemeClr val="tx1"/>
                </a:solidFill>
              </a:rPr>
              <a:t>are too well preserved for such slow burial processes. Our </a:t>
            </a:r>
            <a:r>
              <a:rPr lang="en-US" b="1" dirty="0" smtClean="0">
                <a:solidFill>
                  <a:schemeClr val="tx1"/>
                </a:solidFill>
              </a:rPr>
              <a:t>research addressed </a:t>
            </a:r>
            <a:r>
              <a:rPr lang="en-US" b="1" dirty="0">
                <a:solidFill>
                  <a:schemeClr val="tx1"/>
                </a:solidFill>
              </a:rPr>
              <a:t>the relationship between the depositional rate and </a:t>
            </a:r>
            <a:r>
              <a:rPr lang="en-US" b="1" dirty="0" smtClean="0">
                <a:solidFill>
                  <a:schemeClr val="tx1"/>
                </a:solidFill>
              </a:rPr>
              <a:t>the preservation </a:t>
            </a:r>
            <a:r>
              <a:rPr lang="en-US" b="1" dirty="0">
                <a:solidFill>
                  <a:schemeClr val="tx1"/>
                </a:solidFill>
              </a:rPr>
              <a:t>of the whales.</a:t>
            </a:r>
          </a:p>
        </p:txBody>
      </p:sp>
    </p:spTree>
    <p:extLst>
      <p:ext uri="{BB962C8B-B14F-4D97-AF65-F5344CB8AC3E}">
        <p14:creationId xmlns:p14="http://schemas.microsoft.com/office/powerpoint/2010/main" val="2348861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4" cstate="print"/>
          <a:srcRect/>
          <a:stretch>
            <a:fillRect/>
          </a:stretch>
        </p:blipFill>
        <p:spPr bwMode="auto">
          <a:xfrm>
            <a:off x="6308725" y="0"/>
            <a:ext cx="2835275" cy="2971800"/>
          </a:xfrm>
          <a:prstGeom prst="rect">
            <a:avLst/>
          </a:prstGeom>
          <a:noFill/>
          <a:ln w="9525">
            <a:noFill/>
            <a:miter lim="800000"/>
            <a:headEnd/>
            <a:tailEnd/>
          </a:ln>
        </p:spPr>
      </p:pic>
      <p:graphicFrame>
        <p:nvGraphicFramePr>
          <p:cNvPr id="1026" name="Object 3"/>
          <p:cNvGraphicFramePr>
            <a:graphicFrameLocks noChangeAspect="1"/>
          </p:cNvGraphicFramePr>
          <p:nvPr/>
        </p:nvGraphicFramePr>
        <p:xfrm>
          <a:off x="0" y="1981200"/>
          <a:ext cx="6273800" cy="4373563"/>
        </p:xfrm>
        <a:graphic>
          <a:graphicData uri="http://schemas.openxmlformats.org/presentationml/2006/ole">
            <mc:AlternateContent xmlns:mc="http://schemas.openxmlformats.org/markup-compatibility/2006">
              <mc:Choice xmlns:v="urn:schemas-microsoft-com:vml" Requires="v">
                <p:oleObj spid="_x0000_s9251" name="Designer Drawing" r:id="rId5" imgW="6910200" imgH="4816440" progId="">
                  <p:embed/>
                </p:oleObj>
              </mc:Choice>
              <mc:Fallback>
                <p:oleObj name="Designer Drawing" r:id="rId5" imgW="6910200" imgH="481644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81200"/>
                        <a:ext cx="6273800"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AutoShape 12"/>
          <p:cNvSpPr>
            <a:spLocks/>
          </p:cNvSpPr>
          <p:nvPr/>
        </p:nvSpPr>
        <p:spPr bwMode="auto">
          <a:xfrm>
            <a:off x="6934200" y="990600"/>
            <a:ext cx="520700" cy="423863"/>
          </a:xfrm>
          <a:prstGeom prst="borderCallout2">
            <a:avLst>
              <a:gd name="adj1" fmla="val 26968"/>
              <a:gd name="adj2" fmla="val -14634"/>
              <a:gd name="adj3" fmla="val 26968"/>
              <a:gd name="adj4" fmla="val -188111"/>
              <a:gd name="adj5" fmla="val 228463"/>
              <a:gd name="adj6" fmla="val -368292"/>
            </a:avLst>
          </a:prstGeom>
          <a:noFill/>
          <a:ln w="31750">
            <a:solidFill>
              <a:srgbClr val="FF0000"/>
            </a:solidFill>
            <a:miter lim="800000"/>
            <a:headEnd/>
            <a:tailEnd/>
          </a:ln>
        </p:spPr>
        <p:txBody>
          <a:bodyPr/>
          <a:lstStyle/>
          <a:p>
            <a:pPr algn="ctr" fontAlgn="base">
              <a:spcBef>
                <a:spcPct val="0"/>
              </a:spcBef>
              <a:spcAft>
                <a:spcPct val="0"/>
              </a:spcAft>
            </a:pPr>
            <a:endParaRPr lang="en-US" sz="2400">
              <a:solidFill>
                <a:srgbClr val="000000"/>
              </a:solidFill>
            </a:endParaRPr>
          </a:p>
        </p:txBody>
      </p:sp>
      <p:sp>
        <p:nvSpPr>
          <p:cNvPr id="1030" name="Text Box 13"/>
          <p:cNvSpPr txBox="1">
            <a:spLocks noChangeArrowheads="1"/>
          </p:cNvSpPr>
          <p:nvPr/>
        </p:nvSpPr>
        <p:spPr bwMode="auto">
          <a:xfrm>
            <a:off x="0" y="381000"/>
            <a:ext cx="6248400" cy="1431925"/>
          </a:xfrm>
          <a:prstGeom prst="rect">
            <a:avLst/>
          </a:prstGeom>
          <a:noFill/>
          <a:ln w="9525">
            <a:noFill/>
            <a:miter lim="800000"/>
            <a:headEnd/>
            <a:tailEnd/>
          </a:ln>
        </p:spPr>
        <p:txBody>
          <a:bodyPr>
            <a:spAutoFit/>
          </a:bodyPr>
          <a:lstStyle/>
          <a:p>
            <a:pPr fontAlgn="base">
              <a:spcBef>
                <a:spcPct val="50000"/>
              </a:spcBef>
              <a:spcAft>
                <a:spcPct val="0"/>
              </a:spcAft>
            </a:pPr>
            <a:r>
              <a:rPr lang="en-US" sz="4400" b="1">
                <a:solidFill>
                  <a:srgbClr val="FF0000"/>
                </a:solidFill>
                <a:latin typeface="Rockwell" pitchFamily="18" charset="0"/>
              </a:rPr>
              <a:t>Our Principal Research Areas</a:t>
            </a:r>
          </a:p>
        </p:txBody>
      </p:sp>
    </p:spTree>
    <p:extLst>
      <p:ext uri="{BB962C8B-B14F-4D97-AF65-F5344CB8AC3E}">
        <p14:creationId xmlns:p14="http://schemas.microsoft.com/office/powerpoint/2010/main" val="3057807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0242" name="Picture 2" descr="00-XIX-16 Cerro Ballena research area"/>
          <p:cNvPicPr>
            <a:picLocks noChangeAspect="1" noChangeArrowheads="1"/>
          </p:cNvPicPr>
          <p:nvPr/>
        </p:nvPicPr>
        <p:blipFill>
          <a:blip r:embed="rId3" cstate="print">
            <a:lum bright="-12000"/>
          </a:blip>
          <a:srcRect/>
          <a:stretch>
            <a:fillRect/>
          </a:stretch>
        </p:blipFill>
        <p:spPr bwMode="auto">
          <a:xfrm>
            <a:off x="0" y="609600"/>
            <a:ext cx="4694238" cy="3170238"/>
          </a:xfrm>
          <a:prstGeom prst="rect">
            <a:avLst/>
          </a:prstGeom>
          <a:noFill/>
          <a:ln w="9525">
            <a:noFill/>
            <a:miter lim="800000"/>
            <a:headEnd/>
            <a:tailEnd/>
          </a:ln>
        </p:spPr>
      </p:pic>
      <p:pic>
        <p:nvPicPr>
          <p:cNvPr id="10243" name="Picture 5"/>
          <p:cNvPicPr>
            <a:picLocks noChangeAspect="1" noChangeArrowheads="1"/>
          </p:cNvPicPr>
          <p:nvPr/>
        </p:nvPicPr>
        <p:blipFill>
          <a:blip r:embed="rId4" cstate="print">
            <a:lum bright="-12000"/>
          </a:blip>
          <a:srcRect/>
          <a:stretch>
            <a:fillRect/>
          </a:stretch>
        </p:blipFill>
        <p:spPr bwMode="auto">
          <a:xfrm>
            <a:off x="4343400" y="0"/>
            <a:ext cx="4800600" cy="3259138"/>
          </a:xfrm>
          <a:prstGeom prst="rect">
            <a:avLst/>
          </a:prstGeom>
          <a:noFill/>
          <a:ln w="9525">
            <a:noFill/>
            <a:miter lim="800000"/>
            <a:headEnd/>
            <a:tailEnd/>
          </a:ln>
        </p:spPr>
      </p:pic>
      <p:pic>
        <p:nvPicPr>
          <p:cNvPr id="10244" name="Picture 6"/>
          <p:cNvPicPr>
            <a:picLocks noChangeAspect="1" noChangeArrowheads="1"/>
          </p:cNvPicPr>
          <p:nvPr/>
        </p:nvPicPr>
        <p:blipFill>
          <a:blip r:embed="rId5" cstate="print"/>
          <a:srcRect/>
          <a:stretch>
            <a:fillRect/>
          </a:stretch>
        </p:blipFill>
        <p:spPr bwMode="auto">
          <a:xfrm>
            <a:off x="0" y="3819525"/>
            <a:ext cx="9144000" cy="3038475"/>
          </a:xfrm>
          <a:prstGeom prst="rect">
            <a:avLst/>
          </a:prstGeom>
          <a:noFill/>
          <a:ln w="9525">
            <a:noFill/>
            <a:miter lim="800000"/>
            <a:headEnd/>
            <a:tailEnd/>
          </a:ln>
        </p:spPr>
      </p:pic>
      <p:sp>
        <p:nvSpPr>
          <p:cNvPr id="10245" name="Text Box 7"/>
          <p:cNvSpPr txBox="1">
            <a:spLocks noChangeArrowheads="1"/>
          </p:cNvSpPr>
          <p:nvPr/>
        </p:nvSpPr>
        <p:spPr bwMode="auto">
          <a:xfrm>
            <a:off x="2895600" y="3429000"/>
            <a:ext cx="1905000" cy="304800"/>
          </a:xfrm>
          <a:prstGeom prst="rect">
            <a:avLst/>
          </a:prstGeom>
          <a:noFill/>
          <a:ln w="9525">
            <a:noFill/>
            <a:miter lim="800000"/>
            <a:headEnd/>
            <a:tailEnd/>
          </a:ln>
        </p:spPr>
        <p:txBody>
          <a:bodyPr>
            <a:spAutoFit/>
          </a:bodyPr>
          <a:lstStyle/>
          <a:p>
            <a:pPr fontAlgn="base">
              <a:spcBef>
                <a:spcPct val="50000"/>
              </a:spcBef>
              <a:spcAft>
                <a:spcPct val="0"/>
              </a:spcAft>
            </a:pPr>
            <a:r>
              <a:rPr lang="en-US" sz="1400" b="1">
                <a:solidFill>
                  <a:srgbClr val="000000"/>
                </a:solidFill>
              </a:rPr>
              <a:t>North Cerro Blanco</a:t>
            </a:r>
          </a:p>
        </p:txBody>
      </p:sp>
      <p:sp>
        <p:nvSpPr>
          <p:cNvPr id="10246" name="Text Box 8"/>
          <p:cNvSpPr txBox="1">
            <a:spLocks noChangeArrowheads="1"/>
          </p:cNvSpPr>
          <p:nvPr/>
        </p:nvSpPr>
        <p:spPr bwMode="auto">
          <a:xfrm>
            <a:off x="4876800" y="2895600"/>
            <a:ext cx="1905000" cy="304800"/>
          </a:xfrm>
          <a:prstGeom prst="rect">
            <a:avLst/>
          </a:prstGeom>
          <a:noFill/>
          <a:ln w="9525">
            <a:noFill/>
            <a:miter lim="800000"/>
            <a:headEnd/>
            <a:tailEnd/>
          </a:ln>
        </p:spPr>
        <p:txBody>
          <a:bodyPr>
            <a:spAutoFit/>
          </a:bodyPr>
          <a:lstStyle/>
          <a:p>
            <a:pPr fontAlgn="base">
              <a:spcBef>
                <a:spcPct val="50000"/>
              </a:spcBef>
              <a:spcAft>
                <a:spcPct val="0"/>
              </a:spcAft>
            </a:pPr>
            <a:r>
              <a:rPr lang="en-US" sz="1400" b="1">
                <a:solidFill>
                  <a:srgbClr val="000000"/>
                </a:solidFill>
              </a:rPr>
              <a:t>Cerro Queso Grande</a:t>
            </a:r>
          </a:p>
        </p:txBody>
      </p:sp>
      <p:sp>
        <p:nvSpPr>
          <p:cNvPr id="10247" name="Rectangle 9"/>
          <p:cNvSpPr>
            <a:spLocks noChangeArrowheads="1"/>
          </p:cNvSpPr>
          <p:nvPr/>
        </p:nvSpPr>
        <p:spPr bwMode="auto">
          <a:xfrm>
            <a:off x="7162800" y="3886200"/>
            <a:ext cx="1785938"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000000"/>
                </a:solidFill>
              </a:rPr>
              <a:t>Cerro Queso Grande</a:t>
            </a:r>
          </a:p>
        </p:txBody>
      </p:sp>
      <p:sp>
        <p:nvSpPr>
          <p:cNvPr id="10248" name="Text Box 11"/>
          <p:cNvSpPr txBox="1">
            <a:spLocks noChangeArrowheads="1"/>
          </p:cNvSpPr>
          <p:nvPr/>
        </p:nvSpPr>
        <p:spPr bwMode="auto">
          <a:xfrm>
            <a:off x="381000" y="0"/>
            <a:ext cx="3657600" cy="579438"/>
          </a:xfrm>
          <a:prstGeom prst="rect">
            <a:avLst/>
          </a:prstGeom>
          <a:noFill/>
          <a:ln w="9525">
            <a:noFill/>
            <a:miter lim="800000"/>
            <a:headEnd/>
            <a:tailEnd/>
          </a:ln>
        </p:spPr>
        <p:txBody>
          <a:bodyPr wrap="none">
            <a:spAutoFit/>
          </a:bodyPr>
          <a:lstStyle/>
          <a:p>
            <a:pPr fontAlgn="base">
              <a:spcBef>
                <a:spcPct val="0"/>
              </a:spcBef>
              <a:spcAft>
                <a:spcPct val="0"/>
              </a:spcAft>
            </a:pPr>
            <a:r>
              <a:rPr lang="en-US" sz="3200">
                <a:solidFill>
                  <a:srgbClr val="FF0000"/>
                </a:solidFill>
                <a:latin typeface="Rockwell" pitchFamily="18" charset="0"/>
              </a:rPr>
              <a:t>What Do We Find?</a:t>
            </a:r>
          </a:p>
        </p:txBody>
      </p:sp>
    </p:spTree>
    <p:extLst>
      <p:ext uri="{BB962C8B-B14F-4D97-AF65-F5344CB8AC3E}">
        <p14:creationId xmlns:p14="http://schemas.microsoft.com/office/powerpoint/2010/main" val="1306630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3" cstate="print"/>
          <a:srcRect/>
          <a:stretch>
            <a:fillRect/>
          </a:stretch>
        </p:blipFill>
        <p:spPr bwMode="auto">
          <a:xfrm>
            <a:off x="0" y="2765425"/>
            <a:ext cx="8077200" cy="4092575"/>
          </a:xfrm>
          <a:prstGeom prst="rect">
            <a:avLst/>
          </a:prstGeom>
          <a:noFill/>
          <a:ln w="9525">
            <a:noFill/>
            <a:miter lim="800000"/>
            <a:headEnd/>
            <a:tailEnd/>
          </a:ln>
        </p:spPr>
      </p:pic>
      <p:sp>
        <p:nvSpPr>
          <p:cNvPr id="17411" name="Text Box 5"/>
          <p:cNvSpPr txBox="1">
            <a:spLocks noChangeArrowheads="1"/>
          </p:cNvSpPr>
          <p:nvPr/>
        </p:nvSpPr>
        <p:spPr bwMode="auto">
          <a:xfrm>
            <a:off x="152400" y="5486400"/>
            <a:ext cx="2743200" cy="1192213"/>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a:solidFill>
                  <a:srgbClr val="000000"/>
                </a:solidFill>
              </a:rPr>
              <a:t> </a:t>
            </a:r>
            <a:r>
              <a:rPr lang="en-US" b="1">
                <a:solidFill>
                  <a:srgbClr val="3333CC"/>
                </a:solidFill>
              </a:rPr>
              <a:t>Completely articulated</a:t>
            </a:r>
          </a:p>
          <a:p>
            <a:pPr fontAlgn="base">
              <a:spcBef>
                <a:spcPct val="50000"/>
              </a:spcBef>
              <a:spcAft>
                <a:spcPct val="0"/>
              </a:spcAft>
              <a:buFontTx/>
              <a:buChar char="•"/>
            </a:pPr>
            <a:r>
              <a:rPr lang="en-US" b="1">
                <a:solidFill>
                  <a:srgbClr val="3333CC"/>
                </a:solidFill>
              </a:rPr>
              <a:t> Upside down</a:t>
            </a:r>
          </a:p>
          <a:p>
            <a:pPr fontAlgn="base">
              <a:spcBef>
                <a:spcPct val="50000"/>
              </a:spcBef>
              <a:spcAft>
                <a:spcPct val="0"/>
              </a:spcAft>
              <a:buFontTx/>
              <a:buChar char="•"/>
            </a:pPr>
            <a:r>
              <a:rPr lang="en-US" b="1">
                <a:solidFill>
                  <a:srgbClr val="3333CC"/>
                </a:solidFill>
              </a:rPr>
              <a:t> Both flippers preserved</a:t>
            </a:r>
          </a:p>
        </p:txBody>
      </p:sp>
      <p:pic>
        <p:nvPicPr>
          <p:cNvPr id="17412" name="Picture 7"/>
          <p:cNvPicPr>
            <a:picLocks noChangeAspect="1" noChangeArrowheads="1"/>
          </p:cNvPicPr>
          <p:nvPr/>
        </p:nvPicPr>
        <p:blipFill>
          <a:blip r:embed="rId4" cstate="print"/>
          <a:srcRect/>
          <a:stretch>
            <a:fillRect/>
          </a:stretch>
        </p:blipFill>
        <p:spPr bwMode="auto">
          <a:xfrm>
            <a:off x="3429000" y="0"/>
            <a:ext cx="5715000" cy="4268788"/>
          </a:xfrm>
          <a:prstGeom prst="rect">
            <a:avLst/>
          </a:prstGeom>
          <a:noFill/>
          <a:ln w="9525">
            <a:noFill/>
            <a:miter lim="800000"/>
            <a:headEnd/>
            <a:tailEnd/>
          </a:ln>
        </p:spPr>
      </p:pic>
      <p:sp>
        <p:nvSpPr>
          <p:cNvPr id="17413" name="Rectangle 2"/>
          <p:cNvSpPr>
            <a:spLocks noGrp="1" noChangeArrowheads="1"/>
          </p:cNvSpPr>
          <p:nvPr>
            <p:ph type="title"/>
          </p:nvPr>
        </p:nvSpPr>
        <p:spPr>
          <a:xfrm>
            <a:off x="-381000" y="0"/>
            <a:ext cx="4114800" cy="1143000"/>
          </a:xfrm>
        </p:spPr>
        <p:txBody>
          <a:bodyPr/>
          <a:lstStyle/>
          <a:p>
            <a:pPr eaLnBrk="1" hangingPunct="1"/>
            <a:r>
              <a:rPr lang="en-US" sz="2400" b="1" smtClean="0">
                <a:solidFill>
                  <a:srgbClr val="FF0000"/>
                </a:solidFill>
              </a:rPr>
              <a:t>WCBA-20 (“Fernanda”)</a:t>
            </a:r>
          </a:p>
        </p:txBody>
      </p:sp>
      <p:sp>
        <p:nvSpPr>
          <p:cNvPr id="17414" name="Text Box 8"/>
          <p:cNvSpPr txBox="1">
            <a:spLocks noChangeArrowheads="1"/>
          </p:cNvSpPr>
          <p:nvPr/>
        </p:nvSpPr>
        <p:spPr bwMode="auto">
          <a:xfrm>
            <a:off x="0" y="990600"/>
            <a:ext cx="3429000" cy="1741488"/>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b="1">
                <a:solidFill>
                  <a:srgbClr val="000000"/>
                </a:solidFill>
              </a:rPr>
              <a:t> </a:t>
            </a:r>
            <a:r>
              <a:rPr lang="en-US" b="1">
                <a:solidFill>
                  <a:srgbClr val="FFFF00"/>
                </a:solidFill>
              </a:rPr>
              <a:t>Baleen preserved</a:t>
            </a:r>
          </a:p>
          <a:p>
            <a:pPr fontAlgn="base">
              <a:spcBef>
                <a:spcPct val="50000"/>
              </a:spcBef>
              <a:spcAft>
                <a:spcPct val="0"/>
              </a:spcAft>
              <a:buFontTx/>
              <a:buChar char="•"/>
            </a:pPr>
            <a:r>
              <a:rPr lang="en-US" b="1">
                <a:solidFill>
                  <a:srgbClr val="FFFF00"/>
                </a:solidFill>
              </a:rPr>
              <a:t> Shark teeth associated, but no shark tooth marks on bones</a:t>
            </a:r>
          </a:p>
          <a:p>
            <a:pPr fontAlgn="base">
              <a:spcBef>
                <a:spcPct val="50000"/>
              </a:spcBef>
              <a:spcAft>
                <a:spcPct val="0"/>
              </a:spcAft>
              <a:buFontTx/>
              <a:buChar char="•"/>
            </a:pPr>
            <a:r>
              <a:rPr lang="en-US" b="1">
                <a:solidFill>
                  <a:srgbClr val="FFFF00"/>
                </a:solidFill>
              </a:rPr>
              <a:t> No evidence of bioturbation in the associated sediments</a:t>
            </a:r>
          </a:p>
        </p:txBody>
      </p:sp>
    </p:spTree>
    <p:extLst>
      <p:ext uri="{BB962C8B-B14F-4D97-AF65-F5344CB8AC3E}">
        <p14:creationId xmlns:p14="http://schemas.microsoft.com/office/powerpoint/2010/main" val="2913609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cstate="print"/>
          <a:srcRect/>
          <a:stretch>
            <a:fillRect/>
          </a:stretch>
        </p:blipFill>
        <p:spPr bwMode="auto">
          <a:xfrm>
            <a:off x="152400" y="2903538"/>
            <a:ext cx="6781800" cy="3954462"/>
          </a:xfrm>
          <a:prstGeom prst="rect">
            <a:avLst/>
          </a:prstGeom>
          <a:noFill/>
          <a:ln w="9525">
            <a:noFill/>
            <a:miter lim="800000"/>
            <a:headEnd/>
            <a:tailEnd/>
          </a:ln>
        </p:spPr>
      </p:pic>
      <p:pic>
        <p:nvPicPr>
          <p:cNvPr id="20483" name="Picture 6"/>
          <p:cNvPicPr>
            <a:picLocks noChangeAspect="1" noChangeArrowheads="1"/>
          </p:cNvPicPr>
          <p:nvPr/>
        </p:nvPicPr>
        <p:blipFill>
          <a:blip r:embed="rId4" cstate="print"/>
          <a:srcRect/>
          <a:stretch>
            <a:fillRect/>
          </a:stretch>
        </p:blipFill>
        <p:spPr bwMode="auto">
          <a:xfrm>
            <a:off x="3048000" y="0"/>
            <a:ext cx="6096000" cy="3138488"/>
          </a:xfrm>
          <a:prstGeom prst="rect">
            <a:avLst/>
          </a:prstGeom>
          <a:noFill/>
          <a:ln w="9525">
            <a:noFill/>
            <a:miter lim="800000"/>
            <a:headEnd/>
            <a:tailEnd/>
          </a:ln>
        </p:spPr>
      </p:pic>
      <p:sp>
        <p:nvSpPr>
          <p:cNvPr id="20484" name="Text Box 7"/>
          <p:cNvSpPr txBox="1">
            <a:spLocks noChangeArrowheads="1"/>
          </p:cNvSpPr>
          <p:nvPr/>
        </p:nvSpPr>
        <p:spPr bwMode="auto">
          <a:xfrm>
            <a:off x="304800" y="609600"/>
            <a:ext cx="2438400" cy="822325"/>
          </a:xfrm>
          <a:prstGeom prst="rect">
            <a:avLst/>
          </a:prstGeom>
          <a:noFill/>
          <a:ln w="9525">
            <a:noFill/>
            <a:miter lim="800000"/>
            <a:headEnd/>
            <a:tailEnd/>
          </a:ln>
        </p:spPr>
        <p:txBody>
          <a:bodyPr>
            <a:spAutoFit/>
          </a:bodyPr>
          <a:lstStyle/>
          <a:p>
            <a:pPr fontAlgn="base">
              <a:spcBef>
                <a:spcPct val="50000"/>
              </a:spcBef>
              <a:spcAft>
                <a:spcPct val="0"/>
              </a:spcAft>
            </a:pPr>
            <a:r>
              <a:rPr lang="en-US" sz="2400" b="1">
                <a:solidFill>
                  <a:srgbClr val="FF0000"/>
                </a:solidFill>
              </a:rPr>
              <a:t>Whale WCBa-32 (“Carmen”)</a:t>
            </a:r>
          </a:p>
        </p:txBody>
      </p:sp>
      <p:sp>
        <p:nvSpPr>
          <p:cNvPr id="20485" name="Text Box 8"/>
          <p:cNvSpPr txBox="1">
            <a:spLocks noChangeArrowheads="1"/>
          </p:cNvSpPr>
          <p:nvPr/>
        </p:nvSpPr>
        <p:spPr bwMode="auto">
          <a:xfrm>
            <a:off x="7010400" y="3200400"/>
            <a:ext cx="1981200" cy="2978150"/>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a:solidFill>
                  <a:srgbClr val="FFFF00"/>
                </a:solidFill>
              </a:rPr>
              <a:t> </a:t>
            </a:r>
            <a:r>
              <a:rPr lang="en-US" b="1">
                <a:solidFill>
                  <a:srgbClr val="FFFF00"/>
                </a:solidFill>
              </a:rPr>
              <a:t>Upside down</a:t>
            </a:r>
          </a:p>
          <a:p>
            <a:pPr fontAlgn="base">
              <a:spcBef>
                <a:spcPct val="50000"/>
              </a:spcBef>
              <a:spcAft>
                <a:spcPct val="0"/>
              </a:spcAft>
              <a:buFontTx/>
              <a:buChar char="•"/>
            </a:pPr>
            <a:r>
              <a:rPr lang="en-US" b="1">
                <a:solidFill>
                  <a:srgbClr val="FFFF00"/>
                </a:solidFill>
              </a:rPr>
              <a:t> Completely articulated</a:t>
            </a:r>
          </a:p>
          <a:p>
            <a:pPr fontAlgn="base">
              <a:spcBef>
                <a:spcPct val="50000"/>
              </a:spcBef>
              <a:spcAft>
                <a:spcPct val="0"/>
              </a:spcAft>
              <a:buFontTx/>
              <a:buChar char="•"/>
            </a:pPr>
            <a:r>
              <a:rPr lang="en-US" b="1">
                <a:solidFill>
                  <a:srgbClr val="FFFF00"/>
                </a:solidFill>
              </a:rPr>
              <a:t> Shark teeth associated, but no shark tooth marks on bones</a:t>
            </a:r>
          </a:p>
          <a:p>
            <a:pPr fontAlgn="base">
              <a:spcBef>
                <a:spcPct val="50000"/>
              </a:spcBef>
              <a:spcAft>
                <a:spcPct val="0"/>
              </a:spcAft>
              <a:buFontTx/>
              <a:buChar char="•"/>
            </a:pPr>
            <a:r>
              <a:rPr lang="en-US" b="1">
                <a:solidFill>
                  <a:srgbClr val="FFFF00"/>
                </a:solidFill>
              </a:rPr>
              <a:t> One limb missing</a:t>
            </a:r>
          </a:p>
        </p:txBody>
      </p:sp>
    </p:spTree>
    <p:extLst>
      <p:ext uri="{BB962C8B-B14F-4D97-AF65-F5344CB8AC3E}">
        <p14:creationId xmlns:p14="http://schemas.microsoft.com/office/powerpoint/2010/main" val="1731806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11336</TotalTime>
  <Words>5592</Words>
  <Application>Microsoft Office PowerPoint</Application>
  <PresentationFormat>On-screen Show (4:3)</PresentationFormat>
  <Paragraphs>514</Paragraphs>
  <Slides>159</Slides>
  <Notes>47</Notes>
  <HiddenSlides>128</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2</vt:i4>
      </vt:variant>
      <vt:variant>
        <vt:lpstr>Slide Titles</vt:lpstr>
      </vt:variant>
      <vt:variant>
        <vt:i4>159</vt:i4>
      </vt:variant>
    </vt:vector>
  </HeadingPairs>
  <TitlesOfParts>
    <vt:vector size="175" baseType="lpstr">
      <vt:lpstr>Arial</vt:lpstr>
      <vt:lpstr>Calibri</vt:lpstr>
      <vt:lpstr>Franklin Gothic Book</vt:lpstr>
      <vt:lpstr>Franklin Gothic Medium</vt:lpstr>
      <vt:lpstr>Optima</vt:lpstr>
      <vt:lpstr>Rockwell</vt:lpstr>
      <vt:lpstr>Times</vt:lpstr>
      <vt:lpstr>Times New Roman</vt:lpstr>
      <vt:lpstr>Wingdings 2</vt:lpstr>
      <vt:lpstr>Wingdings 3</vt:lpstr>
      <vt:lpstr>Trek</vt:lpstr>
      <vt:lpstr>1_Trek</vt:lpstr>
      <vt:lpstr>Default Design</vt:lpstr>
      <vt:lpstr>Office Theme</vt:lpstr>
      <vt:lpstr>Worksheet</vt:lpstr>
      <vt:lpstr>Designer Drawing</vt:lpstr>
      <vt:lpstr>Radiocarbon dating</vt:lpstr>
      <vt:lpstr> There Are Issues That Challenge the concept of a fiat creation</vt:lpstr>
      <vt:lpstr>  There Are Issues That support the concept of a fiat creation</vt:lpstr>
      <vt:lpstr>PowerPoint Presentation</vt:lpstr>
      <vt:lpstr>What we would like to  see: (?)</vt:lpstr>
      <vt:lpstr>…or this:</vt:lpstr>
      <vt:lpstr>PowerPoint Presentation</vt:lpstr>
      <vt:lpstr>Conclusion:</vt:lpstr>
      <vt:lpstr>Simple Geologic Time Scale</vt:lpstr>
      <vt:lpstr>“The present is The Key to the Past”</vt:lpstr>
      <vt:lpstr>Radioactive Decay</vt:lpstr>
      <vt:lpstr>Periodic table of elements</vt:lpstr>
      <vt:lpstr>The Carbon atom</vt:lpstr>
      <vt:lpstr>The atom</vt:lpstr>
      <vt:lpstr>Alpha Decay</vt:lpstr>
      <vt:lpstr>Beta Decay</vt:lpstr>
      <vt:lpstr>Electron Capture</vt:lpstr>
      <vt:lpstr>Useful Isotope Systems</vt:lpstr>
      <vt:lpstr>The Radiocarbon System</vt:lpstr>
      <vt:lpstr>Radioactive decay of 14C</vt:lpstr>
      <vt:lpstr>PowerPoint Presentation</vt:lpstr>
      <vt:lpstr>14C - 14N Isotope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Assumptions Have We Made?</vt:lpstr>
      <vt:lpstr>Things to understand about 14C dating</vt:lpstr>
      <vt:lpstr>Deviations from expected decay curve</vt:lpstr>
      <vt:lpstr>Survival of biomolecules argues for recent origin of dinosaurs and other forms</vt:lpstr>
      <vt:lpstr>T. rex Tissue Examples</vt:lpstr>
      <vt:lpstr>T. rex Tissue Examples</vt:lpstr>
      <vt:lpstr>Conclusions</vt:lpstr>
      <vt:lpstr>Potassium - Argon</vt:lpstr>
      <vt:lpstr>What Assumptions Have We Made?</vt:lpstr>
      <vt:lpstr>Summary &amp; Conclusions</vt:lpstr>
      <vt:lpstr>Time and the Fossil Record</vt:lpstr>
      <vt:lpstr>Issues in dating</vt:lpstr>
      <vt:lpstr>PowerPoint Presentation</vt:lpstr>
      <vt:lpstr>Sediment Accumulation Rates</vt:lpstr>
      <vt:lpstr>Issues in dating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Bioturbation</vt:lpstr>
      <vt:lpstr>PowerPoint Presentation</vt:lpstr>
      <vt:lpstr>Bioturbation</vt:lpstr>
      <vt:lpstr>Bioturbation</vt:lpstr>
      <vt:lpstr>Bioturbation</vt:lpstr>
      <vt:lpstr>Examples</vt:lpstr>
      <vt:lpstr>Utah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Issues in dating</vt:lpstr>
      <vt:lpstr>Erosion - Lack of Evidence for Time</vt:lpstr>
      <vt:lpstr>Triassic Stratigraphy in utah</vt:lpstr>
      <vt:lpstr>PowerPoint Presentation</vt:lpstr>
      <vt:lpstr>PowerPoint Presentation</vt:lpstr>
      <vt:lpstr>PowerPoint Presentation</vt:lpstr>
      <vt:lpstr>PowerPoint Presentation</vt:lpstr>
      <vt:lpstr>Episodes of non-deposition</vt:lpstr>
      <vt:lpstr>Erosion – Continents are still here</vt:lpstr>
      <vt:lpstr>Erosion – Continents are still here</vt:lpstr>
      <vt:lpstr>Issues in dating</vt:lpstr>
      <vt:lpstr>PowerPoint Presentation</vt:lpstr>
      <vt:lpstr>Issues in dating</vt:lpstr>
      <vt:lpstr>PowerPoint Presentation</vt:lpstr>
      <vt:lpstr>PowerPoint Presentation</vt:lpstr>
      <vt:lpstr>WCBA-20 (“Fernanda”)</vt:lpstr>
      <vt:lpstr>PowerPoint Presentation</vt:lpstr>
      <vt:lpstr>Aerial Distribution of Fossil Whales in Northern Cerro Blanco</vt:lpstr>
      <vt:lpstr>Aerial Distribution of Fossil Whales at Cerro Queso Grande</vt:lpstr>
      <vt:lpstr>Vertical Distribution of Fossil Whales at All Sites</vt:lpstr>
      <vt:lpstr>Preservation of Baleen</vt:lpstr>
      <vt:lpstr>Examples of Baleen Plates of Fossil Whales</vt:lpstr>
      <vt:lpstr>PowerPoint Presentation</vt:lpstr>
      <vt:lpstr>PowerPoint Presentation</vt:lpstr>
      <vt:lpstr>PowerPoint Presentation</vt:lpstr>
      <vt:lpstr>PowerPoint Presentation</vt:lpstr>
      <vt:lpstr>PowerPoint Presentation</vt:lpstr>
      <vt:lpstr>Conclusions</vt:lpstr>
      <vt:lpstr>Issues in dating</vt:lpstr>
      <vt:lpstr>“Ancient” DNA and Protein</vt:lpstr>
      <vt:lpstr>Research on Banks Island</vt:lpstr>
      <vt:lpstr>DNA Longevity: the issue</vt:lpstr>
      <vt:lpstr>DNA Longevity: the challenge</vt:lpstr>
      <vt:lpstr>PowerPoint Presentation</vt:lpstr>
      <vt:lpstr>PowerPoint Presentation</vt:lpstr>
      <vt:lpstr>PowerPoint Presentation</vt:lpstr>
      <vt:lpstr>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Whale evolution</vt:lpstr>
      <vt:lpstr>Richard Dawkins on “Junk DNA”</vt:lpstr>
      <vt:lpstr> “Pseudogenes are not pseudo any more</vt:lpstr>
      <vt:lpstr>Richard Dawkins on “Designed”</vt:lpstr>
      <vt:lpstr>Prothero on stasis</vt:lpstr>
      <vt:lpstr>Prothero on stasis</vt:lpstr>
      <vt:lpstr>Prothero on stasis</vt:lpstr>
      <vt:lpstr>evolutionary relationships priapulids (group of marine worms)</vt:lpstr>
      <vt:lpstr>New Fossils Suggest Ancient Origins of Modern-Day Deep-Sea Animals </vt:lpstr>
      <vt:lpstr>The half-life of DNA in bone: measuring decay kinetics in 158 dated fossils</vt:lpstr>
      <vt:lpstr>Correlations between age and DNA preservation</vt:lpstr>
      <vt:lpstr>New finding affects understanding of formation of the solar system </vt:lpstr>
      <vt:lpstr>“Absolute” dating</vt:lpstr>
    </vt:vector>
  </TitlesOfParts>
  <Company>SWAU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Geology as Science and Geology and the Bible</dc:title>
  <dc:creator>DinoDig</dc:creator>
  <cp:lastModifiedBy>Art Chadwick</cp:lastModifiedBy>
  <cp:revision>112</cp:revision>
  <dcterms:created xsi:type="dcterms:W3CDTF">2009-10-23T20:21:09Z</dcterms:created>
  <dcterms:modified xsi:type="dcterms:W3CDTF">2018-05-06T03:16:54Z</dcterms:modified>
</cp:coreProperties>
</file>