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0" r:id="rId2"/>
    <p:sldMasterId id="2147483768" r:id="rId3"/>
  </p:sldMasterIdLst>
  <p:notesMasterIdLst>
    <p:notesMasterId r:id="rId103"/>
  </p:notesMasterIdLst>
  <p:sldIdLst>
    <p:sldId id="730" r:id="rId4"/>
    <p:sldId id="852" r:id="rId5"/>
    <p:sldId id="853" r:id="rId6"/>
    <p:sldId id="732" r:id="rId7"/>
    <p:sldId id="731" r:id="rId8"/>
    <p:sldId id="733" r:id="rId9"/>
    <p:sldId id="734" r:id="rId10"/>
    <p:sldId id="806" r:id="rId11"/>
    <p:sldId id="854" r:id="rId12"/>
    <p:sldId id="917" r:id="rId13"/>
    <p:sldId id="918" r:id="rId14"/>
    <p:sldId id="919" r:id="rId15"/>
    <p:sldId id="920" r:id="rId16"/>
    <p:sldId id="921" r:id="rId17"/>
    <p:sldId id="922" r:id="rId18"/>
    <p:sldId id="923" r:id="rId19"/>
    <p:sldId id="924" r:id="rId20"/>
    <p:sldId id="928" r:id="rId21"/>
    <p:sldId id="925" r:id="rId22"/>
    <p:sldId id="926" r:id="rId23"/>
    <p:sldId id="927" r:id="rId24"/>
    <p:sldId id="885" r:id="rId25"/>
    <p:sldId id="887" r:id="rId26"/>
    <p:sldId id="888" r:id="rId27"/>
    <p:sldId id="889" r:id="rId28"/>
    <p:sldId id="890" r:id="rId29"/>
    <p:sldId id="891" r:id="rId30"/>
    <p:sldId id="892" r:id="rId31"/>
    <p:sldId id="893" r:id="rId32"/>
    <p:sldId id="894" r:id="rId33"/>
    <p:sldId id="895" r:id="rId34"/>
    <p:sldId id="896" r:id="rId35"/>
    <p:sldId id="897" r:id="rId36"/>
    <p:sldId id="898" r:id="rId37"/>
    <p:sldId id="899" r:id="rId38"/>
    <p:sldId id="900" r:id="rId39"/>
    <p:sldId id="901" r:id="rId40"/>
    <p:sldId id="902" r:id="rId41"/>
    <p:sldId id="903" r:id="rId42"/>
    <p:sldId id="904" r:id="rId43"/>
    <p:sldId id="905" r:id="rId44"/>
    <p:sldId id="906" r:id="rId45"/>
    <p:sldId id="907" r:id="rId46"/>
    <p:sldId id="908" r:id="rId47"/>
    <p:sldId id="909" r:id="rId48"/>
    <p:sldId id="910" r:id="rId49"/>
    <p:sldId id="911" r:id="rId50"/>
    <p:sldId id="912" r:id="rId51"/>
    <p:sldId id="913" r:id="rId52"/>
    <p:sldId id="914" r:id="rId53"/>
    <p:sldId id="915" r:id="rId54"/>
    <p:sldId id="855" r:id="rId55"/>
    <p:sldId id="764" r:id="rId56"/>
    <p:sldId id="711" r:id="rId57"/>
    <p:sldId id="783" r:id="rId58"/>
    <p:sldId id="712" r:id="rId59"/>
    <p:sldId id="856" r:id="rId60"/>
    <p:sldId id="884" r:id="rId61"/>
    <p:sldId id="929" r:id="rId62"/>
    <p:sldId id="858" r:id="rId63"/>
    <p:sldId id="827" r:id="rId64"/>
    <p:sldId id="883" r:id="rId65"/>
    <p:sldId id="826" r:id="rId66"/>
    <p:sldId id="825" r:id="rId67"/>
    <p:sldId id="824" r:id="rId68"/>
    <p:sldId id="859" r:id="rId69"/>
    <p:sldId id="713" r:id="rId70"/>
    <p:sldId id="916" r:id="rId71"/>
    <p:sldId id="860" r:id="rId72"/>
    <p:sldId id="715" r:id="rId73"/>
    <p:sldId id="714" r:id="rId74"/>
    <p:sldId id="863" r:id="rId75"/>
    <p:sldId id="862" r:id="rId76"/>
    <p:sldId id="864" r:id="rId77"/>
    <p:sldId id="719" r:id="rId78"/>
    <p:sldId id="720" r:id="rId79"/>
    <p:sldId id="729" r:id="rId80"/>
    <p:sldId id="727" r:id="rId81"/>
    <p:sldId id="721" r:id="rId82"/>
    <p:sldId id="865" r:id="rId83"/>
    <p:sldId id="716" r:id="rId84"/>
    <p:sldId id="866" r:id="rId85"/>
    <p:sldId id="717" r:id="rId86"/>
    <p:sldId id="718" r:id="rId87"/>
    <p:sldId id="710" r:id="rId88"/>
    <p:sldId id="867" r:id="rId89"/>
    <p:sldId id="870" r:id="rId90"/>
    <p:sldId id="871" r:id="rId91"/>
    <p:sldId id="872" r:id="rId92"/>
    <p:sldId id="873" r:id="rId93"/>
    <p:sldId id="874" r:id="rId94"/>
    <p:sldId id="875" r:id="rId95"/>
    <p:sldId id="876" r:id="rId96"/>
    <p:sldId id="877" r:id="rId97"/>
    <p:sldId id="878" r:id="rId98"/>
    <p:sldId id="879" r:id="rId99"/>
    <p:sldId id="880" r:id="rId100"/>
    <p:sldId id="881" r:id="rId101"/>
    <p:sldId id="882"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8" autoAdjust="0"/>
    <p:restoredTop sz="94660"/>
  </p:normalViewPr>
  <p:slideViewPr>
    <p:cSldViewPr>
      <p:cViewPr varScale="1">
        <p:scale>
          <a:sx n="128" d="100"/>
          <a:sy n="128" d="100"/>
        </p:scale>
        <p:origin x="148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BA1002-8472-4798-961A-C02B016CC189}" type="datetimeFigureOut">
              <a:rPr lang="en-US" smtClean="0"/>
              <a:pPr/>
              <a:t>2/6/19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C3D960-B586-428E-AA6D-17C6F1E4E5D0}" type="slidenum">
              <a:rPr lang="en-US" smtClean="0"/>
              <a:pPr/>
              <a:t>‹#›</a:t>
            </a:fld>
            <a:endParaRPr lang="en-US"/>
          </a:p>
        </p:txBody>
      </p:sp>
    </p:spTree>
    <p:extLst>
      <p:ext uri="{BB962C8B-B14F-4D97-AF65-F5344CB8AC3E}">
        <p14:creationId xmlns:p14="http://schemas.microsoft.com/office/powerpoint/2010/main" val="162602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Dinosaur Park, Horseshoe Canyon, Two Medicine, Hell Creek, Prince Creek and Lance Creek</a:t>
            </a:r>
          </a:p>
          <a:p>
            <a:r>
              <a:rPr lang="en-US" dirty="0"/>
              <a:t>Christians 1992, Colson tangentially 2004, Sternberg</a:t>
            </a:r>
            <a:r>
              <a:rPr lang="en-US" baseline="0" dirty="0"/>
              <a:t> 1970, Tedesco 1997, Chadwick et al 2006 and Weeks 2016</a:t>
            </a:r>
            <a:endParaRPr lang="en-US" dirty="0"/>
          </a:p>
        </p:txBody>
      </p:sp>
      <p:sp>
        <p:nvSpPr>
          <p:cNvPr id="4" name="Slide Number Placeholder 3"/>
          <p:cNvSpPr>
            <a:spLocks noGrp="1"/>
          </p:cNvSpPr>
          <p:nvPr>
            <p:ph type="sldNum" sz="quarter" idx="10"/>
          </p:nvPr>
        </p:nvSpPr>
        <p:spPr/>
        <p:txBody>
          <a:bodyPr/>
          <a:lstStyle/>
          <a:p>
            <a:fld id="{7EC3D960-B586-428E-AA6D-17C6F1E4E5D0}" type="slidenum">
              <a:rPr lang="en-US" smtClean="0"/>
              <a:pPr/>
              <a:t>2</a:t>
            </a:fld>
            <a:endParaRPr lang="en-US"/>
          </a:p>
        </p:txBody>
      </p:sp>
    </p:spTree>
    <p:extLst>
      <p:ext uri="{BB962C8B-B14F-4D97-AF65-F5344CB8AC3E}">
        <p14:creationId xmlns:p14="http://schemas.microsoft.com/office/powerpoint/2010/main" val="1057947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Shed teeth of </a:t>
            </a:r>
            <a:r>
              <a:rPr lang="en-US" dirty="0" err="1"/>
              <a:t>theropods</a:t>
            </a:r>
            <a:r>
              <a:rPr lang="en-US" dirty="0"/>
              <a:t> are important because we do not commonly find </a:t>
            </a:r>
            <a:r>
              <a:rPr lang="en-US" dirty="0" err="1"/>
              <a:t>theropod</a:t>
            </a:r>
            <a:r>
              <a:rPr lang="en-US" dirty="0"/>
              <a:t> bones in the quarries. Evidently the </a:t>
            </a:r>
            <a:r>
              <a:rPr lang="en-US" dirty="0" err="1"/>
              <a:t>theropods</a:t>
            </a:r>
            <a:r>
              <a:rPr lang="en-US" dirty="0"/>
              <a:t> were scavenging the carcasses prior to their </a:t>
            </a:r>
            <a:r>
              <a:rPr lang="en-US" dirty="0" err="1"/>
              <a:t>fnal</a:t>
            </a:r>
            <a:r>
              <a:rPr lang="en-US" dirty="0"/>
              <a:t> </a:t>
            </a:r>
            <a:r>
              <a:rPr lang="en-US" dirty="0" err="1"/>
              <a:t>entombnment</a:t>
            </a:r>
            <a:r>
              <a:rPr lang="en-US" baseline="0" dirty="0"/>
              <a:t> in the </a:t>
            </a:r>
            <a:r>
              <a:rPr lang="en-US" baseline="0" dirty="0" err="1"/>
              <a:t>bonebed</a:t>
            </a:r>
            <a:r>
              <a:rPr lang="en-US" baseline="0" dirty="0"/>
              <a:t>. We discovered the second </a:t>
            </a:r>
            <a:r>
              <a:rPr lang="en-US" baseline="0" dirty="0" err="1"/>
              <a:t>Nanotryrannus</a:t>
            </a:r>
            <a:r>
              <a:rPr lang="en-US" baseline="0" dirty="0"/>
              <a:t> ever found, and because we have dentary and maxillary  with teeth, we can compare the shed teeth with these bona fides and be quite sure when we have a </a:t>
            </a:r>
            <a:r>
              <a:rPr lang="en-US" baseline="0" dirty="0" err="1"/>
              <a:t>Nanotyrannus</a:t>
            </a:r>
            <a:r>
              <a:rPr lang="en-US" baseline="0" dirty="0"/>
              <a:t> shed tooth.</a:t>
            </a:r>
            <a:endParaRPr lang="en-US" dirty="0"/>
          </a:p>
        </p:txBody>
      </p:sp>
      <p:sp>
        <p:nvSpPr>
          <p:cNvPr id="4" name="Slide Number Placeholder 3"/>
          <p:cNvSpPr>
            <a:spLocks noGrp="1"/>
          </p:cNvSpPr>
          <p:nvPr>
            <p:ph type="sldNum" sz="quarter" idx="10"/>
          </p:nvPr>
        </p:nvSpPr>
        <p:spPr/>
        <p:txBody>
          <a:bodyPr/>
          <a:lstStyle/>
          <a:p>
            <a:fld id="{7EC3D960-B586-428E-AA6D-17C6F1E4E5D0}" type="slidenum">
              <a:rPr lang="en-US" smtClean="0"/>
              <a:pPr/>
              <a:t>69</a:t>
            </a:fld>
            <a:endParaRPr lang="en-US"/>
          </a:p>
        </p:txBody>
      </p:sp>
    </p:spTree>
    <p:extLst>
      <p:ext uri="{BB962C8B-B14F-4D97-AF65-F5344CB8AC3E}">
        <p14:creationId xmlns:p14="http://schemas.microsoft.com/office/powerpoint/2010/main" val="310801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5F60C7-D35F-4D71-B758-86559FF20F0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1995771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0DA3E4-D0E4-4A6E-A0A7-1B323B37416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338421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2E1885-5043-49B4-8E21-50A69AB99B57}"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dirty="0">
                <a:latin typeface="Times New Roman" pitchFamily="18" charset="0"/>
              </a:rPr>
              <a:t>Uppermost  deposit</a:t>
            </a:r>
            <a:r>
              <a:rPr lang="en-US" baseline="0" dirty="0">
                <a:latin typeface="Times New Roman" pitchFamily="18" charset="0"/>
              </a:rPr>
              <a:t> of the PRB Underlain by Fox Hills </a:t>
            </a:r>
            <a:r>
              <a:rPr lang="en-US" dirty="0">
                <a:latin typeface="Times New Roman" pitchFamily="18" charset="0"/>
              </a:rPr>
              <a:t>and overlain by Ft. Union </a:t>
            </a:r>
          </a:p>
          <a:p>
            <a:pPr eaLnBrk="1" hangingPunct="1"/>
            <a:r>
              <a:rPr lang="en-US" dirty="0">
                <a:latin typeface="Times New Roman" pitchFamily="18" charset="0"/>
              </a:rPr>
              <a:t>Together with the Fox Hills, the Lance attains a thickness in</a:t>
            </a:r>
            <a:r>
              <a:rPr lang="en-US" baseline="0" dirty="0">
                <a:latin typeface="Times New Roman" pitchFamily="18" charset="0"/>
              </a:rPr>
              <a:t> excess of 1 km in southern part of the basin</a:t>
            </a:r>
            <a:endParaRPr lang="en-US" dirty="0">
              <a:latin typeface="Times New Roman" pitchFamily="18" charset="0"/>
            </a:endParaRPr>
          </a:p>
        </p:txBody>
      </p:sp>
    </p:spTree>
    <p:extLst>
      <p:ext uri="{BB962C8B-B14F-4D97-AF65-F5344CB8AC3E}">
        <p14:creationId xmlns:p14="http://schemas.microsoft.com/office/powerpoint/2010/main" val="2789042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29B3DF-5AE2-4247-974E-DB35B5D58B58}" type="slidenum">
              <a:rPr kumimoji="0" lang="en-US" sz="1200" b="0"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5882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A3751C-388E-4B47-BAA4-B12C357264A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940263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3CE9A-E137-4F34-8231-3E4EFF92C38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3389342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3CE9A-E137-4F34-8231-3E4EFF92C38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1939838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AD82EA-76E1-4472-977B-6C452396600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353805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36DEF1-6105-4C7E-8AA5-128C27579E2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83104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2DBCE5-F0C1-4DB0-A016-0E23B95F2CA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1662007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3826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6143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1418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8069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FFD0B82-A14E-4A7B-B2B5-43B30B0FE0C6}"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75786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B9FD35-E3C6-439E-8F74-D82746656282}" type="slidenum">
              <a:rPr lang="en-US"/>
              <a:pPr>
                <a:defRPr/>
              </a:pPr>
              <a:t>‹#›</a:t>
            </a:fld>
            <a:endParaRPr lang="en-US"/>
          </a:p>
        </p:txBody>
      </p:sp>
    </p:spTree>
    <p:extLst>
      <p:ext uri="{BB962C8B-B14F-4D97-AF65-F5344CB8AC3E}">
        <p14:creationId xmlns:p14="http://schemas.microsoft.com/office/powerpoint/2010/main" val="900861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Lucida Sans" pitchFamily="34" charset="0"/>
              </a:defRPr>
            </a:lvl1pPr>
            <a:lvl2pPr>
              <a:defRPr baseline="0">
                <a:latin typeface="Lucida Sans" pitchFamily="34" charset="0"/>
              </a:defRPr>
            </a:lvl2pPr>
            <a:lvl3pPr>
              <a:defRPr baseline="0">
                <a:latin typeface="Lucida Sans" pitchFamily="34" charset="0"/>
              </a:defRPr>
            </a:lvl3pPr>
            <a:lvl4pPr>
              <a:defRPr baseline="0">
                <a:latin typeface="Lucida Sans" pitchFamily="34" charset="0"/>
              </a:defRPr>
            </a:lvl4pPr>
            <a:lvl5pPr>
              <a:defRPr baseline="0">
                <a:latin typeface="Lucida San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700432-169B-4724-A3D3-3E516285D505}" type="slidenum">
              <a:rPr lang="en-US"/>
              <a:pPr>
                <a:defRPr/>
              </a:pPr>
              <a:t>‹#›</a:t>
            </a:fld>
            <a:endParaRPr lang="en-US"/>
          </a:p>
        </p:txBody>
      </p:sp>
    </p:spTree>
    <p:extLst>
      <p:ext uri="{BB962C8B-B14F-4D97-AF65-F5344CB8AC3E}">
        <p14:creationId xmlns:p14="http://schemas.microsoft.com/office/powerpoint/2010/main" val="2051576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884A78-0896-4A40-9D1E-344262B9F18C}" type="slidenum">
              <a:rPr lang="en-US"/>
              <a:pPr>
                <a:defRPr/>
              </a:pPr>
              <a:t>‹#›</a:t>
            </a:fld>
            <a:endParaRPr lang="en-US"/>
          </a:p>
        </p:txBody>
      </p:sp>
    </p:spTree>
    <p:extLst>
      <p:ext uri="{BB962C8B-B14F-4D97-AF65-F5344CB8AC3E}">
        <p14:creationId xmlns:p14="http://schemas.microsoft.com/office/powerpoint/2010/main" val="2449347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08BEF-F77D-4221-8EDF-DD334987B143}" type="slidenum">
              <a:rPr lang="en-US"/>
              <a:pPr>
                <a:defRPr/>
              </a:pPr>
              <a:t>‹#›</a:t>
            </a:fld>
            <a:endParaRPr lang="en-US"/>
          </a:p>
        </p:txBody>
      </p:sp>
    </p:spTree>
    <p:extLst>
      <p:ext uri="{BB962C8B-B14F-4D97-AF65-F5344CB8AC3E}">
        <p14:creationId xmlns:p14="http://schemas.microsoft.com/office/powerpoint/2010/main" val="4051547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0ED816-FD0E-444B-9F72-C7EA7827CB35}" type="slidenum">
              <a:rPr lang="en-US"/>
              <a:pPr>
                <a:defRPr/>
              </a:pPr>
              <a:t>‹#›</a:t>
            </a:fld>
            <a:endParaRPr lang="en-US"/>
          </a:p>
        </p:txBody>
      </p:sp>
    </p:spTree>
    <p:extLst>
      <p:ext uri="{BB962C8B-B14F-4D97-AF65-F5344CB8AC3E}">
        <p14:creationId xmlns:p14="http://schemas.microsoft.com/office/powerpoint/2010/main" val="2969835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7C0B7E-008D-4A8B-B179-2ABABE8C4592}" type="slidenum">
              <a:rPr lang="en-US"/>
              <a:pPr>
                <a:defRPr/>
              </a:pPr>
              <a:t>‹#›</a:t>
            </a:fld>
            <a:endParaRPr lang="en-US"/>
          </a:p>
        </p:txBody>
      </p:sp>
    </p:spTree>
    <p:extLst>
      <p:ext uri="{BB962C8B-B14F-4D97-AF65-F5344CB8AC3E}">
        <p14:creationId xmlns:p14="http://schemas.microsoft.com/office/powerpoint/2010/main" val="384191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71394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0215BA-DBE6-499D-A4FF-82CE5C9D2F6C}" type="slidenum">
              <a:rPr lang="en-US"/>
              <a:pPr>
                <a:defRPr/>
              </a:pPr>
              <a:t>‹#›</a:t>
            </a:fld>
            <a:endParaRPr lang="en-US"/>
          </a:p>
        </p:txBody>
      </p:sp>
    </p:spTree>
    <p:extLst>
      <p:ext uri="{BB962C8B-B14F-4D97-AF65-F5344CB8AC3E}">
        <p14:creationId xmlns:p14="http://schemas.microsoft.com/office/powerpoint/2010/main" val="1216315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CDDB5-A37F-419D-90D4-3C4AC950AD8F}" type="slidenum">
              <a:rPr lang="en-US"/>
              <a:pPr>
                <a:defRPr/>
              </a:pPr>
              <a:t>‹#›</a:t>
            </a:fld>
            <a:endParaRPr lang="en-US"/>
          </a:p>
        </p:txBody>
      </p:sp>
    </p:spTree>
    <p:extLst>
      <p:ext uri="{BB962C8B-B14F-4D97-AF65-F5344CB8AC3E}">
        <p14:creationId xmlns:p14="http://schemas.microsoft.com/office/powerpoint/2010/main" val="299357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C833CC-8EA4-4BB9-B9D7-B1C2880F0B38}" type="slidenum">
              <a:rPr lang="en-US"/>
              <a:pPr>
                <a:defRPr/>
              </a:pPr>
              <a:t>‹#›</a:t>
            </a:fld>
            <a:endParaRPr lang="en-US"/>
          </a:p>
        </p:txBody>
      </p:sp>
    </p:spTree>
    <p:extLst>
      <p:ext uri="{BB962C8B-B14F-4D97-AF65-F5344CB8AC3E}">
        <p14:creationId xmlns:p14="http://schemas.microsoft.com/office/powerpoint/2010/main" val="2298485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AFE436-9F23-4ACD-971A-69CDF7D99DF6}" type="slidenum">
              <a:rPr lang="en-US"/>
              <a:pPr>
                <a:defRPr/>
              </a:pPr>
              <a:t>‹#›</a:t>
            </a:fld>
            <a:endParaRPr lang="en-US"/>
          </a:p>
        </p:txBody>
      </p:sp>
    </p:spTree>
    <p:extLst>
      <p:ext uri="{BB962C8B-B14F-4D97-AF65-F5344CB8AC3E}">
        <p14:creationId xmlns:p14="http://schemas.microsoft.com/office/powerpoint/2010/main" val="1550462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06CEFE-C37F-47C9-82AA-FB32B10F2341}" type="slidenum">
              <a:rPr lang="en-US"/>
              <a:pPr>
                <a:defRPr/>
              </a:pPr>
              <a:t>‹#›</a:t>
            </a:fld>
            <a:endParaRPr lang="en-US"/>
          </a:p>
        </p:txBody>
      </p:sp>
    </p:spTree>
    <p:extLst>
      <p:ext uri="{BB962C8B-B14F-4D97-AF65-F5344CB8AC3E}">
        <p14:creationId xmlns:p14="http://schemas.microsoft.com/office/powerpoint/2010/main" val="4014332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670C54-9D38-4A8F-8950-342EEE57C134}" type="slidenum">
              <a:rPr lang="en-US"/>
              <a:pPr>
                <a:defRPr/>
              </a:pPr>
              <a:t>‹#›</a:t>
            </a:fld>
            <a:endParaRPr lang="en-US"/>
          </a:p>
        </p:txBody>
      </p:sp>
    </p:spTree>
    <p:extLst>
      <p:ext uri="{BB962C8B-B14F-4D97-AF65-F5344CB8AC3E}">
        <p14:creationId xmlns:p14="http://schemas.microsoft.com/office/powerpoint/2010/main" val="2329338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F4E9AF1-890F-4593-95FD-EC02AB510DB3}" type="slidenum">
              <a:rPr lang="en-US"/>
              <a:pPr>
                <a:defRPr/>
              </a:pPr>
              <a:t>‹#›</a:t>
            </a:fld>
            <a:endParaRPr lang="en-US"/>
          </a:p>
        </p:txBody>
      </p:sp>
    </p:spTree>
    <p:extLst>
      <p:ext uri="{BB962C8B-B14F-4D97-AF65-F5344CB8AC3E}">
        <p14:creationId xmlns:p14="http://schemas.microsoft.com/office/powerpoint/2010/main" val="2215450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B9FD35-E3C6-439E-8F74-D8274665628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78312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Lucida Sans" pitchFamily="34" charset="0"/>
              </a:defRPr>
            </a:lvl1pPr>
            <a:lvl2pPr>
              <a:defRPr baseline="0">
                <a:latin typeface="Lucida Sans" pitchFamily="34" charset="0"/>
              </a:defRPr>
            </a:lvl2pPr>
            <a:lvl3pPr>
              <a:defRPr baseline="0">
                <a:latin typeface="Lucida Sans" pitchFamily="34" charset="0"/>
              </a:defRPr>
            </a:lvl3pPr>
            <a:lvl4pPr>
              <a:defRPr baseline="0">
                <a:latin typeface="Lucida Sans" pitchFamily="34" charset="0"/>
              </a:defRPr>
            </a:lvl4pPr>
            <a:lvl5pPr>
              <a:defRPr baseline="0">
                <a:latin typeface="Lucida San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700432-169B-4724-A3D3-3E516285D50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39260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84A78-0896-4A40-9D1E-344262B9F18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45625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white"/>
              </a:solidFill>
              <a:latin typeface="Times" pitchFamily="68" charset="0"/>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62779204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08BEF-F77D-4221-8EDF-DD334987B14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49465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0ED816-FD0E-444B-9F72-C7EA7827CB3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358382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7C0B7E-008D-4A8B-B179-2ABABE8C459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11618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80215BA-DBE6-499D-A4FF-82CE5C9D2F6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033174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3CDDB5-A37F-419D-90D4-3C4AC950AD8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46905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C833CC-8EA4-4BB9-B9D7-B1C2880F0B3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99353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AFE436-9F23-4ACD-971A-69CDF7D99DF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285290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06CEFE-C37F-47C9-82AA-FB32B10F234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82571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670C54-9D38-4A8F-8950-342EEE57C13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93762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F4E9AF1-890F-4593-95FD-EC02AB510DB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6203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856115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1921019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57579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787633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919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869995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pPr>
            <a:endParaRPr lang="en-US">
              <a:solidFill>
                <a:srgbClr val="F0A22E">
                  <a:shade val="75000"/>
                </a:srgbClr>
              </a:solidFill>
              <a:latin typeface="Times" pitchFamily="68" charset="0"/>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endParaRPr lang="en-US">
              <a:solidFill>
                <a:srgbClr val="F0A22E">
                  <a:shade val="75000"/>
                </a:srgbClr>
              </a:solidFill>
              <a:latin typeface="Times" pitchFamily="68" charset="0"/>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fld id="{D16023E1-5466-4522-B2EC-BE30C3456F06}" type="slidenum">
              <a:rPr lang="en-US" smtClean="0">
                <a:solidFill>
                  <a:srgbClr val="F0A22E">
                    <a:shade val="75000"/>
                  </a:srgbClr>
                </a:solidFill>
                <a:latin typeface="Times" pitchFamily="68" charset="0"/>
              </a:rPr>
              <a:pPr fontAlgn="base">
                <a:spcBef>
                  <a:spcPct val="0"/>
                </a:spcBef>
                <a:spcAft>
                  <a:spcPct val="0"/>
                </a:spcAft>
              </a:pPr>
              <a:t>‹#›</a:t>
            </a:fld>
            <a:endParaRPr lang="en-US">
              <a:solidFill>
                <a:srgbClr val="F0A22E">
                  <a:shade val="75000"/>
                </a:srgbClr>
              </a:solidFill>
              <a:latin typeface="Times" pitchFamily="68" charset="0"/>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6394414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Times New Roman" charset="0"/>
              </a:defRPr>
            </a:lvl1pPr>
          </a:lstStyle>
          <a:p>
            <a:pPr>
              <a:defRPr/>
            </a:pPr>
            <a:fld id="{99623287-6786-43B4-B012-7FD2053200E9}" type="slidenum">
              <a:rPr lang="en-US"/>
              <a:pPr>
                <a:defRPr/>
              </a:pPr>
              <a:t>‹#›</a:t>
            </a:fld>
            <a:endParaRPr lang="en-US"/>
          </a:p>
        </p:txBody>
      </p:sp>
    </p:spTree>
    <p:extLst>
      <p:ext uri="{BB962C8B-B14F-4D97-AF65-F5344CB8AC3E}">
        <p14:creationId xmlns:p14="http://schemas.microsoft.com/office/powerpoint/2010/main" val="3185263614"/>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Times New Roman" charset="0"/>
              </a:defRPr>
            </a:lvl1pPr>
          </a:lstStyle>
          <a:p>
            <a:pPr>
              <a:defRPr/>
            </a:pPr>
            <a:endParaRPr lang="en-US">
              <a:solidFill>
                <a:prstClr val="white"/>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atin typeface="Times New Roman" charset="0"/>
              </a:defRPr>
            </a:lvl1pPr>
          </a:lstStyle>
          <a:p>
            <a:pPr>
              <a:defRPr/>
            </a:pPr>
            <a:endParaRPr lang="en-US">
              <a:solidFill>
                <a:prstClr val="white"/>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Times New Roman" charset="0"/>
              </a:defRPr>
            </a:lvl1pPr>
          </a:lstStyle>
          <a:p>
            <a:pPr>
              <a:defRPr/>
            </a:pPr>
            <a:fld id="{99623287-6786-43B4-B012-7FD2053200E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85074098"/>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52.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cid:15a7d03f96236577e7f1" TargetMode="External"/><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6.png"/></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7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219200" y="1593817"/>
            <a:ext cx="6674165" cy="4349783"/>
          </a:xfrm>
          <a:prstGeom prst="rect">
            <a:avLst/>
          </a:prstGeom>
          <a:solidFill>
            <a:srgbClr val="000000">
              <a:alpha val="0"/>
            </a:srgbClr>
          </a:solidFill>
          <a:ln w="9525">
            <a:noFill/>
            <a:miter lim="800000"/>
            <a:headEnd/>
            <a:tailEnd/>
          </a:ln>
        </p:spPr>
      </p:pic>
      <p:sp>
        <p:nvSpPr>
          <p:cNvPr id="5" name="Title 3"/>
          <p:cNvSpPr txBox="1">
            <a:spLocks/>
          </p:cNvSpPr>
          <p:nvPr/>
        </p:nvSpPr>
        <p:spPr bwMode="auto">
          <a:xfrm>
            <a:off x="0" y="1"/>
            <a:ext cx="9144000" cy="1676399"/>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09DD9">
                    <a:lumMod val="75000"/>
                  </a:srgbClr>
                </a:solidFill>
                <a:effectLst/>
                <a:uLnTx/>
                <a:uFillTx/>
                <a:latin typeface="Lucida Sans"/>
                <a:ea typeface="+mj-ea"/>
                <a:cs typeface="+mj-cs"/>
              </a:rPr>
              <a:t>Taphonomy</a:t>
            </a:r>
            <a:r>
              <a:rPr kumimoji="0" lang="en-US" sz="3200" b="1" i="0" u="none" strike="noStrike" kern="1200" cap="none" spc="0" normalizeH="0" noProof="0" dirty="0">
                <a:ln>
                  <a:noFill/>
                </a:ln>
                <a:solidFill>
                  <a:srgbClr val="009DD9">
                    <a:lumMod val="75000"/>
                  </a:srgbClr>
                </a:solidFill>
                <a:effectLst/>
                <a:uLnTx/>
                <a:uFillTx/>
                <a:latin typeface="Lucida Sans"/>
                <a:ea typeface="+mj-ea"/>
                <a:cs typeface="+mj-cs"/>
              </a:rPr>
              <a:t> of a Large Upper Cretaceous Dinosaur </a:t>
            </a:r>
            <a:r>
              <a:rPr kumimoji="0" lang="en-US" sz="3200" b="1" i="0" u="none" strike="noStrike" kern="1200" cap="none" spc="0" normalizeH="0" noProof="0" dirty="0" err="1">
                <a:ln>
                  <a:noFill/>
                </a:ln>
                <a:solidFill>
                  <a:srgbClr val="009DD9">
                    <a:lumMod val="75000"/>
                  </a:srgbClr>
                </a:solidFill>
                <a:effectLst/>
                <a:uLnTx/>
                <a:uFillTx/>
                <a:latin typeface="Lucida Sans"/>
                <a:ea typeface="+mj-ea"/>
                <a:cs typeface="+mj-cs"/>
              </a:rPr>
              <a:t>Bonebed</a:t>
            </a:r>
            <a:r>
              <a:rPr kumimoji="0" lang="en-US" sz="3200" b="1" i="0" u="none" strike="noStrike" kern="1200" cap="none" spc="0" normalizeH="0" noProof="0" dirty="0">
                <a:ln>
                  <a:noFill/>
                </a:ln>
                <a:solidFill>
                  <a:srgbClr val="009DD9">
                    <a:lumMod val="75000"/>
                  </a:srgbClr>
                </a:solidFill>
                <a:effectLst/>
                <a:uLnTx/>
                <a:uFillTx/>
                <a:latin typeface="Lucida Sans"/>
                <a:ea typeface="+mj-ea"/>
                <a:cs typeface="+mj-cs"/>
              </a:rPr>
              <a:t> in Northeastern Wyoming</a:t>
            </a:r>
            <a:endParaRPr kumimoji="0" lang="en-US" sz="3200" b="1" i="0" u="none" strike="noStrike" kern="1200" cap="none" spc="0" normalizeH="0" baseline="0" noProof="0" dirty="0">
              <a:ln>
                <a:noFill/>
              </a:ln>
              <a:solidFill>
                <a:srgbClr val="009DD9">
                  <a:lumMod val="75000"/>
                </a:srgbClr>
              </a:solidFill>
              <a:effectLst/>
              <a:uLnTx/>
              <a:uFillTx/>
              <a:latin typeface="Lucida Sans"/>
              <a:ea typeface="+mj-ea"/>
              <a:cs typeface="+mj-cs"/>
            </a:endParaRPr>
          </a:p>
        </p:txBody>
      </p:sp>
      <p:sp>
        <p:nvSpPr>
          <p:cNvPr id="6" name="Content Placeholder 4"/>
          <p:cNvSpPr txBox="1">
            <a:spLocks/>
          </p:cNvSpPr>
          <p:nvPr/>
        </p:nvSpPr>
        <p:spPr bwMode="auto">
          <a:xfrm>
            <a:off x="1333500" y="5982771"/>
            <a:ext cx="5867399"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aseline="0">
                <a:solidFill>
                  <a:schemeClr val="tx1"/>
                </a:solidFill>
                <a:latin typeface="Lucida Sans" pitchFamily="34" charset="0"/>
                <a:ea typeface="+mn-ea"/>
                <a:cs typeface="+mn-cs"/>
              </a:defRPr>
            </a:lvl1pPr>
            <a:lvl2pPr marL="742950" indent="-285750" algn="l" rtl="0" eaLnBrk="0" fontAlgn="base" hangingPunct="0">
              <a:spcBef>
                <a:spcPct val="20000"/>
              </a:spcBef>
              <a:spcAft>
                <a:spcPct val="0"/>
              </a:spcAft>
              <a:buChar char="–"/>
              <a:defRPr sz="2800" baseline="0">
                <a:solidFill>
                  <a:schemeClr val="tx1"/>
                </a:solidFill>
                <a:latin typeface="Lucida Sans" pitchFamily="34" charset="0"/>
              </a:defRPr>
            </a:lvl2pPr>
            <a:lvl3pPr marL="1143000" indent="-228600" algn="l" rtl="0" eaLnBrk="0" fontAlgn="base" hangingPunct="0">
              <a:spcBef>
                <a:spcPct val="20000"/>
              </a:spcBef>
              <a:spcAft>
                <a:spcPct val="0"/>
              </a:spcAft>
              <a:buChar char="•"/>
              <a:defRPr sz="2400" baseline="0">
                <a:solidFill>
                  <a:schemeClr val="tx1"/>
                </a:solidFill>
                <a:latin typeface="Lucida Sans" pitchFamily="34" charset="0"/>
              </a:defRPr>
            </a:lvl3pPr>
            <a:lvl4pPr marL="1600200" indent="-228600" algn="l" rtl="0" eaLnBrk="0" fontAlgn="base" hangingPunct="0">
              <a:spcBef>
                <a:spcPct val="20000"/>
              </a:spcBef>
              <a:spcAft>
                <a:spcPct val="0"/>
              </a:spcAft>
              <a:buChar char="–"/>
              <a:defRPr sz="2000" baseline="0">
                <a:solidFill>
                  <a:schemeClr val="tx1"/>
                </a:solidFill>
                <a:latin typeface="Lucida Sans" pitchFamily="34" charset="0"/>
              </a:defRPr>
            </a:lvl4pPr>
            <a:lvl5pPr marL="2057400" indent="-228600" algn="l" rtl="0" eaLnBrk="0" fontAlgn="base" hangingPunct="0">
              <a:spcBef>
                <a:spcPct val="20000"/>
              </a:spcBef>
              <a:spcAft>
                <a:spcPct val="0"/>
              </a:spcAft>
              <a:buChar char="»"/>
              <a:defRPr sz="2000" baseline="0">
                <a:solidFill>
                  <a:schemeClr val="tx1"/>
                </a:solidFill>
                <a:latin typeface="Lucida Sans"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009DD9">
                    <a:lumMod val="75000"/>
                  </a:srgbClr>
                </a:solidFill>
                <a:effectLst/>
                <a:uLnTx/>
                <a:uFillTx/>
                <a:latin typeface="Lucida Sans" pitchFamily="34" charset="0"/>
                <a:ea typeface="+mn-ea"/>
                <a:cs typeface="+mn-cs"/>
              </a:rPr>
              <a:t>A. Chadwick and K. Snyder</a:t>
            </a:r>
          </a:p>
        </p:txBody>
      </p:sp>
    </p:spTree>
    <p:extLst>
      <p:ext uri="{BB962C8B-B14F-4D97-AF65-F5344CB8AC3E}">
        <p14:creationId xmlns:p14="http://schemas.microsoft.com/office/powerpoint/2010/main" val="3311509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endParaRPr lang="en-US"/>
          </a:p>
        </p:txBody>
      </p:sp>
      <p:pic>
        <p:nvPicPr>
          <p:cNvPr id="138243" name="Picture 3"/>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138244" name="Text Box 4"/>
          <p:cNvSpPr txBox="1">
            <a:spLocks noChangeArrowheads="1"/>
          </p:cNvSpPr>
          <p:nvPr/>
        </p:nvSpPr>
        <p:spPr bwMode="auto">
          <a:xfrm>
            <a:off x="2743200" y="5943600"/>
            <a:ext cx="4495800"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Rounded MT Bold" pitchFamily="34" charset="0"/>
                <a:ea typeface="+mn-ea"/>
                <a:cs typeface="+mn-cs"/>
              </a:rPr>
              <a:t>Liquid evulsion features</a:t>
            </a:r>
          </a:p>
        </p:txBody>
      </p:sp>
    </p:spTree>
    <p:extLst>
      <p:ext uri="{BB962C8B-B14F-4D97-AF65-F5344CB8AC3E}">
        <p14:creationId xmlns:p14="http://schemas.microsoft.com/office/powerpoint/2010/main" val="1527650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730762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85587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a:t>Extent of </a:t>
            </a:r>
            <a:r>
              <a:rPr lang="en-US" dirty="0" err="1"/>
              <a:t>Seismite</a:t>
            </a:r>
            <a:r>
              <a:rPr lang="en-US" dirty="0"/>
              <a:t> </a:t>
            </a:r>
          </a:p>
        </p:txBody>
      </p:sp>
      <p:sp>
        <p:nvSpPr>
          <p:cNvPr id="5" name="Content Placeholder 4"/>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295399"/>
            <a:ext cx="9008533" cy="574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864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2029" y="0"/>
            <a:ext cx="6456571" cy="6880860"/>
          </a:xfrm>
        </p:spPr>
      </p:pic>
    </p:spTree>
    <p:extLst>
      <p:ext uri="{BB962C8B-B14F-4D97-AF65-F5344CB8AC3E}">
        <p14:creationId xmlns:p14="http://schemas.microsoft.com/office/powerpoint/2010/main" val="582896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2447554"/>
            <a:ext cx="11811000" cy="11637537"/>
          </a:xfrm>
        </p:spPr>
      </p:pic>
      <p:sp>
        <p:nvSpPr>
          <p:cNvPr id="5" name="TextBox 4"/>
          <p:cNvSpPr txBox="1">
            <a:spLocks noChangeArrowheads="1"/>
          </p:cNvSpPr>
          <p:nvPr/>
        </p:nvSpPr>
        <p:spPr bwMode="auto">
          <a:xfrm>
            <a:off x="304800" y="304800"/>
            <a:ext cx="2366353"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QUARRIES 1-11</a:t>
            </a:r>
          </a:p>
        </p:txBody>
      </p:sp>
    </p:spTree>
    <p:extLst>
      <p:ext uri="{BB962C8B-B14F-4D97-AF65-F5344CB8AC3E}">
        <p14:creationId xmlns:p14="http://schemas.microsoft.com/office/powerpoint/2010/main" val="4249859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2029" y="0"/>
            <a:ext cx="6456571" cy="6880860"/>
          </a:xfrm>
        </p:spPr>
      </p:pic>
    </p:spTree>
    <p:extLst>
      <p:ext uri="{BB962C8B-B14F-4D97-AF65-F5344CB8AC3E}">
        <p14:creationId xmlns:p14="http://schemas.microsoft.com/office/powerpoint/2010/main" val="2855259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304800" y="304800"/>
            <a:ext cx="2057400" cy="46166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QUARRY 12</a:t>
            </a: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331648" y="-495956"/>
            <a:ext cx="4411396" cy="9213310"/>
          </a:xfrm>
        </p:spPr>
      </p:pic>
    </p:spTree>
    <p:extLst>
      <p:ext uri="{BB962C8B-B14F-4D97-AF65-F5344CB8AC3E}">
        <p14:creationId xmlns:p14="http://schemas.microsoft.com/office/powerpoint/2010/main" val="1146917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304800" y="304800"/>
            <a:ext cx="2057400" cy="46166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QUARRY 12</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334530" y="-533400"/>
            <a:ext cx="6474940" cy="9144000"/>
          </a:xfrm>
        </p:spPr>
      </p:pic>
    </p:spTree>
    <p:extLst>
      <p:ext uri="{BB962C8B-B14F-4D97-AF65-F5344CB8AC3E}">
        <p14:creationId xmlns:p14="http://schemas.microsoft.com/office/powerpoint/2010/main" val="2815674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2029" y="0"/>
            <a:ext cx="6456571" cy="6880860"/>
          </a:xfrm>
        </p:spPr>
      </p:pic>
    </p:spTree>
    <p:extLst>
      <p:ext uri="{BB962C8B-B14F-4D97-AF65-F5344CB8AC3E}">
        <p14:creationId xmlns:p14="http://schemas.microsoft.com/office/powerpoint/2010/main" val="241312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lstStyle/>
          <a:p>
            <a:r>
              <a:rPr lang="en-US" dirty="0" err="1"/>
              <a:t>Bonebed</a:t>
            </a:r>
            <a:r>
              <a:rPr lang="en-US" dirty="0"/>
              <a:t> in the Lance Formation</a:t>
            </a:r>
          </a:p>
        </p:txBody>
      </p:sp>
      <p:sp>
        <p:nvSpPr>
          <p:cNvPr id="3" name="Content Placeholder 2"/>
          <p:cNvSpPr>
            <a:spLocks noGrp="1"/>
          </p:cNvSpPr>
          <p:nvPr>
            <p:ph idx="1"/>
          </p:nvPr>
        </p:nvSpPr>
        <p:spPr>
          <a:xfrm>
            <a:off x="304800" y="1219200"/>
            <a:ext cx="8686800" cy="5486400"/>
          </a:xfrm>
        </p:spPr>
        <p:txBody>
          <a:bodyPr>
            <a:normAutofit lnSpcReduction="10000"/>
          </a:bodyPr>
          <a:lstStyle/>
          <a:p>
            <a:r>
              <a:rPr lang="en-US" sz="2800" i="1" dirty="0" err="1"/>
              <a:t>Edmontosaurus</a:t>
            </a:r>
            <a:r>
              <a:rPr lang="en-US" sz="2800" dirty="0"/>
              <a:t> dominated bone beds are widespread in Upper Cretaceous.</a:t>
            </a:r>
          </a:p>
          <a:p>
            <a:r>
              <a:rPr lang="en-US" sz="2800" dirty="0"/>
              <a:t>Lance Formation not officially covered.</a:t>
            </a:r>
          </a:p>
          <a:p>
            <a:r>
              <a:rPr lang="en-US" sz="2800" dirty="0"/>
              <a:t>This work is an effort to fill that gap using the </a:t>
            </a:r>
            <a:r>
              <a:rPr lang="en-US" sz="2800" dirty="0" err="1"/>
              <a:t>taphonomic</a:t>
            </a:r>
            <a:r>
              <a:rPr lang="en-US" sz="2800" dirty="0"/>
              <a:t> history of this </a:t>
            </a:r>
            <a:r>
              <a:rPr lang="en-US" sz="2800" dirty="0" err="1"/>
              <a:t>bonebed</a:t>
            </a:r>
            <a:r>
              <a:rPr lang="en-US" sz="2800" dirty="0"/>
              <a:t> to explore the </a:t>
            </a:r>
            <a:r>
              <a:rPr lang="en-US" sz="2800" dirty="0" err="1"/>
              <a:t>paleobiology</a:t>
            </a:r>
            <a:r>
              <a:rPr lang="en-US" sz="2800" dirty="0"/>
              <a:t> and social structure of these amazing creatures – 10 – 15 meters long, 3000 kg.</a:t>
            </a:r>
          </a:p>
          <a:p>
            <a:r>
              <a:rPr lang="en-US" sz="2800" dirty="0"/>
              <a:t>Considering over 22,000 elements recovered over a 20 year period.</a:t>
            </a:r>
          </a:p>
          <a:p>
            <a:r>
              <a:rPr lang="en-US" sz="2800" dirty="0"/>
              <a:t>Hope is this will broaden the discussion of </a:t>
            </a:r>
            <a:r>
              <a:rPr lang="en-US" sz="2800" dirty="0" err="1"/>
              <a:t>Edmontosaurus</a:t>
            </a:r>
            <a:r>
              <a:rPr lang="en-US" sz="2800" dirty="0"/>
              <a:t> and gain insight into the complexity of catastrophic death assemblages</a:t>
            </a:r>
          </a:p>
        </p:txBody>
      </p:sp>
    </p:spTree>
    <p:extLst>
      <p:ext uri="{BB962C8B-B14F-4D97-AF65-F5344CB8AC3E}">
        <p14:creationId xmlns:p14="http://schemas.microsoft.com/office/powerpoint/2010/main" val="3667887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33" y="0"/>
            <a:ext cx="10234725" cy="6858000"/>
          </a:xfrm>
        </p:spPr>
      </p:pic>
      <p:sp>
        <p:nvSpPr>
          <p:cNvPr id="5" name="TextBox 4"/>
          <p:cNvSpPr txBox="1">
            <a:spLocks noChangeArrowheads="1"/>
          </p:cNvSpPr>
          <p:nvPr/>
        </p:nvSpPr>
        <p:spPr bwMode="auto">
          <a:xfrm>
            <a:off x="304800" y="304800"/>
            <a:ext cx="1846980"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QUARRY 13</a:t>
            </a:r>
          </a:p>
        </p:txBody>
      </p:sp>
    </p:spTree>
    <p:extLst>
      <p:ext uri="{BB962C8B-B14F-4D97-AF65-F5344CB8AC3E}">
        <p14:creationId xmlns:p14="http://schemas.microsoft.com/office/powerpoint/2010/main" val="3398230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33" y="1"/>
            <a:ext cx="10234727" cy="6858000"/>
          </a:xfrm>
        </p:spPr>
      </p:pic>
      <p:sp>
        <p:nvSpPr>
          <p:cNvPr id="5" name="TextBox 4"/>
          <p:cNvSpPr txBox="1">
            <a:spLocks noChangeArrowheads="1"/>
          </p:cNvSpPr>
          <p:nvPr/>
        </p:nvSpPr>
        <p:spPr bwMode="auto">
          <a:xfrm>
            <a:off x="304800" y="304800"/>
            <a:ext cx="1846980"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QUARRY 13</a:t>
            </a:r>
          </a:p>
        </p:txBody>
      </p:sp>
    </p:spTree>
    <p:extLst>
      <p:ext uri="{BB962C8B-B14F-4D97-AF65-F5344CB8AC3E}">
        <p14:creationId xmlns:p14="http://schemas.microsoft.com/office/powerpoint/2010/main" val="3653373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152400"/>
            <a:ext cx="7772400" cy="1143000"/>
          </a:xfrm>
        </p:spPr>
        <p:txBody>
          <a:bodyPr/>
          <a:lstStyle/>
          <a:p>
            <a:pPr eaLnBrk="1" hangingPunct="1"/>
            <a:r>
              <a:rPr lang="en-US" sz="4400" dirty="0">
                <a:solidFill>
                  <a:schemeClr val="tx2"/>
                </a:solidFill>
                <a:latin typeface="+mj-lt"/>
                <a:ea typeface="+mj-ea"/>
                <a:cs typeface="+mj-cs"/>
              </a:rPr>
              <a:t>GPS-GIS Technology</a:t>
            </a:r>
            <a:endParaRPr lang="en-US" dirty="0">
              <a:solidFill>
                <a:srgbClr val="66FFFF"/>
              </a:solidFill>
              <a:latin typeface="Arial Rounded MT Bold" pitchFamily="34" charset="0"/>
            </a:endParaRPr>
          </a:p>
        </p:txBody>
      </p:sp>
      <p:sp>
        <p:nvSpPr>
          <p:cNvPr id="51203" name="Rectangle 3"/>
          <p:cNvSpPr>
            <a:spLocks noGrp="1" noChangeArrowheads="1"/>
          </p:cNvSpPr>
          <p:nvPr>
            <p:ph idx="1"/>
          </p:nvPr>
        </p:nvSpPr>
        <p:spPr>
          <a:xfrm>
            <a:off x="685800" y="1676400"/>
            <a:ext cx="7772400" cy="4114800"/>
          </a:xfrm>
          <a:solidFill>
            <a:schemeClr val="bg2">
              <a:alpha val="45000"/>
            </a:schemeClr>
          </a:solidFill>
        </p:spPr>
        <p:txBody>
          <a:bodyPr/>
          <a:lstStyle/>
          <a:p>
            <a:pPr rtl="0" eaLnBrk="1" fontAlgn="base" hangingPunct="1"/>
            <a:r>
              <a:rPr lang="en-US" sz="3200" baseline="0" dirty="0">
                <a:solidFill>
                  <a:schemeClr val="tx1"/>
                </a:solidFill>
                <a:latin typeface="Lucida Sans" pitchFamily="34" charset="0"/>
                <a:ea typeface="+mn-ea"/>
                <a:cs typeface="+mn-cs"/>
              </a:rPr>
              <a:t>New technology for mapping bones in the quarry using high resolution GPS equipment.</a:t>
            </a:r>
            <a:endParaRPr lang="en-US" sz="3200" dirty="0"/>
          </a:p>
          <a:p>
            <a:pPr rtl="0" eaLnBrk="1" fontAlgn="base" hangingPunct="1"/>
            <a:r>
              <a:rPr lang="en-US" sz="3200" baseline="0" dirty="0">
                <a:solidFill>
                  <a:schemeClr val="tx1"/>
                </a:solidFill>
                <a:latin typeface="Lucida Sans" pitchFamily="34" charset="0"/>
                <a:ea typeface="+mn-ea"/>
                <a:cs typeface="+mn-cs"/>
              </a:rPr>
              <a:t>GPS data is combined with digital photos of bones in the computer.</a:t>
            </a:r>
            <a:endParaRPr lang="en-US" dirty="0"/>
          </a:p>
          <a:p>
            <a:r>
              <a:rPr lang="en-US" sz="3200" baseline="0" dirty="0">
                <a:solidFill>
                  <a:schemeClr val="tx1"/>
                </a:solidFill>
                <a:latin typeface="Lucida Sans" pitchFamily="34" charset="0"/>
                <a:ea typeface="+mn-ea"/>
                <a:cs typeface="+mn-cs"/>
              </a:rPr>
              <a:t>The bones can then be seen in the computer just as they looked in the ground , but with the dirt removed.</a:t>
            </a:r>
            <a:endParaRPr lang="en-US" dirty="0">
              <a:latin typeface="Arial Rounded MT Bold" pitchFamily="34" charset="0"/>
            </a:endParaRPr>
          </a:p>
        </p:txBody>
      </p:sp>
    </p:spTree>
    <p:extLst>
      <p:ext uri="{BB962C8B-B14F-4D97-AF65-F5344CB8AC3E}">
        <p14:creationId xmlns:p14="http://schemas.microsoft.com/office/powerpoint/2010/main" val="1095763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1.jpg"/>
          <p:cNvPicPr>
            <a:picLocks noChangeAspect="1"/>
          </p:cNvPicPr>
          <p:nvPr/>
        </p:nvPicPr>
        <p:blipFill>
          <a:blip r:embed="rId2" cstate="print"/>
          <a:stretch>
            <a:fillRect/>
          </a:stretch>
        </p:blipFill>
        <p:spPr>
          <a:xfrm>
            <a:off x="859971" y="139390"/>
            <a:ext cx="7424057" cy="6579220"/>
          </a:xfrm>
          <a:prstGeom prst="rect">
            <a:avLst/>
          </a:prstGeom>
        </p:spPr>
      </p:pic>
    </p:spTree>
    <p:extLst>
      <p:ext uri="{BB962C8B-B14F-4D97-AF65-F5344CB8AC3E}">
        <p14:creationId xmlns:p14="http://schemas.microsoft.com/office/powerpoint/2010/main" val="3158652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rover4.jpg"/>
          <p:cNvPicPr>
            <a:picLocks noChangeAspect="1"/>
          </p:cNvPicPr>
          <p:nvPr/>
        </p:nvPicPr>
        <p:blipFill>
          <a:blip r:embed="rId2" cstate="print"/>
          <a:srcRect/>
          <a:stretch>
            <a:fillRect/>
          </a:stretch>
        </p:blipFill>
        <p:spPr bwMode="auto">
          <a:xfrm>
            <a:off x="2284413" y="0"/>
            <a:ext cx="4575175" cy="6858000"/>
          </a:xfrm>
          <a:prstGeom prst="rect">
            <a:avLst/>
          </a:prstGeom>
          <a:noFill/>
          <a:ln w="9525">
            <a:noFill/>
            <a:miter lim="800000"/>
            <a:headEnd/>
            <a:tailEnd/>
          </a:ln>
        </p:spPr>
      </p:pic>
    </p:spTree>
    <p:extLst>
      <p:ext uri="{BB962C8B-B14F-4D97-AF65-F5344CB8AC3E}">
        <p14:creationId xmlns:p14="http://schemas.microsoft.com/office/powerpoint/2010/main" val="3467365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34925" y="0"/>
            <a:ext cx="9072563" cy="6858000"/>
          </a:xfrm>
          <a:prstGeom prst="rect">
            <a:avLst/>
          </a:prstGeom>
          <a:noFill/>
          <a:ln w="9525">
            <a:noFill/>
            <a:miter lim="800000"/>
            <a:headEnd/>
            <a:tailEnd/>
          </a:ln>
        </p:spPr>
      </p:pic>
    </p:spTree>
    <p:extLst>
      <p:ext uri="{BB962C8B-B14F-4D97-AF65-F5344CB8AC3E}">
        <p14:creationId xmlns:p14="http://schemas.microsoft.com/office/powerpoint/2010/main" val="3167910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IMG_9013.JPG"/>
          <p:cNvPicPr>
            <a:picLocks noChangeAspect="1"/>
          </p:cNvPicPr>
          <p:nvPr/>
        </p:nvPicPr>
        <p:blipFill>
          <a:blip r:embed="rId2" cstate="print"/>
          <a:srcRect/>
          <a:stretch>
            <a:fillRect/>
          </a:stretch>
        </p:blipFill>
        <p:spPr bwMode="auto">
          <a:xfrm>
            <a:off x="2286000" y="0"/>
            <a:ext cx="4572000" cy="6858000"/>
          </a:xfrm>
          <a:prstGeom prst="rect">
            <a:avLst/>
          </a:prstGeom>
          <a:noFill/>
          <a:ln w="9525">
            <a:noFill/>
            <a:miter lim="800000"/>
            <a:headEnd/>
            <a:tailEnd/>
          </a:ln>
        </p:spPr>
      </p:pic>
    </p:spTree>
    <p:extLst>
      <p:ext uri="{BB962C8B-B14F-4D97-AF65-F5344CB8AC3E}">
        <p14:creationId xmlns:p14="http://schemas.microsoft.com/office/powerpoint/2010/main" val="2994638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pPr eaLnBrk="1" hangingPunct="1"/>
            <a:endParaRPr lang="en-US" dirty="0"/>
          </a:p>
        </p:txBody>
      </p:sp>
      <p:sp>
        <p:nvSpPr>
          <p:cNvPr id="56323" name="Rectangle 3"/>
          <p:cNvSpPr>
            <a:spLocks noGrp="1" noChangeArrowheads="1"/>
          </p:cNvSpPr>
          <p:nvPr>
            <p:ph type="body" idx="4294967295"/>
          </p:nvPr>
        </p:nvSpPr>
        <p:spPr/>
        <p:txBody>
          <a:bodyPr/>
          <a:lstStyle/>
          <a:p>
            <a:pPr eaLnBrk="1" hangingPunct="1"/>
            <a:endParaRPr lang="en-US"/>
          </a:p>
        </p:txBody>
      </p:sp>
      <p:pic>
        <p:nvPicPr>
          <p:cNvPr id="56324" name="Picture 4" descr="2b"/>
          <p:cNvPicPr>
            <a:picLocks noChangeAspect="1" noChangeArrowheads="1"/>
          </p:cNvPicPr>
          <p:nvPr/>
        </p:nvPicPr>
        <p:blipFill>
          <a:blip r:embed="rId2" cstate="print"/>
          <a:srcRect/>
          <a:stretch>
            <a:fillRect/>
          </a:stretch>
        </p:blipFill>
        <p:spPr bwMode="auto">
          <a:xfrm>
            <a:off x="457200" y="-1588"/>
            <a:ext cx="8001000" cy="6884988"/>
          </a:xfrm>
          <a:prstGeom prst="rect">
            <a:avLst/>
          </a:prstGeom>
          <a:noFill/>
          <a:ln w="9525">
            <a:noFill/>
            <a:miter lim="800000"/>
            <a:headEnd/>
            <a:tailEnd/>
          </a:ln>
        </p:spPr>
      </p:pic>
    </p:spTree>
    <p:extLst>
      <p:ext uri="{BB962C8B-B14F-4D97-AF65-F5344CB8AC3E}">
        <p14:creationId xmlns:p14="http://schemas.microsoft.com/office/powerpoint/2010/main" val="1126456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endParaRPr lang="en-US" dirty="0"/>
          </a:p>
        </p:txBody>
      </p:sp>
      <p:sp>
        <p:nvSpPr>
          <p:cNvPr id="57347" name="Rectangle 3"/>
          <p:cNvSpPr>
            <a:spLocks noGrp="1" noChangeArrowheads="1"/>
          </p:cNvSpPr>
          <p:nvPr>
            <p:ph type="body" idx="4294967295"/>
          </p:nvPr>
        </p:nvSpPr>
        <p:spPr/>
        <p:txBody>
          <a:bodyPr/>
          <a:lstStyle/>
          <a:p>
            <a:pPr eaLnBrk="1" hangingPunct="1"/>
            <a:endParaRPr lang="en-US"/>
          </a:p>
        </p:txBody>
      </p:sp>
      <p:pic>
        <p:nvPicPr>
          <p:cNvPr id="57348" name="Picture 4"/>
          <p:cNvPicPr>
            <a:picLocks noChangeAspect="1" noChangeArrowheads="1"/>
          </p:cNvPicPr>
          <p:nvPr/>
        </p:nvPicPr>
        <p:blipFill>
          <a:blip r:embed="rId2" cstate="print"/>
          <a:srcRect/>
          <a:stretch>
            <a:fillRect/>
          </a:stretch>
        </p:blipFill>
        <p:spPr bwMode="auto">
          <a:xfrm>
            <a:off x="0" y="0"/>
            <a:ext cx="9296400" cy="6972300"/>
          </a:xfrm>
          <a:prstGeom prst="rect">
            <a:avLst/>
          </a:prstGeom>
          <a:noFill/>
          <a:ln w="9525">
            <a:noFill/>
            <a:miter lim="800000"/>
            <a:headEnd/>
            <a:tailEnd/>
          </a:ln>
        </p:spPr>
      </p:pic>
    </p:spTree>
    <p:extLst>
      <p:ext uri="{BB962C8B-B14F-4D97-AF65-F5344CB8AC3E}">
        <p14:creationId xmlns:p14="http://schemas.microsoft.com/office/powerpoint/2010/main" val="2948500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eaLnBrk="1" hangingPunct="1"/>
            <a:endParaRPr lang="en-US" dirty="0"/>
          </a:p>
        </p:txBody>
      </p:sp>
      <p:sp>
        <p:nvSpPr>
          <p:cNvPr id="58371" name="Rectangle 3"/>
          <p:cNvSpPr>
            <a:spLocks noGrp="1" noChangeArrowheads="1"/>
          </p:cNvSpPr>
          <p:nvPr>
            <p:ph type="body" idx="4294967295"/>
          </p:nvPr>
        </p:nvSpPr>
        <p:spPr/>
        <p:txBody>
          <a:bodyPr/>
          <a:lstStyle/>
          <a:p>
            <a:pPr eaLnBrk="1" hangingPunct="1"/>
            <a:endParaRPr lang="en-US"/>
          </a:p>
        </p:txBody>
      </p:sp>
      <p:pic>
        <p:nvPicPr>
          <p:cNvPr id="58372" name="Picture 4"/>
          <p:cNvPicPr>
            <a:picLocks noChangeAspect="1" noChangeArrowheads="1"/>
          </p:cNvPicPr>
          <p:nvPr/>
        </p:nvPicPr>
        <p:blipFill>
          <a:blip r:embed="rId2" cstate="print"/>
          <a:srcRect/>
          <a:stretch>
            <a:fillRect/>
          </a:stretch>
        </p:blipFill>
        <p:spPr bwMode="auto">
          <a:xfrm>
            <a:off x="0" y="0"/>
            <a:ext cx="9296400" cy="6880225"/>
          </a:xfrm>
          <a:prstGeom prst="rect">
            <a:avLst/>
          </a:prstGeom>
          <a:noFill/>
          <a:ln w="9525">
            <a:noFill/>
            <a:miter lim="800000"/>
            <a:headEnd/>
            <a:tailEnd/>
          </a:ln>
        </p:spPr>
      </p:pic>
    </p:spTree>
    <p:extLst>
      <p:ext uri="{BB962C8B-B14F-4D97-AF65-F5344CB8AC3E}">
        <p14:creationId xmlns:p14="http://schemas.microsoft.com/office/powerpoint/2010/main" val="52752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dirty="0"/>
              <a:t>Depositional history</a:t>
            </a:r>
          </a:p>
        </p:txBody>
      </p:sp>
      <p:sp>
        <p:nvSpPr>
          <p:cNvPr id="3" name="Content Placeholder 2"/>
          <p:cNvSpPr>
            <a:spLocks noGrp="1"/>
          </p:cNvSpPr>
          <p:nvPr>
            <p:ph idx="1"/>
          </p:nvPr>
        </p:nvSpPr>
        <p:spPr>
          <a:xfrm>
            <a:off x="304800" y="1295400"/>
            <a:ext cx="8686800" cy="4953000"/>
          </a:xfrm>
        </p:spPr>
        <p:txBody>
          <a:bodyPr>
            <a:normAutofit fontScale="85000" lnSpcReduction="20000"/>
          </a:bodyPr>
          <a:lstStyle/>
          <a:p>
            <a:r>
              <a:rPr lang="en-US" dirty="0"/>
              <a:t>Lance is deposited on western margin of Western Interior Seaway.</a:t>
            </a:r>
          </a:p>
          <a:p>
            <a:r>
              <a:rPr lang="en-US" dirty="0"/>
              <a:t>Westerly source for sediments and </a:t>
            </a:r>
            <a:r>
              <a:rPr lang="en-US" dirty="0" err="1"/>
              <a:t>paleocurrent</a:t>
            </a:r>
            <a:r>
              <a:rPr lang="en-US" dirty="0"/>
              <a:t> data indicate Powder River Basin not yet a factor</a:t>
            </a:r>
          </a:p>
          <a:p>
            <a:r>
              <a:rPr lang="en-US" dirty="0"/>
              <a:t>Sediments in study area are poorly indurated black mudstones and </a:t>
            </a:r>
            <a:r>
              <a:rPr lang="en-US" dirty="0" err="1"/>
              <a:t>claystones</a:t>
            </a:r>
            <a:r>
              <a:rPr lang="en-US" dirty="0"/>
              <a:t> and tan to white fine grained lithic sandstones.</a:t>
            </a:r>
          </a:p>
          <a:p>
            <a:r>
              <a:rPr lang="en-US" dirty="0" err="1"/>
              <a:t>Bonebed</a:t>
            </a:r>
            <a:r>
              <a:rPr lang="en-US" dirty="0"/>
              <a:t> in eastern limb of the PR syncline in the mid to upper part of the Lance.</a:t>
            </a:r>
          </a:p>
          <a:p>
            <a:r>
              <a:rPr lang="en-US" dirty="0"/>
              <a:t>Westward dip of 1-3 degrees and absence of dependable stratigraphic markers and wild variations in lithology necessitate estimating stratigraphic position of bed in Lance.</a:t>
            </a:r>
          </a:p>
        </p:txBody>
      </p:sp>
    </p:spTree>
    <p:extLst>
      <p:ext uri="{BB962C8B-B14F-4D97-AF65-F5344CB8AC3E}">
        <p14:creationId xmlns:p14="http://schemas.microsoft.com/office/powerpoint/2010/main" val="2907555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561975" y="0"/>
            <a:ext cx="8020050" cy="6905625"/>
          </a:xfrm>
          <a:prstGeom prst="rect">
            <a:avLst/>
          </a:prstGeom>
          <a:noFill/>
          <a:ln w="9525">
            <a:noFill/>
            <a:miter lim="800000"/>
            <a:headEnd/>
            <a:tailEnd/>
          </a:ln>
        </p:spPr>
      </p:pic>
    </p:spTree>
    <p:extLst>
      <p:ext uri="{BB962C8B-B14F-4D97-AF65-F5344CB8AC3E}">
        <p14:creationId xmlns:p14="http://schemas.microsoft.com/office/powerpoint/2010/main" val="3369871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north04"/>
          <p:cNvPicPr>
            <a:picLocks noChangeAspect="1" noChangeArrowheads="1"/>
          </p:cNvPicPr>
          <p:nvPr/>
        </p:nvPicPr>
        <p:blipFill>
          <a:blip r:embed="rId2" cstate="print"/>
          <a:srcRect t="44706" r="2136" b="2353"/>
          <a:stretch>
            <a:fillRect/>
          </a:stretch>
        </p:blipFill>
        <p:spPr bwMode="auto">
          <a:xfrm>
            <a:off x="1143000" y="0"/>
            <a:ext cx="8001000" cy="6858000"/>
          </a:xfrm>
          <a:prstGeom prst="rect">
            <a:avLst/>
          </a:prstGeom>
          <a:noFill/>
          <a:ln w="9525">
            <a:noFill/>
            <a:miter lim="800000"/>
            <a:headEnd/>
            <a:tailEnd/>
          </a:ln>
        </p:spPr>
      </p:pic>
    </p:spTree>
    <p:extLst>
      <p:ext uri="{BB962C8B-B14F-4D97-AF65-F5344CB8AC3E}">
        <p14:creationId xmlns:p14="http://schemas.microsoft.com/office/powerpoint/2010/main" val="2894671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220200" cy="6858000"/>
          </a:xfrm>
          <a:prstGeom prst="rect">
            <a:avLst/>
          </a:prstGeom>
        </p:spPr>
      </p:pic>
      <p:sp>
        <p:nvSpPr>
          <p:cNvPr id="3" name="Oval 2"/>
          <p:cNvSpPr/>
          <p:nvPr/>
        </p:nvSpPr>
        <p:spPr>
          <a:xfrm>
            <a:off x="4343400" y="28956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Book Antiqua"/>
              <a:ea typeface="+mn-ea"/>
              <a:cs typeface="+mn-cs"/>
            </a:endParaRPr>
          </a:p>
        </p:txBody>
      </p:sp>
    </p:spTree>
    <p:extLst>
      <p:ext uri="{BB962C8B-B14F-4D97-AF65-F5344CB8AC3E}">
        <p14:creationId xmlns:p14="http://schemas.microsoft.com/office/powerpoint/2010/main" val="1049106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67" y="0"/>
            <a:ext cx="8350033" cy="685800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1999</a:t>
            </a:r>
          </a:p>
        </p:txBody>
      </p:sp>
    </p:spTree>
    <p:extLst>
      <p:ext uri="{BB962C8B-B14F-4D97-AF65-F5344CB8AC3E}">
        <p14:creationId xmlns:p14="http://schemas.microsoft.com/office/powerpoint/2010/main" val="2496944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68" y="0"/>
            <a:ext cx="8350032" cy="685800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2000</a:t>
            </a:r>
          </a:p>
        </p:txBody>
      </p:sp>
    </p:spTree>
    <p:extLst>
      <p:ext uri="{BB962C8B-B14F-4D97-AF65-F5344CB8AC3E}">
        <p14:creationId xmlns:p14="http://schemas.microsoft.com/office/powerpoint/2010/main" val="863407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68" y="0"/>
            <a:ext cx="8350032" cy="685800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2001</a:t>
            </a:r>
          </a:p>
        </p:txBody>
      </p:sp>
    </p:spTree>
    <p:extLst>
      <p:ext uri="{BB962C8B-B14F-4D97-AF65-F5344CB8AC3E}">
        <p14:creationId xmlns:p14="http://schemas.microsoft.com/office/powerpoint/2010/main" val="2813085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68" y="0"/>
            <a:ext cx="8350032" cy="6858000"/>
          </a:xfrm>
        </p:spPr>
      </p:pic>
      <p:sp>
        <p:nvSpPr>
          <p:cNvPr id="4" name="TextBox 3"/>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2002</a:t>
            </a:r>
          </a:p>
        </p:txBody>
      </p:sp>
    </p:spTree>
    <p:extLst>
      <p:ext uri="{BB962C8B-B14F-4D97-AF65-F5344CB8AC3E}">
        <p14:creationId xmlns:p14="http://schemas.microsoft.com/office/powerpoint/2010/main" val="3215260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69" y="1"/>
            <a:ext cx="8350032" cy="685800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2003</a:t>
            </a:r>
          </a:p>
        </p:txBody>
      </p:sp>
    </p:spTree>
    <p:extLst>
      <p:ext uri="{BB962C8B-B14F-4D97-AF65-F5344CB8AC3E}">
        <p14:creationId xmlns:p14="http://schemas.microsoft.com/office/powerpoint/2010/main" val="4215788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68" y="0"/>
            <a:ext cx="8350032" cy="685800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2004</a:t>
            </a:r>
          </a:p>
        </p:txBody>
      </p:sp>
    </p:spTree>
    <p:extLst>
      <p:ext uri="{BB962C8B-B14F-4D97-AF65-F5344CB8AC3E}">
        <p14:creationId xmlns:p14="http://schemas.microsoft.com/office/powerpoint/2010/main" val="4156823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68" y="0"/>
            <a:ext cx="8350032" cy="685800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2005</a:t>
            </a:r>
          </a:p>
        </p:txBody>
      </p:sp>
    </p:spTree>
    <p:extLst>
      <p:ext uri="{BB962C8B-B14F-4D97-AF65-F5344CB8AC3E}">
        <p14:creationId xmlns:p14="http://schemas.microsoft.com/office/powerpoint/2010/main" val="3744026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r>
              <a:rPr lang="en-US" dirty="0"/>
              <a:t> Together with the Fox Hills, the Lance attains a thickness </a:t>
            </a:r>
          </a:p>
        </p:txBody>
      </p:sp>
      <p:sp>
        <p:nvSpPr>
          <p:cNvPr id="19459" name="Rectangle 3"/>
          <p:cNvSpPr>
            <a:spLocks noGrp="1" noChangeArrowheads="1"/>
          </p:cNvSpPr>
          <p:nvPr>
            <p:ph type="body" idx="1"/>
          </p:nvPr>
        </p:nvSpPr>
        <p:spPr/>
        <p:txBody>
          <a:bodyPr/>
          <a:lstStyle/>
          <a:p>
            <a:pPr eaLnBrk="1" hangingPunct="1"/>
            <a:endParaRPr lang="en-US"/>
          </a:p>
        </p:txBody>
      </p:sp>
      <p:pic>
        <p:nvPicPr>
          <p:cNvPr id="19460" name="Picture 4" descr="Figure1"/>
          <p:cNvPicPr>
            <a:picLocks noChangeAspect="1" noChangeArrowheads="1"/>
          </p:cNvPicPr>
          <p:nvPr/>
        </p:nvPicPr>
        <p:blipFill>
          <a:blip r:embed="rId3" cstate="print"/>
          <a:srcRect/>
          <a:stretch>
            <a:fillRect/>
          </a:stretch>
        </p:blipFill>
        <p:spPr bwMode="auto">
          <a:xfrm>
            <a:off x="228600" y="3175"/>
            <a:ext cx="8686800" cy="6851650"/>
          </a:xfrm>
          <a:prstGeom prst="rect">
            <a:avLst/>
          </a:prstGeom>
          <a:noFill/>
          <a:ln w="9525">
            <a:noFill/>
            <a:miter lim="800000"/>
            <a:headEnd/>
            <a:tailEnd/>
          </a:ln>
        </p:spPr>
      </p:pic>
      <p:sp>
        <p:nvSpPr>
          <p:cNvPr id="19461" name="Text Box 7"/>
          <p:cNvSpPr txBox="1">
            <a:spLocks noChangeArrowheads="1"/>
          </p:cNvSpPr>
          <p:nvPr/>
        </p:nvSpPr>
        <p:spPr bwMode="auto">
          <a:xfrm rot="-1332209">
            <a:off x="7391400" y="3276600"/>
            <a:ext cx="1143000" cy="15557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Wingdings 3" pitchFamily="18" charset="2"/>
                <a:ea typeface="+mn-ea"/>
                <a:cs typeface="+mn-cs"/>
              </a:rPr>
              <a:t>f</a:t>
            </a:r>
          </a:p>
        </p:txBody>
      </p:sp>
    </p:spTree>
    <p:extLst>
      <p:ext uri="{BB962C8B-B14F-4D97-AF65-F5344CB8AC3E}">
        <p14:creationId xmlns:p14="http://schemas.microsoft.com/office/powerpoint/2010/main" val="2946904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69" y="0"/>
            <a:ext cx="8350031" cy="6857999"/>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2006</a:t>
            </a:r>
          </a:p>
        </p:txBody>
      </p:sp>
    </p:spTree>
    <p:extLst>
      <p:ext uri="{BB962C8B-B14F-4D97-AF65-F5344CB8AC3E}">
        <p14:creationId xmlns:p14="http://schemas.microsoft.com/office/powerpoint/2010/main" val="1237301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68" y="0"/>
            <a:ext cx="8350032" cy="685800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2007</a:t>
            </a:r>
          </a:p>
        </p:txBody>
      </p:sp>
    </p:spTree>
    <p:extLst>
      <p:ext uri="{BB962C8B-B14F-4D97-AF65-F5344CB8AC3E}">
        <p14:creationId xmlns:p14="http://schemas.microsoft.com/office/powerpoint/2010/main" val="2321598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68" y="0"/>
            <a:ext cx="8350032" cy="685800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2008</a:t>
            </a:r>
          </a:p>
        </p:txBody>
      </p:sp>
    </p:spTree>
    <p:extLst>
      <p:ext uri="{BB962C8B-B14F-4D97-AF65-F5344CB8AC3E}">
        <p14:creationId xmlns:p14="http://schemas.microsoft.com/office/powerpoint/2010/main" val="3129847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76200"/>
            <a:ext cx="7515029" cy="617220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2009</a:t>
            </a:r>
          </a:p>
        </p:txBody>
      </p:sp>
    </p:spTree>
    <p:extLst>
      <p:ext uri="{BB962C8B-B14F-4D97-AF65-F5344CB8AC3E}">
        <p14:creationId xmlns:p14="http://schemas.microsoft.com/office/powerpoint/2010/main" val="1269163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2284" y="-76200"/>
            <a:ext cx="7524916" cy="618032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2010</a:t>
            </a:r>
          </a:p>
        </p:txBody>
      </p:sp>
    </p:spTree>
    <p:extLst>
      <p:ext uri="{BB962C8B-B14F-4D97-AF65-F5344CB8AC3E}">
        <p14:creationId xmlns:p14="http://schemas.microsoft.com/office/powerpoint/2010/main" val="363720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8750" y="-76200"/>
            <a:ext cx="7515028" cy="6172200"/>
          </a:xfrm>
        </p:spPr>
      </p:pic>
      <p:sp>
        <p:nvSpPr>
          <p:cNvPr id="7" name="TextBox 6"/>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2011</a:t>
            </a:r>
          </a:p>
        </p:txBody>
      </p:sp>
    </p:spTree>
    <p:extLst>
      <p:ext uri="{BB962C8B-B14F-4D97-AF65-F5344CB8AC3E}">
        <p14:creationId xmlns:p14="http://schemas.microsoft.com/office/powerpoint/2010/main" val="1370059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2172" y="-76199"/>
            <a:ext cx="7515028" cy="6172199"/>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2012</a:t>
            </a:r>
          </a:p>
        </p:txBody>
      </p:sp>
    </p:spTree>
    <p:extLst>
      <p:ext uri="{BB962C8B-B14F-4D97-AF65-F5344CB8AC3E}">
        <p14:creationId xmlns:p14="http://schemas.microsoft.com/office/powerpoint/2010/main" val="394951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5368" y="-76200"/>
            <a:ext cx="7511832" cy="6169574"/>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2013</a:t>
            </a:r>
          </a:p>
        </p:txBody>
      </p:sp>
    </p:spTree>
    <p:extLst>
      <p:ext uri="{BB962C8B-B14F-4D97-AF65-F5344CB8AC3E}">
        <p14:creationId xmlns:p14="http://schemas.microsoft.com/office/powerpoint/2010/main" val="1692541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2173" y="-76200"/>
            <a:ext cx="7515027" cy="6172199"/>
          </a:xfrm>
        </p:spPr>
      </p:pic>
      <p:sp>
        <p:nvSpPr>
          <p:cNvPr id="6" name="TextBox 5"/>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2014</a:t>
            </a:r>
          </a:p>
        </p:txBody>
      </p:sp>
    </p:spTree>
    <p:extLst>
      <p:ext uri="{BB962C8B-B14F-4D97-AF65-F5344CB8AC3E}">
        <p14:creationId xmlns:p14="http://schemas.microsoft.com/office/powerpoint/2010/main" val="1556519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2172" y="-76200"/>
            <a:ext cx="7515028" cy="6172200"/>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2015</a:t>
            </a:r>
          </a:p>
        </p:txBody>
      </p:sp>
    </p:spTree>
    <p:extLst>
      <p:ext uri="{BB962C8B-B14F-4D97-AF65-F5344CB8AC3E}">
        <p14:creationId xmlns:p14="http://schemas.microsoft.com/office/powerpoint/2010/main" val="183187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219200"/>
          </a:xfrm>
        </p:spPr>
        <p:txBody>
          <a:bodyPr/>
          <a:lstStyle/>
          <a:p>
            <a:r>
              <a:rPr lang="en-US" sz="6000" dirty="0"/>
              <a:t>Our Project</a:t>
            </a:r>
          </a:p>
        </p:txBody>
      </p:sp>
      <p:sp>
        <p:nvSpPr>
          <p:cNvPr id="3" name="Content Placeholder 2"/>
          <p:cNvSpPr>
            <a:spLocks noGrp="1"/>
          </p:cNvSpPr>
          <p:nvPr>
            <p:ph idx="1"/>
          </p:nvPr>
        </p:nvSpPr>
        <p:spPr>
          <a:xfrm>
            <a:off x="304800" y="1295400"/>
            <a:ext cx="8534400" cy="5257800"/>
          </a:xfrm>
        </p:spPr>
        <p:txBody>
          <a:bodyPr/>
          <a:lstStyle/>
          <a:p>
            <a:pPr marL="0" indent="0">
              <a:buNone/>
            </a:pPr>
            <a:r>
              <a:rPr lang="en-US" dirty="0"/>
              <a:t>Initiated in 1996</a:t>
            </a:r>
          </a:p>
          <a:p>
            <a:pPr marL="0" indent="0">
              <a:buNone/>
            </a:pPr>
            <a:r>
              <a:rPr lang="en-US" dirty="0"/>
              <a:t>Cooperative project sponsored by </a:t>
            </a:r>
          </a:p>
          <a:p>
            <a:pPr marL="400050" lvl="1" indent="0">
              <a:buNone/>
            </a:pPr>
            <a:r>
              <a:rPr lang="en-US" dirty="0"/>
              <a:t>Earth History Research Center</a:t>
            </a:r>
          </a:p>
          <a:p>
            <a:pPr marL="400050" lvl="1" indent="0">
              <a:buNone/>
            </a:pPr>
            <a:r>
              <a:rPr lang="en-US" dirty="0"/>
              <a:t>Southwestern, Southern Adventist University </a:t>
            </a:r>
          </a:p>
          <a:p>
            <a:pPr marL="400050" lvl="1" indent="0">
              <a:buNone/>
            </a:pPr>
            <a:r>
              <a:rPr lang="en-US" dirty="0"/>
              <a:t>Hanson Research Station</a:t>
            </a:r>
          </a:p>
          <a:p>
            <a:pPr marL="0" indent="0">
              <a:buNone/>
            </a:pPr>
            <a:r>
              <a:rPr lang="en-US" dirty="0"/>
              <a:t>Current operations at Hanson Research Station in Wyoming in June and from July to June in Texas at Southwestern Adventist University where preparation, </a:t>
            </a:r>
            <a:r>
              <a:rPr lang="en-US" dirty="0" err="1"/>
              <a:t>curation</a:t>
            </a:r>
            <a:r>
              <a:rPr lang="en-US" dirty="0"/>
              <a:t> and analysis take place.</a:t>
            </a:r>
          </a:p>
        </p:txBody>
      </p:sp>
    </p:spTree>
    <p:extLst>
      <p:ext uri="{BB962C8B-B14F-4D97-AF65-F5344CB8AC3E}">
        <p14:creationId xmlns:p14="http://schemas.microsoft.com/office/powerpoint/2010/main" val="4137570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5388" y="-76199"/>
            <a:ext cx="9489388" cy="6347755"/>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a:t>
            </a:r>
            <a:r>
              <a:rPr kumimoji="0" lang="en-US" sz="2400" b="1" i="0" u="none" strike="noStrike" kern="1200" cap="none" spc="0" normalizeH="0" baseline="0" noProof="0">
                <a:ln>
                  <a:noFill/>
                </a:ln>
                <a:solidFill>
                  <a:prstClr val="white"/>
                </a:solidFill>
                <a:effectLst/>
                <a:uLnTx/>
                <a:uFillTx/>
                <a:latin typeface="Century Gothic" pitchFamily="34" charset="0"/>
                <a:ea typeface="+mn-ea"/>
                <a:cs typeface="+mn-cs"/>
              </a:rPr>
              <a:t>QUARRY 2016</a:t>
            </a:r>
            <a:endPar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256209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345289"/>
            <a:ext cx="7543800" cy="7433007"/>
          </a:xfrm>
        </p:spPr>
      </p:pic>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2017</a:t>
            </a:r>
          </a:p>
        </p:txBody>
      </p:sp>
    </p:spTree>
    <p:extLst>
      <p:ext uri="{BB962C8B-B14F-4D97-AF65-F5344CB8AC3E}">
        <p14:creationId xmlns:p14="http://schemas.microsoft.com/office/powerpoint/2010/main" val="1144736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526"/>
            <a:ext cx="9144000" cy="7483464"/>
          </a:xfrm>
        </p:spPr>
      </p:pic>
      <p:sp>
        <p:nvSpPr>
          <p:cNvPr id="6" name="Title 1"/>
          <p:cNvSpPr>
            <a:spLocks noGrp="1"/>
          </p:cNvSpPr>
          <p:nvPr>
            <p:ph type="title"/>
          </p:nvPr>
        </p:nvSpPr>
        <p:spPr>
          <a:xfrm>
            <a:off x="914399" y="152400"/>
            <a:ext cx="8077199" cy="838200"/>
          </a:xfrm>
        </p:spPr>
        <p:txBody>
          <a:bodyPr/>
          <a:lstStyle/>
          <a:p>
            <a:r>
              <a:rPr lang="en-US" dirty="0">
                <a:solidFill>
                  <a:srgbClr val="FFFF00"/>
                </a:solidFill>
              </a:rPr>
              <a:t>The </a:t>
            </a:r>
            <a:r>
              <a:rPr lang="en-US" dirty="0" err="1">
                <a:solidFill>
                  <a:srgbClr val="FFFF00"/>
                </a:solidFill>
              </a:rPr>
              <a:t>Bonebed</a:t>
            </a:r>
            <a:endParaRPr lang="en-US" dirty="0">
              <a:solidFill>
                <a:srgbClr val="FFFF00"/>
              </a:solidFill>
            </a:endParaRPr>
          </a:p>
        </p:txBody>
      </p:sp>
    </p:spTree>
    <p:extLst>
      <p:ext uri="{BB962C8B-B14F-4D97-AF65-F5344CB8AC3E}">
        <p14:creationId xmlns:p14="http://schemas.microsoft.com/office/powerpoint/2010/main" val="853436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220200" cy="6858000"/>
          </a:xfrm>
          <a:prstGeom prst="rect">
            <a:avLst/>
          </a:prstGeom>
        </p:spPr>
      </p:pic>
      <p:sp>
        <p:nvSpPr>
          <p:cNvPr id="3" name="Oval 2"/>
          <p:cNvSpPr/>
          <p:nvPr/>
        </p:nvSpPr>
        <p:spPr>
          <a:xfrm>
            <a:off x="4343400" y="28956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Book Antiqua"/>
              <a:ea typeface="+mn-ea"/>
              <a:cs typeface="+mn-cs"/>
            </a:endParaRPr>
          </a:p>
        </p:txBody>
      </p:sp>
    </p:spTree>
    <p:extLst>
      <p:ext uri="{BB962C8B-B14F-4D97-AF65-F5344CB8AC3E}">
        <p14:creationId xmlns:p14="http://schemas.microsoft.com/office/powerpoint/2010/main" val="499891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Bone density</a:t>
            </a:r>
            <a:endParaRPr lang="en-US" u="sng" dirty="0"/>
          </a:p>
        </p:txBody>
      </p:sp>
      <p:pic>
        <p:nvPicPr>
          <p:cNvPr id="3" name="Picture 2"/>
          <p:cNvPicPr>
            <a:picLocks noChangeAspect="1"/>
          </p:cNvPicPr>
          <p:nvPr/>
        </p:nvPicPr>
        <p:blipFill>
          <a:blip r:embed="rId2"/>
          <a:stretch>
            <a:fillRect/>
          </a:stretch>
        </p:blipFill>
        <p:spPr>
          <a:xfrm>
            <a:off x="92807" y="2362200"/>
            <a:ext cx="8958385" cy="2133600"/>
          </a:xfrm>
          <a:prstGeom prst="rect">
            <a:avLst/>
          </a:prstGeom>
        </p:spPr>
      </p:pic>
    </p:spTree>
    <p:extLst>
      <p:ext uri="{BB962C8B-B14F-4D97-AF65-F5344CB8AC3E}">
        <p14:creationId xmlns:p14="http://schemas.microsoft.com/office/powerpoint/2010/main" val="1326906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304800"/>
            <a:ext cx="32832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itchFamily="34" charset="0"/>
                <a:ea typeface="+mn-ea"/>
                <a:cs typeface="+mn-cs"/>
              </a:rPr>
              <a:t>NORTH QUARRY 2017</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83049" y="3758851"/>
            <a:ext cx="130302" cy="116586"/>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772" y="0"/>
            <a:ext cx="7624456" cy="6858000"/>
          </a:xfrm>
          <a:prstGeom prst="rect">
            <a:avLst/>
          </a:prstGeom>
        </p:spPr>
      </p:pic>
      <p:sp>
        <p:nvSpPr>
          <p:cNvPr id="9" name="Title 1"/>
          <p:cNvSpPr>
            <a:spLocks noGrp="1"/>
          </p:cNvSpPr>
          <p:nvPr>
            <p:ph type="title"/>
          </p:nvPr>
        </p:nvSpPr>
        <p:spPr/>
        <p:txBody>
          <a:bodyPr/>
          <a:lstStyle/>
          <a:p>
            <a:r>
              <a:rPr lang="en-US" dirty="0"/>
              <a:t>North Quarry 1996 - 2018</a:t>
            </a:r>
          </a:p>
        </p:txBody>
      </p:sp>
      <p:sp>
        <p:nvSpPr>
          <p:cNvPr id="10" name="TextBox 9"/>
          <p:cNvSpPr txBox="1"/>
          <p:nvPr/>
        </p:nvSpPr>
        <p:spPr>
          <a:xfrm>
            <a:off x="7848600" y="640081"/>
            <a:ext cx="762000" cy="261610"/>
          </a:xfrm>
          <a:prstGeom prst="rect">
            <a:avLst/>
          </a:prstGeom>
          <a:noFill/>
        </p:spPr>
        <p:txBody>
          <a:bodyPr wrap="square" rtlCol="0">
            <a:spAutoFit/>
          </a:bodyPr>
          <a:lstStyle/>
          <a:p>
            <a:r>
              <a:rPr lang="en-US" sz="1100" dirty="0"/>
              <a:t>1 meter</a:t>
            </a:r>
          </a:p>
        </p:txBody>
      </p:sp>
    </p:spTree>
    <p:extLst>
      <p:ext uri="{BB962C8B-B14F-4D97-AF65-F5344CB8AC3E}">
        <p14:creationId xmlns:p14="http://schemas.microsoft.com/office/powerpoint/2010/main" val="574574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 y="-1"/>
            <a:ext cx="18964857" cy="92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846617462"/>
              </p:ext>
            </p:extLst>
          </p:nvPr>
        </p:nvGraphicFramePr>
        <p:xfrm>
          <a:off x="0" y="457200"/>
          <a:ext cx="8988552" cy="6538925"/>
        </p:xfrm>
        <a:graphic>
          <a:graphicData uri="http://schemas.openxmlformats.org/presentationml/2006/ole">
            <mc:AlternateContent xmlns:mc="http://schemas.openxmlformats.org/markup-compatibility/2006">
              <mc:Choice xmlns:v="urn:schemas-microsoft-com:vml" Requires="v">
                <p:oleObj spid="_x0000_s2077" name="Worksheet" r:id="rId3" imgW="4029171" imgH="3248059" progId="Excel.Sheet.12">
                  <p:embed/>
                </p:oleObj>
              </mc:Choice>
              <mc:Fallback>
                <p:oleObj name="Worksheet" r:id="rId3" imgW="4029171" imgH="3248059" progId="Excel.Shee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8988552" cy="6538925"/>
                      </a:xfrm>
                      <a:prstGeom prst="rect">
                        <a:avLst/>
                      </a:prstGeom>
                      <a:noFill/>
                    </p:spPr>
                  </p:pic>
                </p:oleObj>
              </mc:Fallback>
            </mc:AlternateContent>
          </a:graphicData>
        </a:graphic>
      </p:graphicFrame>
    </p:spTree>
    <p:extLst>
      <p:ext uri="{BB962C8B-B14F-4D97-AF65-F5344CB8AC3E}">
        <p14:creationId xmlns:p14="http://schemas.microsoft.com/office/powerpoint/2010/main" val="204605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Articulation</a:t>
            </a:r>
          </a:p>
        </p:txBody>
      </p:sp>
      <p:sp>
        <p:nvSpPr>
          <p:cNvPr id="3" name="Content Placeholder 2"/>
          <p:cNvSpPr txBox="1">
            <a:spLocks/>
          </p:cNvSpPr>
          <p:nvPr/>
        </p:nvSpPr>
        <p:spPr>
          <a:xfrm>
            <a:off x="304800" y="1295400"/>
            <a:ext cx="8534400" cy="5257800"/>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n-US" dirty="0"/>
              <a:t>In main </a:t>
            </a:r>
            <a:r>
              <a:rPr lang="en-US" dirty="0" err="1"/>
              <a:t>bonebed</a:t>
            </a:r>
            <a:r>
              <a:rPr lang="en-US" dirty="0"/>
              <a:t>, (the topic of this presentation), disarticulation is nearly complete (&gt;99.9%) for specimens excavated thus far.</a:t>
            </a:r>
          </a:p>
          <a:p>
            <a:pPr marL="0" indent="0">
              <a:buFont typeface="Wingdings 2"/>
              <a:buNone/>
            </a:pPr>
            <a:r>
              <a:rPr lang="en-US" dirty="0"/>
              <a:t>Typical for Upper Cretaceous </a:t>
            </a:r>
            <a:r>
              <a:rPr lang="en-US" dirty="0" err="1"/>
              <a:t>bonebeds</a:t>
            </a:r>
            <a:r>
              <a:rPr lang="en-US" dirty="0"/>
              <a:t>.</a:t>
            </a:r>
          </a:p>
          <a:p>
            <a:pPr marL="0" indent="0">
              <a:buFont typeface="Wingdings 2"/>
              <a:buNone/>
            </a:pPr>
            <a:r>
              <a:rPr lang="en-US" dirty="0"/>
              <a:t>Clear tooth marks are rare (&lt;4%), although evidence of scavenging is abundant from shed teeth of numerous carnivores.</a:t>
            </a:r>
          </a:p>
        </p:txBody>
      </p:sp>
    </p:spTree>
    <p:extLst>
      <p:ext uri="{BB962C8B-B14F-4D97-AF65-F5344CB8AC3E}">
        <p14:creationId xmlns:p14="http://schemas.microsoft.com/office/powerpoint/2010/main" val="2786774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Toothmarks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9144000" cy="42193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0"/>
            <a:ext cx="4648200" cy="5267325"/>
          </a:xfrm>
          <a:prstGeom prst="rect">
            <a:avLst/>
          </a:prstGeom>
        </p:spPr>
      </p:pic>
    </p:spTree>
    <p:extLst>
      <p:ext uri="{BB962C8B-B14F-4D97-AF65-F5344CB8AC3E}">
        <p14:creationId xmlns:p14="http://schemas.microsoft.com/office/powerpoint/2010/main" val="1508609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Toothmarks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26331" y="-1159669"/>
            <a:ext cx="6872288" cy="9163050"/>
          </a:xfrm>
          <a:prstGeom prst="rect">
            <a:avLst/>
          </a:prstGeom>
        </p:spPr>
      </p:pic>
    </p:spTree>
    <p:extLst>
      <p:ext uri="{BB962C8B-B14F-4D97-AF65-F5344CB8AC3E}">
        <p14:creationId xmlns:p14="http://schemas.microsoft.com/office/powerpoint/2010/main" val="287555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C:\Documents and Settings\DinoDig\Desktop\Staff\IMG_8128.JPG"/>
          <p:cNvPicPr>
            <a:picLocks noChangeAspect="1" noChangeArrowheads="1"/>
          </p:cNvPicPr>
          <p:nvPr/>
        </p:nvPicPr>
        <p:blipFill>
          <a:blip r:embed="rId2" cstate="print"/>
          <a:srcRect/>
          <a:stretch>
            <a:fillRect/>
          </a:stretch>
        </p:blipFill>
        <p:spPr bwMode="auto">
          <a:xfrm>
            <a:off x="0" y="228600"/>
            <a:ext cx="9144000" cy="6096001"/>
          </a:xfrm>
          <a:prstGeom prst="rect">
            <a:avLst/>
          </a:prstGeom>
          <a:noFill/>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9144000" cy="6128085"/>
          </a:xfrm>
          <a:prstGeom prst="rect">
            <a:avLst/>
          </a:prstGeom>
        </p:spPr>
      </p:pic>
      <p:sp>
        <p:nvSpPr>
          <p:cNvPr id="3" name="Title 2"/>
          <p:cNvSpPr>
            <a:spLocks noGrp="1"/>
          </p:cNvSpPr>
          <p:nvPr>
            <p:ph type="title"/>
          </p:nvPr>
        </p:nvSpPr>
        <p:spPr/>
        <p:txBody>
          <a:bodyPr/>
          <a:lstStyle/>
          <a:p>
            <a:endParaRPr lang="en-US"/>
          </a:p>
        </p:txBody>
      </p:sp>
      <p:sp>
        <p:nvSpPr>
          <p:cNvPr id="7" name="Title 5"/>
          <p:cNvSpPr txBox="1">
            <a:spLocks/>
          </p:cNvSpPr>
          <p:nvPr/>
        </p:nvSpPr>
        <p:spPr bwMode="auto">
          <a:xfrm>
            <a:off x="533400" y="533400"/>
            <a:ext cx="7772400" cy="1295400"/>
          </a:xfrm>
          <a:prstGeom prst="rect">
            <a:avLst/>
          </a:prstGeom>
          <a:solidFill>
            <a:schemeClr val="bg2">
              <a:alpha val="46000"/>
            </a:schemeClr>
          </a:solid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Unicode MS"/>
                <a:ea typeface="+mj-ea"/>
                <a:cs typeface="+mj-cs"/>
              </a:rPr>
              <a:t>91 of 133 participants</a:t>
            </a:r>
            <a:br>
              <a:rPr kumimoji="0" lang="en-US" sz="3200" b="1" i="0" u="none" strike="noStrike" kern="1200" cap="none" spc="0" normalizeH="0" baseline="0" noProof="0" dirty="0">
                <a:ln>
                  <a:noFill/>
                </a:ln>
                <a:solidFill>
                  <a:prstClr val="white"/>
                </a:solidFill>
                <a:effectLst/>
                <a:uLnTx/>
                <a:uFillTx/>
                <a:latin typeface="Arial Unicode MS"/>
                <a:ea typeface="+mj-ea"/>
                <a:cs typeface="+mj-cs"/>
              </a:rPr>
            </a:br>
            <a:r>
              <a:rPr kumimoji="0" lang="en-US" sz="4400" b="1" i="0" u="none" strike="noStrike" kern="1200" cap="none" spc="0" normalizeH="0" baseline="0" noProof="0">
                <a:ln>
                  <a:noFill/>
                </a:ln>
                <a:solidFill>
                  <a:prstClr val="white"/>
                </a:solidFill>
                <a:effectLst/>
                <a:uLnTx/>
                <a:uFillTx/>
                <a:latin typeface="Arial Unicode MS"/>
                <a:ea typeface="+mj-ea"/>
                <a:cs typeface="+mj-cs"/>
              </a:rPr>
              <a:t>June 2015</a:t>
            </a:r>
            <a:endParaRPr kumimoji="0" lang="en-US" sz="4400" b="1" i="0" u="none" strike="noStrike" kern="1200" cap="none" spc="0" normalizeH="0" baseline="0" noProof="0" dirty="0">
              <a:ln>
                <a:noFill/>
              </a:ln>
              <a:solidFill>
                <a:prstClr val="white"/>
              </a:solidFill>
              <a:effectLst/>
              <a:uLnTx/>
              <a:uFillTx/>
              <a:latin typeface="Arial Unicode MS"/>
              <a:ea typeface="+mj-ea"/>
              <a:cs typeface="+mj-cs"/>
            </a:endParaRPr>
          </a:p>
        </p:txBody>
      </p:sp>
    </p:spTree>
    <p:extLst>
      <p:ext uri="{BB962C8B-B14F-4D97-AF65-F5344CB8AC3E}">
        <p14:creationId xmlns:p14="http://schemas.microsoft.com/office/powerpoint/2010/main" val="2297413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Vertical distribution</a:t>
            </a:r>
          </a:p>
        </p:txBody>
      </p:sp>
      <p:sp>
        <p:nvSpPr>
          <p:cNvPr id="3" name="Content Placeholder 2"/>
          <p:cNvSpPr txBox="1">
            <a:spLocks/>
          </p:cNvSpPr>
          <p:nvPr/>
        </p:nvSpPr>
        <p:spPr>
          <a:xfrm>
            <a:off x="304800" y="1295400"/>
            <a:ext cx="8534400" cy="5257800"/>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n-US" dirty="0"/>
              <a:t>All quarries within the main </a:t>
            </a:r>
            <a:r>
              <a:rPr lang="en-US" dirty="0" err="1"/>
              <a:t>bonebed</a:t>
            </a:r>
            <a:r>
              <a:rPr lang="en-US" dirty="0"/>
              <a:t> have revealed the bones to be deposited as a normally graded bed.</a:t>
            </a:r>
          </a:p>
          <a:p>
            <a:pPr marL="0" indent="0">
              <a:buFont typeface="Wingdings 2"/>
              <a:buNone/>
            </a:pPr>
            <a:r>
              <a:rPr lang="en-US" dirty="0"/>
              <a:t>We know this because our data collection techniques permit us to easily assess this.</a:t>
            </a:r>
          </a:p>
          <a:p>
            <a:pPr marL="0" indent="0">
              <a:buFont typeface="Wingdings 2"/>
              <a:buNone/>
            </a:pPr>
            <a:r>
              <a:rPr lang="en-US" dirty="0"/>
              <a:t>Apparently this condition is common in Upper Cretaceous </a:t>
            </a:r>
            <a:r>
              <a:rPr lang="en-US" dirty="0" err="1"/>
              <a:t>bonebeds</a:t>
            </a:r>
            <a:r>
              <a:rPr lang="en-US" dirty="0"/>
              <a:t>, but was not noticed by others.</a:t>
            </a:r>
          </a:p>
        </p:txBody>
      </p:sp>
    </p:spTree>
    <p:extLst>
      <p:ext uri="{BB962C8B-B14F-4D97-AF65-F5344CB8AC3E}">
        <p14:creationId xmlns:p14="http://schemas.microsoft.com/office/powerpoint/2010/main" val="698200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endParaRPr lang="en-US" dirty="0"/>
          </a:p>
        </p:txBody>
      </p:sp>
      <p:pic>
        <p:nvPicPr>
          <p:cNvPr id="89091" name="Picture 3" descr="supertops"/>
          <p:cNvPicPr>
            <a:picLocks noGrp="1" noChangeAspect="1" noChangeArrowheads="1"/>
          </p:cNvPicPr>
          <p:nvPr>
            <p:ph idx="1"/>
          </p:nvPr>
        </p:nvPicPr>
        <p:blipFill>
          <a:blip r:embed="rId3" cstate="print"/>
          <a:srcRect r="9167"/>
          <a:stretch>
            <a:fillRect/>
          </a:stretch>
        </p:blipFill>
        <p:spPr>
          <a:xfrm>
            <a:off x="381000" y="304800"/>
            <a:ext cx="8305800" cy="6640512"/>
          </a:xfrm>
          <a:noFill/>
        </p:spPr>
      </p:pic>
      <p:sp>
        <p:nvSpPr>
          <p:cNvPr id="89092" name="Text Box 4"/>
          <p:cNvSpPr txBox="1">
            <a:spLocks noChangeArrowheads="1"/>
          </p:cNvSpPr>
          <p:nvPr/>
        </p:nvSpPr>
        <p:spPr bwMode="auto">
          <a:xfrm>
            <a:off x="618156" y="1295400"/>
            <a:ext cx="2201244"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itchFamily="34" charset="0"/>
                <a:ea typeface="+mn-ea"/>
                <a:cs typeface="+mn-cs"/>
              </a:rPr>
              <a:t>0.0-0.2 meters</a:t>
            </a:r>
          </a:p>
        </p:txBody>
      </p:sp>
      <p:sp>
        <p:nvSpPr>
          <p:cNvPr id="89093" name="Rectangle 5"/>
          <p:cNvSpPr>
            <a:spLocks noChangeArrowheads="1"/>
          </p:cNvSpPr>
          <p:nvPr/>
        </p:nvSpPr>
        <p:spPr bwMode="auto">
          <a:xfrm>
            <a:off x="0" y="0"/>
            <a:ext cx="46482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DBF5F9"/>
                </a:solidFill>
                <a:effectLst/>
                <a:uLnTx/>
                <a:uFillTx/>
                <a:latin typeface="Arial Black" pitchFamily="34" charset="0"/>
                <a:ea typeface="+mn-ea"/>
                <a:cs typeface="+mn-cs"/>
              </a:rPr>
              <a:t>Quarry 2</a:t>
            </a:r>
          </a:p>
        </p:txBody>
      </p:sp>
      <p:sp>
        <p:nvSpPr>
          <p:cNvPr id="89094" name="Text Box 6"/>
          <p:cNvSpPr txBox="1">
            <a:spLocks noChangeArrowheads="1"/>
          </p:cNvSpPr>
          <p:nvPr/>
        </p:nvSpPr>
        <p:spPr bwMode="auto">
          <a:xfrm>
            <a:off x="4465638" y="6096000"/>
            <a:ext cx="4678362" cy="57943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Black" pitchFamily="34" charset="0"/>
                <a:ea typeface="+mn-ea"/>
                <a:cs typeface="+mn-cs"/>
              </a:rPr>
              <a:t>Vertical Distribution</a:t>
            </a:r>
          </a:p>
        </p:txBody>
      </p:sp>
      <p:sp>
        <p:nvSpPr>
          <p:cNvPr id="2" name="Rectangle 1"/>
          <p:cNvSpPr/>
          <p:nvPr/>
        </p:nvSpPr>
        <p:spPr>
          <a:xfrm>
            <a:off x="3200400" y="1175951"/>
            <a:ext cx="3657600" cy="49962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352800" y="5943600"/>
            <a:ext cx="7620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6604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endParaRPr lang="en-US" dirty="0"/>
          </a:p>
        </p:txBody>
      </p:sp>
      <p:pic>
        <p:nvPicPr>
          <p:cNvPr id="89091" name="Picture 3" descr="supertops"/>
          <p:cNvPicPr>
            <a:picLocks noGrp="1" noChangeAspect="1" noChangeArrowheads="1"/>
          </p:cNvPicPr>
          <p:nvPr>
            <p:ph idx="1"/>
          </p:nvPr>
        </p:nvPicPr>
        <p:blipFill>
          <a:blip r:embed="rId3" cstate="print"/>
          <a:srcRect r="9167"/>
          <a:stretch>
            <a:fillRect/>
          </a:stretch>
        </p:blipFill>
        <p:spPr>
          <a:xfrm>
            <a:off x="0" y="0"/>
            <a:ext cx="9105900" cy="6858000"/>
          </a:xfrm>
          <a:noFill/>
        </p:spPr>
      </p:pic>
      <p:sp>
        <p:nvSpPr>
          <p:cNvPr id="89092" name="Text Box 4"/>
          <p:cNvSpPr txBox="1">
            <a:spLocks noChangeArrowheads="1"/>
          </p:cNvSpPr>
          <p:nvPr/>
        </p:nvSpPr>
        <p:spPr bwMode="auto">
          <a:xfrm>
            <a:off x="609600" y="1295400"/>
            <a:ext cx="2201244"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itchFamily="34" charset="0"/>
                <a:ea typeface="+mn-ea"/>
                <a:cs typeface="+mn-cs"/>
              </a:rPr>
              <a:t>0.2-0.4 meters</a:t>
            </a:r>
          </a:p>
        </p:txBody>
      </p:sp>
      <p:sp>
        <p:nvSpPr>
          <p:cNvPr id="89093" name="Rectangle 5"/>
          <p:cNvSpPr>
            <a:spLocks noChangeArrowheads="1"/>
          </p:cNvSpPr>
          <p:nvPr/>
        </p:nvSpPr>
        <p:spPr bwMode="auto">
          <a:xfrm>
            <a:off x="0" y="0"/>
            <a:ext cx="46482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DBF5F9"/>
                </a:solidFill>
                <a:effectLst/>
                <a:uLnTx/>
                <a:uFillTx/>
                <a:latin typeface="Arial Black" pitchFamily="34" charset="0"/>
                <a:ea typeface="+mn-ea"/>
                <a:cs typeface="+mn-cs"/>
              </a:rPr>
              <a:t>Quarry 2</a:t>
            </a:r>
          </a:p>
        </p:txBody>
      </p:sp>
      <p:sp>
        <p:nvSpPr>
          <p:cNvPr id="89094" name="Text Box 6"/>
          <p:cNvSpPr txBox="1">
            <a:spLocks noChangeArrowheads="1"/>
          </p:cNvSpPr>
          <p:nvPr/>
        </p:nvSpPr>
        <p:spPr bwMode="auto">
          <a:xfrm>
            <a:off x="4465638" y="6096000"/>
            <a:ext cx="4678362" cy="57943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Black" pitchFamily="34" charset="0"/>
                <a:ea typeface="+mn-ea"/>
                <a:cs typeface="+mn-cs"/>
              </a:rPr>
              <a:t>Vertical Distribution</a:t>
            </a:r>
          </a:p>
        </p:txBody>
      </p:sp>
    </p:spTree>
    <p:extLst>
      <p:ext uri="{BB962C8B-B14F-4D97-AF65-F5344CB8AC3E}">
        <p14:creationId xmlns:p14="http://schemas.microsoft.com/office/powerpoint/2010/main" val="3160861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endParaRPr lang="en-US" dirty="0"/>
          </a:p>
        </p:txBody>
      </p:sp>
      <p:pic>
        <p:nvPicPr>
          <p:cNvPr id="88067" name="Picture 3" descr="tops"/>
          <p:cNvPicPr>
            <a:picLocks noGrp="1" noChangeAspect="1" noChangeArrowheads="1"/>
          </p:cNvPicPr>
          <p:nvPr>
            <p:ph idx="1"/>
          </p:nvPr>
        </p:nvPicPr>
        <p:blipFill>
          <a:blip r:embed="rId3" cstate="print"/>
          <a:srcRect r="9167"/>
          <a:stretch>
            <a:fillRect/>
          </a:stretch>
        </p:blipFill>
        <p:spPr>
          <a:xfrm>
            <a:off x="533400" y="227013"/>
            <a:ext cx="8305800" cy="6630987"/>
          </a:xfrm>
          <a:noFill/>
        </p:spPr>
      </p:pic>
      <p:sp>
        <p:nvSpPr>
          <p:cNvPr id="88068" name="Text Box 4"/>
          <p:cNvSpPr txBox="1">
            <a:spLocks noChangeArrowheads="1"/>
          </p:cNvSpPr>
          <p:nvPr/>
        </p:nvSpPr>
        <p:spPr bwMode="auto">
          <a:xfrm>
            <a:off x="609600" y="1295400"/>
            <a:ext cx="2174875" cy="3968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Black" pitchFamily="34" charset="0"/>
                <a:ea typeface="+mn-ea"/>
                <a:cs typeface="+mn-cs"/>
              </a:rPr>
              <a:t>0.4-0.6 meters</a:t>
            </a:r>
          </a:p>
        </p:txBody>
      </p:sp>
      <p:sp>
        <p:nvSpPr>
          <p:cNvPr id="88069" name="Rectangle 5"/>
          <p:cNvSpPr>
            <a:spLocks noChangeArrowheads="1"/>
          </p:cNvSpPr>
          <p:nvPr/>
        </p:nvSpPr>
        <p:spPr bwMode="auto">
          <a:xfrm>
            <a:off x="0" y="0"/>
            <a:ext cx="46482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DBF5F9"/>
                </a:solidFill>
                <a:effectLst/>
                <a:uLnTx/>
                <a:uFillTx/>
                <a:latin typeface="Arial Black" pitchFamily="34" charset="0"/>
                <a:ea typeface="+mn-ea"/>
                <a:cs typeface="+mn-cs"/>
              </a:rPr>
              <a:t>Quarry 2</a:t>
            </a:r>
          </a:p>
        </p:txBody>
      </p:sp>
      <p:sp>
        <p:nvSpPr>
          <p:cNvPr id="88070" name="Text Box 6"/>
          <p:cNvSpPr txBox="1">
            <a:spLocks noChangeArrowheads="1"/>
          </p:cNvSpPr>
          <p:nvPr/>
        </p:nvSpPr>
        <p:spPr bwMode="auto">
          <a:xfrm>
            <a:off x="4465638" y="6096000"/>
            <a:ext cx="4678362" cy="57943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Black" pitchFamily="34" charset="0"/>
                <a:ea typeface="+mn-ea"/>
                <a:cs typeface="+mn-cs"/>
              </a:rPr>
              <a:t>Vertical Distribution</a:t>
            </a:r>
          </a:p>
        </p:txBody>
      </p:sp>
    </p:spTree>
    <p:extLst>
      <p:ext uri="{BB962C8B-B14F-4D97-AF65-F5344CB8AC3E}">
        <p14:creationId xmlns:p14="http://schemas.microsoft.com/office/powerpoint/2010/main" val="4115264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endParaRPr lang="en-US" dirty="0"/>
          </a:p>
        </p:txBody>
      </p:sp>
      <p:pic>
        <p:nvPicPr>
          <p:cNvPr id="87043" name="Picture 3" descr="middles"/>
          <p:cNvPicPr>
            <a:picLocks noGrp="1" noChangeAspect="1" noChangeArrowheads="1"/>
          </p:cNvPicPr>
          <p:nvPr>
            <p:ph idx="1"/>
          </p:nvPr>
        </p:nvPicPr>
        <p:blipFill>
          <a:blip r:embed="rId3" cstate="print"/>
          <a:srcRect r="7438"/>
          <a:stretch>
            <a:fillRect/>
          </a:stretch>
        </p:blipFill>
        <p:spPr>
          <a:xfrm>
            <a:off x="609600" y="163513"/>
            <a:ext cx="8534400" cy="6694487"/>
          </a:xfrm>
          <a:noFill/>
        </p:spPr>
      </p:pic>
      <p:sp>
        <p:nvSpPr>
          <p:cNvPr id="87044" name="Text Box 4"/>
          <p:cNvSpPr txBox="1">
            <a:spLocks noChangeArrowheads="1"/>
          </p:cNvSpPr>
          <p:nvPr/>
        </p:nvSpPr>
        <p:spPr bwMode="auto">
          <a:xfrm>
            <a:off x="609600" y="1295400"/>
            <a:ext cx="2201244"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itchFamily="34" charset="0"/>
                <a:ea typeface="+mn-ea"/>
                <a:cs typeface="+mn-cs"/>
              </a:rPr>
              <a:t>0.6-0.8 meters</a:t>
            </a:r>
          </a:p>
        </p:txBody>
      </p:sp>
      <p:sp>
        <p:nvSpPr>
          <p:cNvPr id="87045" name="Rectangle 5"/>
          <p:cNvSpPr>
            <a:spLocks noChangeArrowheads="1"/>
          </p:cNvSpPr>
          <p:nvPr/>
        </p:nvSpPr>
        <p:spPr bwMode="auto">
          <a:xfrm>
            <a:off x="0" y="0"/>
            <a:ext cx="46482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DBF5F9"/>
                </a:solidFill>
                <a:effectLst/>
                <a:uLnTx/>
                <a:uFillTx/>
                <a:latin typeface="Arial Black" pitchFamily="34" charset="0"/>
                <a:ea typeface="+mn-ea"/>
                <a:cs typeface="+mn-cs"/>
              </a:rPr>
              <a:t>Quarry 2</a:t>
            </a:r>
          </a:p>
        </p:txBody>
      </p:sp>
      <p:sp>
        <p:nvSpPr>
          <p:cNvPr id="87046" name="Text Box 6"/>
          <p:cNvSpPr txBox="1">
            <a:spLocks noChangeArrowheads="1"/>
          </p:cNvSpPr>
          <p:nvPr/>
        </p:nvSpPr>
        <p:spPr bwMode="auto">
          <a:xfrm>
            <a:off x="4465638" y="6096000"/>
            <a:ext cx="4678362" cy="57943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Black" pitchFamily="34" charset="0"/>
                <a:ea typeface="+mn-ea"/>
                <a:cs typeface="+mn-cs"/>
              </a:rPr>
              <a:t>Vertical Distribution</a:t>
            </a:r>
          </a:p>
        </p:txBody>
      </p:sp>
    </p:spTree>
    <p:extLst>
      <p:ext uri="{BB962C8B-B14F-4D97-AF65-F5344CB8AC3E}">
        <p14:creationId xmlns:p14="http://schemas.microsoft.com/office/powerpoint/2010/main" val="4976999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2" descr="bottoms"/>
          <p:cNvPicPr>
            <a:picLocks noGrp="1" noChangeAspect="1" noChangeArrowheads="1"/>
          </p:cNvPicPr>
          <p:nvPr>
            <p:ph sz="half" idx="1"/>
          </p:nvPr>
        </p:nvPicPr>
        <p:blipFill>
          <a:blip r:embed="rId3" cstate="print"/>
          <a:srcRect/>
          <a:stretch>
            <a:fillRect/>
          </a:stretch>
        </p:blipFill>
        <p:spPr>
          <a:xfrm>
            <a:off x="685800" y="2651125"/>
            <a:ext cx="3810000" cy="2773363"/>
          </a:xfrm>
          <a:noFill/>
        </p:spPr>
      </p:pic>
      <p:pic>
        <p:nvPicPr>
          <p:cNvPr id="86019" name="Picture 3" descr="bottom"/>
          <p:cNvPicPr>
            <a:picLocks noGrp="1" noChangeAspect="1" noChangeArrowheads="1"/>
          </p:cNvPicPr>
          <p:nvPr>
            <p:ph sz="half" idx="2"/>
          </p:nvPr>
        </p:nvPicPr>
        <p:blipFill>
          <a:blip r:embed="rId4" cstate="print"/>
          <a:srcRect t="3937" r="7826"/>
          <a:stretch>
            <a:fillRect/>
          </a:stretch>
        </p:blipFill>
        <p:spPr>
          <a:xfrm>
            <a:off x="1066800" y="20595"/>
            <a:ext cx="8077200" cy="6934200"/>
          </a:xfrm>
          <a:noFill/>
        </p:spPr>
      </p:pic>
      <p:sp>
        <p:nvSpPr>
          <p:cNvPr id="86021" name="Text Box 5"/>
          <p:cNvSpPr txBox="1">
            <a:spLocks noChangeArrowheads="1"/>
          </p:cNvSpPr>
          <p:nvPr/>
        </p:nvSpPr>
        <p:spPr bwMode="auto">
          <a:xfrm>
            <a:off x="609600" y="1295400"/>
            <a:ext cx="2201244"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itchFamily="34" charset="0"/>
                <a:ea typeface="+mn-ea"/>
                <a:cs typeface="+mn-cs"/>
              </a:rPr>
              <a:t>0.8-1.0 meters</a:t>
            </a:r>
          </a:p>
        </p:txBody>
      </p:sp>
      <p:sp>
        <p:nvSpPr>
          <p:cNvPr id="86022" name="Text Box 6"/>
          <p:cNvSpPr txBox="1">
            <a:spLocks noChangeArrowheads="1"/>
          </p:cNvSpPr>
          <p:nvPr/>
        </p:nvSpPr>
        <p:spPr bwMode="auto">
          <a:xfrm>
            <a:off x="4465638" y="6096000"/>
            <a:ext cx="4678362" cy="57943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Black" pitchFamily="34" charset="0"/>
                <a:ea typeface="+mn-ea"/>
                <a:cs typeface="+mn-cs"/>
              </a:rPr>
              <a:t>Vertical Distribution</a:t>
            </a:r>
          </a:p>
        </p:txBody>
      </p:sp>
      <p:sp>
        <p:nvSpPr>
          <p:cNvPr id="2" name="Title 1"/>
          <p:cNvSpPr>
            <a:spLocks noGrp="1"/>
          </p:cNvSpPr>
          <p:nvPr>
            <p:ph type="title"/>
          </p:nvPr>
        </p:nvSpPr>
        <p:spPr/>
        <p:txBody>
          <a:bodyPr/>
          <a:lstStyle/>
          <a:p>
            <a:endParaRPr lang="en-US"/>
          </a:p>
        </p:txBody>
      </p:sp>
      <p:sp>
        <p:nvSpPr>
          <p:cNvPr id="8" name="Rectangle 5"/>
          <p:cNvSpPr>
            <a:spLocks noChangeArrowheads="1"/>
          </p:cNvSpPr>
          <p:nvPr/>
        </p:nvSpPr>
        <p:spPr bwMode="auto">
          <a:xfrm>
            <a:off x="0" y="0"/>
            <a:ext cx="46482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DBF5F9"/>
                </a:solidFill>
                <a:effectLst/>
                <a:uLnTx/>
                <a:uFillTx/>
                <a:latin typeface="Arial Black" pitchFamily="34" charset="0"/>
                <a:ea typeface="+mn-ea"/>
                <a:cs typeface="+mn-cs"/>
              </a:rPr>
              <a:t>Quarry 2</a:t>
            </a:r>
          </a:p>
        </p:txBody>
      </p:sp>
    </p:spTree>
    <p:extLst>
      <p:ext uri="{BB962C8B-B14F-4D97-AF65-F5344CB8AC3E}">
        <p14:creationId xmlns:p14="http://schemas.microsoft.com/office/powerpoint/2010/main" val="14709729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99" y="152400"/>
            <a:ext cx="8686800" cy="841248"/>
          </a:xfrm>
        </p:spPr>
        <p:txBody>
          <a:bodyPr/>
          <a:lstStyle/>
          <a:p>
            <a:r>
              <a:rPr lang="en-US" dirty="0"/>
              <a:t>orientation</a:t>
            </a:r>
          </a:p>
        </p:txBody>
      </p:sp>
      <p:sp>
        <p:nvSpPr>
          <p:cNvPr id="3" name="Content Placeholder 2"/>
          <p:cNvSpPr txBox="1">
            <a:spLocks/>
          </p:cNvSpPr>
          <p:nvPr/>
        </p:nvSpPr>
        <p:spPr>
          <a:xfrm>
            <a:off x="364299" y="993648"/>
            <a:ext cx="8534400" cy="5486400"/>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n-US" dirty="0"/>
              <a:t>Bones do not generally display a strong orientation in the </a:t>
            </a:r>
            <a:r>
              <a:rPr lang="en-US" dirty="0" err="1"/>
              <a:t>bonebed</a:t>
            </a:r>
            <a:r>
              <a:rPr lang="en-US" dirty="0"/>
              <a:t>.</a:t>
            </a:r>
          </a:p>
          <a:p>
            <a:pPr marL="0" indent="0">
              <a:buFont typeface="Wingdings 2"/>
              <a:buNone/>
            </a:pPr>
            <a:r>
              <a:rPr lang="en-US" dirty="0"/>
              <a:t>This also is typical for Upper Cretaceous </a:t>
            </a:r>
            <a:r>
              <a:rPr lang="en-US" dirty="0" err="1"/>
              <a:t>bonebeds</a:t>
            </a:r>
            <a:r>
              <a:rPr lang="en-US" dirty="0"/>
              <a:t>.</a:t>
            </a:r>
          </a:p>
        </p:txBody>
      </p:sp>
    </p:spTree>
    <p:extLst>
      <p:ext uri="{BB962C8B-B14F-4D97-AF65-F5344CB8AC3E}">
        <p14:creationId xmlns:p14="http://schemas.microsoft.com/office/powerpoint/2010/main" val="2009959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33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7"/>
          <p:cNvSpPr>
            <a:spLocks noChangeArrowheads="1"/>
          </p:cNvSpPr>
          <p:nvPr/>
        </p:nvSpPr>
        <p:spPr bwMode="auto">
          <a:xfrm>
            <a:off x="0" y="419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8"/>
          <p:cNvSpPr>
            <a:spLocks noChangeArrowheads="1"/>
          </p:cNvSpPr>
          <p:nvPr/>
        </p:nvSpPr>
        <p:spPr bwMode="auto">
          <a:xfrm>
            <a:off x="0" y="653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9"/>
          <p:cNvSpPr>
            <a:spLocks noChangeArrowheads="1"/>
          </p:cNvSpPr>
          <p:nvPr/>
        </p:nvSpPr>
        <p:spPr bwMode="auto">
          <a:xfrm>
            <a:off x="0" y="83343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 9.  Long bone orientation of main quarries.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p:cNvPicPr>
            <a:picLocks noChangeAspect="1"/>
          </p:cNvPicPr>
          <p:nvPr/>
        </p:nvPicPr>
        <p:blipFill>
          <a:blip r:embed="rId2"/>
          <a:stretch>
            <a:fillRect/>
          </a:stretch>
        </p:blipFill>
        <p:spPr>
          <a:xfrm>
            <a:off x="-381000" y="-76200"/>
            <a:ext cx="10876108" cy="7162799"/>
          </a:xfrm>
          <a:prstGeom prst="rect">
            <a:avLst/>
          </a:prstGeom>
        </p:spPr>
      </p:pic>
    </p:spTree>
    <p:extLst>
      <p:ext uri="{BB962C8B-B14F-4D97-AF65-F5344CB8AC3E}">
        <p14:creationId xmlns:p14="http://schemas.microsoft.com/office/powerpoint/2010/main" val="32979601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99" y="152400"/>
            <a:ext cx="8686800" cy="841248"/>
          </a:xfrm>
        </p:spPr>
        <p:txBody>
          <a:bodyPr/>
          <a:lstStyle/>
          <a:p>
            <a:r>
              <a:rPr lang="en-US" dirty="0"/>
              <a:t>orientation</a:t>
            </a:r>
          </a:p>
        </p:txBody>
      </p:sp>
      <p:sp>
        <p:nvSpPr>
          <p:cNvPr id="3" name="Content Placeholder 2"/>
          <p:cNvSpPr txBox="1">
            <a:spLocks/>
          </p:cNvSpPr>
          <p:nvPr/>
        </p:nvSpPr>
        <p:spPr>
          <a:xfrm>
            <a:off x="364299" y="993648"/>
            <a:ext cx="8534400" cy="5486400"/>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0A22E"/>
              </a:buClr>
              <a:buSzPct val="70000"/>
              <a:buFont typeface="Wingdings 2"/>
              <a:buNone/>
              <a:tabLst/>
              <a:defRPr/>
            </a:pPr>
            <a:r>
              <a:rPr kumimoji="0" lang="en-US" sz="3200" b="0" i="0" u="none" strike="noStrike" kern="1200" cap="none" spc="0" normalizeH="0" baseline="0" noProof="0" dirty="0">
                <a:ln>
                  <a:noFill/>
                </a:ln>
                <a:solidFill>
                  <a:srgbClr val="4E3B30"/>
                </a:solidFill>
                <a:effectLst/>
                <a:uLnTx/>
                <a:uFillTx/>
                <a:latin typeface="Franklin Gothic Book"/>
                <a:ea typeface="+mn-ea"/>
                <a:cs typeface="+mn-cs"/>
              </a:rPr>
              <a:t>Bones do not generally display a strong orientation in the </a:t>
            </a:r>
            <a:r>
              <a:rPr kumimoji="0" lang="en-US" sz="3200" b="0" i="0" u="none" strike="noStrike" kern="1200" cap="none" spc="0" normalizeH="0" baseline="0" noProof="0" dirty="0" err="1">
                <a:ln>
                  <a:noFill/>
                </a:ln>
                <a:solidFill>
                  <a:srgbClr val="4E3B30"/>
                </a:solidFill>
                <a:effectLst/>
                <a:uLnTx/>
                <a:uFillTx/>
                <a:latin typeface="Franklin Gothic Book"/>
                <a:ea typeface="+mn-ea"/>
                <a:cs typeface="+mn-cs"/>
              </a:rPr>
              <a:t>bonebed</a:t>
            </a:r>
            <a:r>
              <a:rPr kumimoji="0" lang="en-US" sz="3200" b="0" i="0" u="none" strike="noStrike" kern="1200" cap="none" spc="0" normalizeH="0" baseline="0" noProof="0" dirty="0">
                <a:ln>
                  <a:noFill/>
                </a:ln>
                <a:solidFill>
                  <a:srgbClr val="4E3B30"/>
                </a:solidFill>
                <a:effectLst/>
                <a:uLnTx/>
                <a:uFillTx/>
                <a:latin typeface="Franklin Gothic Book"/>
                <a:ea typeface="+mn-ea"/>
                <a:cs typeface="+mn-cs"/>
              </a:rPr>
              <a:t>.</a:t>
            </a:r>
          </a:p>
          <a:p>
            <a:pPr marL="0" marR="0" lvl="0" indent="0" algn="l" defTabSz="914400" rtl="0" eaLnBrk="1" fontAlgn="auto" latinLnBrk="0" hangingPunct="1">
              <a:lnSpc>
                <a:spcPct val="100000"/>
              </a:lnSpc>
              <a:spcBef>
                <a:spcPct val="20000"/>
              </a:spcBef>
              <a:spcAft>
                <a:spcPts val="0"/>
              </a:spcAft>
              <a:buClr>
                <a:srgbClr val="F0A22E"/>
              </a:buClr>
              <a:buSzPct val="70000"/>
              <a:buFont typeface="Wingdings 2"/>
              <a:buNone/>
              <a:tabLst/>
              <a:defRPr/>
            </a:pPr>
            <a:r>
              <a:rPr kumimoji="0" lang="en-US" sz="3200" b="0" i="0" u="none" strike="noStrike" kern="1200" cap="none" spc="0" normalizeH="0" baseline="0" noProof="0" dirty="0">
                <a:ln>
                  <a:noFill/>
                </a:ln>
                <a:solidFill>
                  <a:srgbClr val="4E3B30"/>
                </a:solidFill>
                <a:effectLst/>
                <a:uLnTx/>
                <a:uFillTx/>
                <a:latin typeface="Franklin Gothic Book"/>
                <a:ea typeface="+mn-ea"/>
                <a:cs typeface="+mn-cs"/>
              </a:rPr>
              <a:t>This also is typical for Upper Cretaceous </a:t>
            </a:r>
            <a:r>
              <a:rPr kumimoji="0" lang="en-US" sz="3200" b="0" i="0" u="none" strike="noStrike" kern="1200" cap="none" spc="0" normalizeH="0" baseline="0" noProof="0" dirty="0" err="1">
                <a:ln>
                  <a:noFill/>
                </a:ln>
                <a:solidFill>
                  <a:srgbClr val="4E3B30"/>
                </a:solidFill>
                <a:effectLst/>
                <a:uLnTx/>
                <a:uFillTx/>
                <a:latin typeface="Franklin Gothic Book"/>
                <a:ea typeface="+mn-ea"/>
                <a:cs typeface="+mn-cs"/>
              </a:rPr>
              <a:t>bonebeds</a:t>
            </a:r>
            <a:r>
              <a:rPr kumimoji="0" lang="en-US" sz="3200" b="0" i="0" u="none" strike="noStrike" kern="1200" cap="none" spc="0" normalizeH="0" baseline="0" noProof="0" dirty="0">
                <a:ln>
                  <a:noFill/>
                </a:ln>
                <a:solidFill>
                  <a:srgbClr val="4E3B30"/>
                </a:solidFill>
                <a:effectLst/>
                <a:uLnTx/>
                <a:uFillTx/>
                <a:latin typeface="Franklin Gothic Book"/>
                <a:ea typeface="+mn-ea"/>
                <a:cs typeface="+mn-cs"/>
              </a:rPr>
              <a:t>.</a:t>
            </a:r>
          </a:p>
          <a:p>
            <a:pPr marL="0" marR="0" lvl="0" indent="0" algn="l" defTabSz="914400" rtl="0" eaLnBrk="1" fontAlgn="auto" latinLnBrk="0" hangingPunct="1">
              <a:lnSpc>
                <a:spcPct val="100000"/>
              </a:lnSpc>
              <a:spcBef>
                <a:spcPct val="20000"/>
              </a:spcBef>
              <a:spcAft>
                <a:spcPts val="0"/>
              </a:spcAft>
              <a:buClr>
                <a:srgbClr val="F0A22E"/>
              </a:buClr>
              <a:buSzPct val="70000"/>
              <a:buFont typeface="Wingdings 2"/>
              <a:buNone/>
              <a:tabLst/>
              <a:defRPr/>
            </a:pPr>
            <a:r>
              <a:rPr kumimoji="0" lang="en-US" sz="3200" b="0" i="0" u="none" strike="noStrike" kern="1200" cap="none" spc="0" normalizeH="0" baseline="0" noProof="0" dirty="0">
                <a:ln>
                  <a:noFill/>
                </a:ln>
                <a:solidFill>
                  <a:srgbClr val="4E3B30"/>
                </a:solidFill>
                <a:effectLst/>
                <a:uLnTx/>
                <a:uFillTx/>
                <a:latin typeface="Franklin Gothic Book"/>
                <a:ea typeface="+mn-ea"/>
                <a:cs typeface="+mn-cs"/>
              </a:rPr>
              <a:t>Requires a depositing process that does not strongly orient clasts. May also indicate the velocity of the depositing current.</a:t>
            </a:r>
          </a:p>
          <a:p>
            <a:pPr marL="0" marR="0" lvl="0" indent="0" algn="l" defTabSz="914400" rtl="0" eaLnBrk="1" fontAlgn="auto" latinLnBrk="0" hangingPunct="1">
              <a:lnSpc>
                <a:spcPct val="100000"/>
              </a:lnSpc>
              <a:spcBef>
                <a:spcPct val="20000"/>
              </a:spcBef>
              <a:spcAft>
                <a:spcPts val="0"/>
              </a:spcAft>
              <a:buClr>
                <a:srgbClr val="F0A22E"/>
              </a:buClr>
              <a:buSzPct val="70000"/>
              <a:buFont typeface="Wingdings 2"/>
              <a:buNone/>
              <a:tabLst/>
              <a:defRPr/>
            </a:pPr>
            <a:r>
              <a:rPr kumimoji="0" lang="en-US" sz="3200" b="0" i="0" u="none" strike="noStrike" kern="1200" cap="none" spc="0" normalizeH="0" baseline="0" noProof="0" dirty="0">
                <a:ln>
                  <a:noFill/>
                </a:ln>
                <a:solidFill>
                  <a:srgbClr val="4E3B30"/>
                </a:solidFill>
                <a:effectLst/>
                <a:uLnTx/>
                <a:uFillTx/>
                <a:latin typeface="Franklin Gothic Book"/>
                <a:ea typeface="+mn-ea"/>
                <a:cs typeface="+mn-cs"/>
              </a:rPr>
              <a:t>Another advantage to our methods is we have plunge data on every bone. Most bones are horizontal.  Occasionally even large elements are vertical.</a:t>
            </a:r>
          </a:p>
        </p:txBody>
      </p:sp>
    </p:spTree>
    <p:extLst>
      <p:ext uri="{BB962C8B-B14F-4D97-AF65-F5344CB8AC3E}">
        <p14:creationId xmlns:p14="http://schemas.microsoft.com/office/powerpoint/2010/main" val="5014942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r>
              <a:rPr lang="en-US" dirty="0"/>
              <a:t>Taxa represented</a:t>
            </a:r>
          </a:p>
        </p:txBody>
      </p:sp>
      <p:sp>
        <p:nvSpPr>
          <p:cNvPr id="3" name="Content Placeholder 2"/>
          <p:cNvSpPr txBox="1">
            <a:spLocks/>
          </p:cNvSpPr>
          <p:nvPr/>
        </p:nvSpPr>
        <p:spPr>
          <a:xfrm>
            <a:off x="301752" y="1143000"/>
            <a:ext cx="8534400" cy="5257800"/>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n-US" sz="2800" dirty="0"/>
              <a:t>Taxa are mostly (&gt;95%) dinosaurian, mostly </a:t>
            </a:r>
            <a:r>
              <a:rPr lang="en-US" sz="2800" i="1" dirty="0" err="1"/>
              <a:t>Edmontosaurus</a:t>
            </a:r>
            <a:r>
              <a:rPr lang="en-US" sz="2800" dirty="0"/>
              <a:t> (94%).</a:t>
            </a:r>
          </a:p>
          <a:p>
            <a:pPr marL="0" indent="0">
              <a:buFont typeface="Wingdings 2"/>
              <a:buNone/>
            </a:pPr>
            <a:r>
              <a:rPr lang="en-US" sz="2800" dirty="0"/>
              <a:t>Nine genera of </a:t>
            </a:r>
            <a:r>
              <a:rPr lang="en-US" sz="2800" dirty="0" err="1"/>
              <a:t>Saurischia</a:t>
            </a:r>
            <a:r>
              <a:rPr lang="en-US" sz="2800" dirty="0"/>
              <a:t>, 5 of </a:t>
            </a:r>
            <a:r>
              <a:rPr lang="en-US" sz="2800" dirty="0" err="1"/>
              <a:t>Ornithischia</a:t>
            </a:r>
            <a:r>
              <a:rPr lang="en-US" sz="2800" dirty="0"/>
              <a:t> in the quarries of the main </a:t>
            </a:r>
            <a:r>
              <a:rPr lang="en-US" sz="2800" dirty="0" err="1"/>
              <a:t>bonebed</a:t>
            </a:r>
            <a:r>
              <a:rPr lang="en-US" sz="2800" dirty="0"/>
              <a:t>.</a:t>
            </a:r>
          </a:p>
          <a:p>
            <a:pPr marL="0" indent="0">
              <a:buFont typeface="Wingdings 2"/>
              <a:buNone/>
            </a:pPr>
            <a:r>
              <a:rPr lang="en-US" sz="2800" dirty="0"/>
              <a:t>Non-dinosaurs include lizards, snakes, mammals, birds, crocodiles and alligators, turtles, fish and </a:t>
            </a:r>
            <a:r>
              <a:rPr lang="en-US" sz="2800" dirty="0" err="1"/>
              <a:t>mollusca</a:t>
            </a:r>
            <a:r>
              <a:rPr lang="en-US" sz="2800" dirty="0"/>
              <a:t>.</a:t>
            </a:r>
          </a:p>
          <a:p>
            <a:pPr marL="0" indent="0">
              <a:buFont typeface="Wingdings 2"/>
              <a:buNone/>
            </a:pPr>
            <a:r>
              <a:rPr lang="en-US" sz="2800" dirty="0"/>
              <a:t>Plant species identified from macrofossils or pollen from our quarries include palms, cycads, conifers, elms, hickory, walnut, ephedra, ferns, dinoflagellates, </a:t>
            </a:r>
            <a:r>
              <a:rPr lang="en-US" sz="2800" i="1" dirty="0" err="1"/>
              <a:t>Aquilapollenites</a:t>
            </a:r>
            <a:r>
              <a:rPr lang="en-US" sz="2800" dirty="0"/>
              <a:t>, and </a:t>
            </a:r>
            <a:r>
              <a:rPr lang="en-US" sz="2800" i="1" dirty="0" err="1"/>
              <a:t>Wodehousia</a:t>
            </a:r>
            <a:r>
              <a:rPr lang="en-US" dirty="0"/>
              <a:t>.</a:t>
            </a:r>
          </a:p>
          <a:p>
            <a:pPr marL="0" indent="0">
              <a:buFont typeface="Wingdings 2"/>
              <a:buNone/>
            </a:pPr>
            <a:endParaRPr lang="en-US" dirty="0"/>
          </a:p>
        </p:txBody>
      </p:sp>
    </p:spTree>
    <p:extLst>
      <p:ext uri="{BB962C8B-B14F-4D97-AF65-F5344CB8AC3E}">
        <p14:creationId xmlns:p14="http://schemas.microsoft.com/office/powerpoint/2010/main" val="48627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3"/>
          <p:cNvSpPr txBox="1">
            <a:spLocks/>
          </p:cNvSpPr>
          <p:nvPr/>
        </p:nvSpPr>
        <p:spPr bwMode="auto">
          <a:xfrm>
            <a:off x="838200" y="7620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a:ln>
                  <a:noFill/>
                </a:ln>
                <a:solidFill>
                  <a:srgbClr val="DBF5F9"/>
                </a:solidFill>
                <a:effectLst/>
                <a:uLnTx/>
                <a:uFillTx/>
                <a:latin typeface="Lucida Sans"/>
                <a:ea typeface="+mj-ea"/>
                <a:cs typeface="+mj-cs"/>
              </a:rPr>
              <a:t>Hanson Research Station from 1000 feet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0" cap="none" spc="0" normalizeH="0" baseline="0" noProof="0" dirty="0">
              <a:ln>
                <a:noFill/>
              </a:ln>
              <a:solidFill>
                <a:srgbClr val="DBF5F9"/>
              </a:solidFill>
              <a:effectLst/>
              <a:uLnTx/>
              <a:uFillTx/>
              <a:latin typeface="Lucida Sans"/>
              <a:ea typeface="+mj-ea"/>
              <a:cs typeface="+mj-cs"/>
            </a:endParaRPr>
          </a:p>
        </p:txBody>
      </p:sp>
    </p:spTree>
    <p:extLst>
      <p:ext uri="{BB962C8B-B14F-4D97-AF65-F5344CB8AC3E}">
        <p14:creationId xmlns:p14="http://schemas.microsoft.com/office/powerpoint/2010/main" val="4240180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457200"/>
            <a:ext cx="8686800" cy="685800"/>
          </a:xfrm>
        </p:spPr>
        <p:txBody>
          <a:bodyPr/>
          <a:lstStyle/>
          <a:p>
            <a:r>
              <a:rPr lang="en-US" dirty="0"/>
              <a:t>Taxa represented</a:t>
            </a:r>
          </a:p>
        </p:txBody>
      </p:sp>
      <p:pic>
        <p:nvPicPr>
          <p:cNvPr id="4" name="Picture 3"/>
          <p:cNvPicPr>
            <a:picLocks noChangeAspect="1"/>
          </p:cNvPicPr>
          <p:nvPr/>
        </p:nvPicPr>
        <p:blipFill>
          <a:blip r:embed="rId2"/>
          <a:stretch>
            <a:fillRect/>
          </a:stretch>
        </p:blipFill>
        <p:spPr>
          <a:xfrm>
            <a:off x="152400" y="1298448"/>
            <a:ext cx="8453090" cy="5227838"/>
          </a:xfrm>
          <a:prstGeom prst="rect">
            <a:avLst/>
          </a:prstGeom>
        </p:spPr>
      </p:pic>
      <p:sp>
        <p:nvSpPr>
          <p:cNvPr id="5" name="TextBox 4"/>
          <p:cNvSpPr txBox="1"/>
          <p:nvPr/>
        </p:nvSpPr>
        <p:spPr>
          <a:xfrm>
            <a:off x="6858000" y="733523"/>
            <a:ext cx="1600200" cy="646331"/>
          </a:xfrm>
          <a:prstGeom prst="rect">
            <a:avLst/>
          </a:prstGeom>
          <a:noFill/>
        </p:spPr>
        <p:txBody>
          <a:bodyPr wrap="square" rtlCol="0">
            <a:spAutoFit/>
          </a:bodyPr>
          <a:lstStyle/>
          <a:p>
            <a:r>
              <a:rPr lang="en-US" dirty="0"/>
              <a:t># elements for given taxon</a:t>
            </a:r>
          </a:p>
        </p:txBody>
      </p:sp>
      <p:sp>
        <p:nvSpPr>
          <p:cNvPr id="6" name="Rectangle 5"/>
          <p:cNvSpPr/>
          <p:nvPr/>
        </p:nvSpPr>
        <p:spPr>
          <a:xfrm>
            <a:off x="228600" y="1295400"/>
            <a:ext cx="609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9517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762000"/>
          </a:xfrm>
        </p:spPr>
        <p:txBody>
          <a:bodyPr/>
          <a:lstStyle/>
          <a:p>
            <a:r>
              <a:rPr lang="en-US" dirty="0"/>
              <a:t>Taxa represented</a:t>
            </a:r>
          </a:p>
        </p:txBody>
      </p:sp>
      <p:pic>
        <p:nvPicPr>
          <p:cNvPr id="4" name="Picture 3"/>
          <p:cNvPicPr>
            <a:picLocks noChangeAspect="1"/>
          </p:cNvPicPr>
          <p:nvPr/>
        </p:nvPicPr>
        <p:blipFill>
          <a:blip r:embed="rId2"/>
          <a:stretch>
            <a:fillRect/>
          </a:stretch>
        </p:blipFill>
        <p:spPr>
          <a:xfrm>
            <a:off x="49840" y="1325362"/>
            <a:ext cx="8865560" cy="5532638"/>
          </a:xfrm>
          <a:prstGeom prst="rect">
            <a:avLst/>
          </a:prstGeom>
        </p:spPr>
      </p:pic>
      <p:sp>
        <p:nvSpPr>
          <p:cNvPr id="3" name="TextBox 2"/>
          <p:cNvSpPr txBox="1"/>
          <p:nvPr/>
        </p:nvSpPr>
        <p:spPr>
          <a:xfrm>
            <a:off x="6858000" y="733523"/>
            <a:ext cx="1600200" cy="646331"/>
          </a:xfrm>
          <a:prstGeom prst="rect">
            <a:avLst/>
          </a:prstGeom>
          <a:noFill/>
        </p:spPr>
        <p:txBody>
          <a:bodyPr wrap="square" rtlCol="0">
            <a:spAutoFit/>
          </a:bodyPr>
          <a:lstStyle/>
          <a:p>
            <a:r>
              <a:rPr lang="en-US" dirty="0"/>
              <a:t># elements for given taxon</a:t>
            </a:r>
          </a:p>
        </p:txBody>
      </p:sp>
    </p:spTree>
    <p:extLst>
      <p:ext uri="{BB962C8B-B14F-4D97-AF65-F5344CB8AC3E}">
        <p14:creationId xmlns:p14="http://schemas.microsoft.com/office/powerpoint/2010/main" val="2351613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6000000">
            <a:off x="-1667655" y="-791000"/>
            <a:ext cx="12925417" cy="10863474"/>
          </a:xfrm>
          <a:prstGeom prst="rect">
            <a:avLst/>
          </a:prstGeom>
        </p:spPr>
      </p:pic>
      <p:sp>
        <p:nvSpPr>
          <p:cNvPr id="4" name="Title 1"/>
          <p:cNvSpPr>
            <a:spLocks noGrp="1"/>
          </p:cNvSpPr>
          <p:nvPr>
            <p:ph type="title"/>
          </p:nvPr>
        </p:nvSpPr>
        <p:spPr>
          <a:xfrm>
            <a:off x="228600" y="457200"/>
            <a:ext cx="8686800" cy="762000"/>
          </a:xfrm>
        </p:spPr>
        <p:txBody>
          <a:bodyPr/>
          <a:lstStyle/>
          <a:p>
            <a:r>
              <a:rPr lang="en-US" dirty="0"/>
              <a:t>dentary of </a:t>
            </a:r>
            <a:r>
              <a:rPr lang="en-US" i="1" dirty="0" err="1"/>
              <a:t>didelphodon</a:t>
            </a:r>
            <a:r>
              <a:rPr lang="en-US" dirty="0"/>
              <a:t> sp.</a:t>
            </a:r>
          </a:p>
        </p:txBody>
      </p:sp>
    </p:spTree>
    <p:extLst>
      <p:ext uri="{BB962C8B-B14F-4D97-AF65-F5344CB8AC3E}">
        <p14:creationId xmlns:p14="http://schemas.microsoft.com/office/powerpoint/2010/main" val="24101174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r>
              <a:rPr lang="en-US" dirty="0"/>
              <a:t>Predator – prey ratios</a:t>
            </a:r>
          </a:p>
        </p:txBody>
      </p:sp>
      <p:sp>
        <p:nvSpPr>
          <p:cNvPr id="3" name="Content Placeholder 2"/>
          <p:cNvSpPr txBox="1">
            <a:spLocks/>
          </p:cNvSpPr>
          <p:nvPr/>
        </p:nvSpPr>
        <p:spPr>
          <a:xfrm>
            <a:off x="301752" y="993648"/>
            <a:ext cx="8534400" cy="5711952"/>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n-US" dirty="0"/>
              <a:t>Typical predator – prey ratios for mammals are on the order of 1:10.</a:t>
            </a:r>
          </a:p>
          <a:p>
            <a:pPr marL="0" indent="0">
              <a:buFont typeface="Wingdings 2"/>
              <a:buNone/>
            </a:pPr>
            <a:r>
              <a:rPr lang="en-US" dirty="0"/>
              <a:t>Typical ratios for </a:t>
            </a:r>
            <a:r>
              <a:rPr lang="en-US" i="1" dirty="0" err="1"/>
              <a:t>Edmontosaurus</a:t>
            </a:r>
            <a:r>
              <a:rPr lang="en-US" dirty="0"/>
              <a:t> quarries range from 1:6 to 1:50.</a:t>
            </a:r>
          </a:p>
          <a:p>
            <a:pPr marL="0" indent="0">
              <a:buFont typeface="Wingdings 2"/>
              <a:buNone/>
            </a:pPr>
            <a:r>
              <a:rPr lang="en-US" dirty="0"/>
              <a:t>Our quarries yield consistently a ratio of about 1:20, meaning that predators are underrepresented in these deposits.</a:t>
            </a:r>
          </a:p>
        </p:txBody>
      </p:sp>
    </p:spTree>
    <p:extLst>
      <p:ext uri="{BB962C8B-B14F-4D97-AF65-F5344CB8AC3E}">
        <p14:creationId xmlns:p14="http://schemas.microsoft.com/office/powerpoint/2010/main" val="28951167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01752" y="993648"/>
            <a:ext cx="8534400" cy="5711952"/>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n-US" sz="2400" dirty="0" err="1"/>
              <a:t>Voorhies</a:t>
            </a:r>
            <a:r>
              <a:rPr lang="en-US" sz="2400" dirty="0"/>
              <a:t> and </a:t>
            </a:r>
            <a:r>
              <a:rPr lang="en-US" sz="2400" dirty="0" err="1"/>
              <a:t>Behrensmeyer’s</a:t>
            </a:r>
            <a:r>
              <a:rPr lang="en-US" sz="2400" dirty="0"/>
              <a:t> approaches may not be valid for dinosaur bones.</a:t>
            </a:r>
          </a:p>
          <a:p>
            <a:pPr marL="0" indent="0">
              <a:buFont typeface="Wingdings 2"/>
              <a:buNone/>
            </a:pPr>
            <a:r>
              <a:rPr lang="en-US" sz="2400" dirty="0"/>
              <a:t>In this presentation, using bones from the first 20 years work, a total of 8,460 identifiable elements, excluding tendons and teeth and </a:t>
            </a:r>
            <a:r>
              <a:rPr lang="en-US" sz="2400" dirty="0" err="1"/>
              <a:t>indet</a:t>
            </a:r>
            <a:r>
              <a:rPr lang="en-US" sz="2400" dirty="0"/>
              <a:t>.</a:t>
            </a:r>
          </a:p>
          <a:p>
            <a:pPr marL="0" indent="0">
              <a:buNone/>
            </a:pPr>
            <a:r>
              <a:rPr lang="en-US" sz="2400" dirty="0"/>
              <a:t>MNI for currently excavated bones based on 114 pubes, the most frequently encountered bone, 61 of which were from left side (9 undetermined). This yields 61 – 66 individuals.</a:t>
            </a:r>
          </a:p>
          <a:p>
            <a:pPr marL="0" indent="0">
              <a:buNone/>
            </a:pPr>
            <a:r>
              <a:rPr lang="en-US" sz="2400" dirty="0"/>
              <a:t>Using typical bone count for adult animals (390), expect in excess of 24,000 bones. Recovery rate is 36%.</a:t>
            </a:r>
          </a:p>
          <a:p>
            <a:pPr marL="0" indent="0">
              <a:buNone/>
            </a:pPr>
            <a:r>
              <a:rPr lang="en-US" sz="2400" dirty="0"/>
              <a:t>Ribs present a special problem.</a:t>
            </a:r>
          </a:p>
          <a:p>
            <a:pPr marL="0" indent="0">
              <a:buNone/>
            </a:pPr>
            <a:endParaRPr lang="en-US" dirty="0"/>
          </a:p>
        </p:txBody>
      </p:sp>
      <p:sp>
        <p:nvSpPr>
          <p:cNvPr id="4" name="Title 1"/>
          <p:cNvSpPr txBox="1">
            <a:spLocks/>
          </p:cNvSpPr>
          <p:nvPr/>
        </p:nvSpPr>
        <p:spPr>
          <a:xfrm>
            <a:off x="304800" y="152400"/>
            <a:ext cx="8686800" cy="841248"/>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a:t>Element distribution</a:t>
            </a:r>
            <a:endParaRPr lang="en-US" dirty="0"/>
          </a:p>
        </p:txBody>
      </p:sp>
    </p:spTree>
    <p:extLst>
      <p:ext uri="{BB962C8B-B14F-4D97-AF65-F5344CB8AC3E}">
        <p14:creationId xmlns:p14="http://schemas.microsoft.com/office/powerpoint/2010/main" val="34487396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Snyder\Research\Dinosaurs\Taphonomy paper\Pictures\Skull Elements 8-18-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solidFill>
              <a:schemeClr val="bg1"/>
            </a:solidFill>
          </a:ln>
        </p:spPr>
      </p:pic>
      <p:sp>
        <p:nvSpPr>
          <p:cNvPr id="4" name="Rectangle 3"/>
          <p:cNvSpPr/>
          <p:nvPr/>
        </p:nvSpPr>
        <p:spPr>
          <a:xfrm>
            <a:off x="1371600" y="1298448"/>
            <a:ext cx="1905000" cy="987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48000" y="1524000"/>
            <a:ext cx="609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00400" y="22098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90900" y="2286000"/>
            <a:ext cx="762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352800" y="2286000"/>
            <a:ext cx="0" cy="2285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262128" y="-39624"/>
            <a:ext cx="6672072" cy="841248"/>
          </a:xfrm>
          <a:prstGeom prst="rect">
            <a:avLst/>
          </a:prstGeom>
          <a:solidFill>
            <a:schemeClr val="bg1"/>
          </a:solidFill>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a:t>Bone recovery from skull</a:t>
            </a:r>
          </a:p>
        </p:txBody>
      </p:sp>
    </p:spTree>
    <p:extLst>
      <p:ext uri="{BB962C8B-B14F-4D97-AF65-F5344CB8AC3E}">
        <p14:creationId xmlns:p14="http://schemas.microsoft.com/office/powerpoint/2010/main" val="2049195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 y="152400"/>
            <a:ext cx="8766048" cy="841248"/>
          </a:xfrm>
          <a:solidFill>
            <a:schemeClr val="bg1"/>
          </a:solidFill>
        </p:spPr>
        <p:txBody>
          <a:bodyPr/>
          <a:lstStyle/>
          <a:p>
            <a:r>
              <a:rPr lang="en-US" dirty="0"/>
              <a:t>Bone recovery from body</a:t>
            </a:r>
          </a:p>
        </p:txBody>
      </p:sp>
      <p:pic>
        <p:nvPicPr>
          <p:cNvPr id="3" name="Picture 2" descr="I:\Snyder\Research\Dinosaurs\Taphonomy paper\Pictures\Post Cranial Elements 8-18-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385046"/>
            <a:ext cx="9296400" cy="5472953"/>
          </a:xfrm>
          <a:prstGeom prst="rect">
            <a:avLst/>
          </a:prstGeom>
          <a:noFill/>
          <a:ln>
            <a:noFill/>
          </a:ln>
        </p:spPr>
      </p:pic>
    </p:spTree>
    <p:extLst>
      <p:ext uri="{BB962C8B-B14F-4D97-AF65-F5344CB8AC3E}">
        <p14:creationId xmlns:p14="http://schemas.microsoft.com/office/powerpoint/2010/main" val="31464559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670417948"/>
              </p:ext>
            </p:extLst>
          </p:nvPr>
        </p:nvGraphicFramePr>
        <p:xfrm>
          <a:off x="-3" y="6"/>
          <a:ext cx="9144002" cy="7452361"/>
        </p:xfrm>
        <a:graphic>
          <a:graphicData uri="http://schemas.openxmlformats.org/drawingml/2006/table">
            <a:tbl>
              <a:tblPr firstRow="1" firstCol="1" bandRow="1">
                <a:tableStyleId>{5C22544A-7EE6-4342-B048-85BDC9FD1C3A}</a:tableStyleId>
              </a:tblPr>
              <a:tblGrid>
                <a:gridCol w="1388073">
                  <a:extLst>
                    <a:ext uri="{9D8B030D-6E8A-4147-A177-3AD203B41FA5}">
                      <a16:colId xmlns:a16="http://schemas.microsoft.com/office/drawing/2014/main" val="2858377208"/>
                    </a:ext>
                  </a:extLst>
                </a:gridCol>
                <a:gridCol w="1641283">
                  <a:extLst>
                    <a:ext uri="{9D8B030D-6E8A-4147-A177-3AD203B41FA5}">
                      <a16:colId xmlns:a16="http://schemas.microsoft.com/office/drawing/2014/main" val="2039209247"/>
                    </a:ext>
                  </a:extLst>
                </a:gridCol>
                <a:gridCol w="951823">
                  <a:extLst>
                    <a:ext uri="{9D8B030D-6E8A-4147-A177-3AD203B41FA5}">
                      <a16:colId xmlns:a16="http://schemas.microsoft.com/office/drawing/2014/main" val="1754789422"/>
                    </a:ext>
                  </a:extLst>
                </a:gridCol>
                <a:gridCol w="1036224">
                  <a:extLst>
                    <a:ext uri="{9D8B030D-6E8A-4147-A177-3AD203B41FA5}">
                      <a16:colId xmlns:a16="http://schemas.microsoft.com/office/drawing/2014/main" val="3906853920"/>
                    </a:ext>
                  </a:extLst>
                </a:gridCol>
                <a:gridCol w="1073851">
                  <a:extLst>
                    <a:ext uri="{9D8B030D-6E8A-4147-A177-3AD203B41FA5}">
                      <a16:colId xmlns:a16="http://schemas.microsoft.com/office/drawing/2014/main" val="1159083811"/>
                    </a:ext>
                  </a:extLst>
                </a:gridCol>
                <a:gridCol w="1101308">
                  <a:extLst>
                    <a:ext uri="{9D8B030D-6E8A-4147-A177-3AD203B41FA5}">
                      <a16:colId xmlns:a16="http://schemas.microsoft.com/office/drawing/2014/main" val="3578801553"/>
                    </a:ext>
                  </a:extLst>
                </a:gridCol>
                <a:gridCol w="1073851">
                  <a:extLst>
                    <a:ext uri="{9D8B030D-6E8A-4147-A177-3AD203B41FA5}">
                      <a16:colId xmlns:a16="http://schemas.microsoft.com/office/drawing/2014/main" val="3052595768"/>
                    </a:ext>
                  </a:extLst>
                </a:gridCol>
                <a:gridCol w="877589">
                  <a:extLst>
                    <a:ext uri="{9D8B030D-6E8A-4147-A177-3AD203B41FA5}">
                      <a16:colId xmlns:a16="http://schemas.microsoft.com/office/drawing/2014/main" val="3945179386"/>
                    </a:ext>
                  </a:extLst>
                </a:gridCol>
              </a:tblGrid>
              <a:tr h="668561">
                <a:tc>
                  <a:txBody>
                    <a:bodyPr/>
                    <a:lstStyle/>
                    <a:p>
                      <a:pPr marL="0" marR="0" algn="l">
                        <a:spcBef>
                          <a:spcPts val="0"/>
                        </a:spcBef>
                        <a:spcAft>
                          <a:spcPts val="0"/>
                        </a:spcAft>
                      </a:pPr>
                      <a:r>
                        <a:rPr lang="en-US" sz="1800" dirty="0">
                          <a:effectLst/>
                        </a:rPr>
                        <a:t>Region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Element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Overall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%TOT this paper</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Ullmann 2017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Gangloff 2010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Scherzer 2010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Evans 2015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1348546760"/>
                  </a:ext>
                </a:extLst>
              </a:tr>
              <a:tr h="322755">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#Elements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8460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4702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2769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537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1612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1067087943"/>
                  </a:ext>
                </a:extLst>
              </a:tr>
              <a:tr h="239761">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MNI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61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44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2190620431"/>
                  </a:ext>
                </a:extLst>
              </a:tr>
              <a:tr h="322755">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4172720641"/>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Basisphenoid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4030796327"/>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Exoccipital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21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21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1108653866"/>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Jugal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52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57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1084387114"/>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Maxillary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45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51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3646088712"/>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Nasal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66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763761277"/>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Parietal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1996104359"/>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Premaxillary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24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25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3236418542"/>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Quadrate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62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61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66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4218434379"/>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Squamosal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26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4222254541"/>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Frontal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43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25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3293104535"/>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Postfrontal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1251344154"/>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Postorbital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26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3952761747"/>
                  </a:ext>
                </a:extLst>
              </a:tr>
              <a:tr h="248982">
                <a:tc>
                  <a:txBody>
                    <a:bodyPr/>
                    <a:lstStyle/>
                    <a:p>
                      <a:pPr marL="0" marR="0" algn="l">
                        <a:spcBef>
                          <a:spcPts val="0"/>
                        </a:spcBef>
                        <a:spcAft>
                          <a:spcPts val="0"/>
                        </a:spcAft>
                      </a:pPr>
                      <a:r>
                        <a:rPr lang="en-US" sz="1800">
                          <a:effectLst/>
                        </a:rPr>
                        <a:t>Mandible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Dentary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96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43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76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75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41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1190242315"/>
                  </a:ext>
                </a:extLst>
              </a:tr>
              <a:tr h="442635">
                <a:tc>
                  <a:txBody>
                    <a:bodyPr/>
                    <a:lstStyle/>
                    <a:p>
                      <a:pPr marL="0" marR="0" algn="l">
                        <a:spcBef>
                          <a:spcPts val="0"/>
                        </a:spcBef>
                        <a:spcAft>
                          <a:spcPts val="0"/>
                        </a:spcAft>
                      </a:pPr>
                      <a:r>
                        <a:rPr lang="en-US" sz="1800">
                          <a:effectLst/>
                        </a:rPr>
                        <a:t>Axial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Vertebra, caud.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41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520580393"/>
                  </a:ext>
                </a:extLst>
              </a:tr>
              <a:tr h="438908">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Vertebra, cerv</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1390883101"/>
                  </a:ext>
                </a:extLst>
              </a:tr>
              <a:tr h="438908">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Vertebra, dors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51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2525318476"/>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Chevron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106008934"/>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Rib</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68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50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25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979586431"/>
                  </a:ext>
                </a:extLst>
              </a:tr>
              <a:tr h="248982">
                <a:tc>
                  <a:txBody>
                    <a:bodyPr/>
                    <a:lstStyle/>
                    <a:p>
                      <a:pPr marL="0" marR="0" algn="l">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Rib, cervical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7635" marR="57635" marT="0" marB="0"/>
                </a:tc>
                <a:tc>
                  <a:txBody>
                    <a:bodyPr/>
                    <a:lstStyle/>
                    <a:p>
                      <a:pPr marL="0" marR="0" algn="l">
                        <a:spcBef>
                          <a:spcPts val="0"/>
                        </a:spcBef>
                        <a:spcAft>
                          <a:spcPts val="0"/>
                        </a:spcAft>
                      </a:pPr>
                      <a:r>
                        <a:rPr lang="en-US" sz="1800">
                          <a:effectLst/>
                        </a:rPr>
                        <a:t>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5" marR="57635" marT="0" marB="0"/>
                </a:tc>
                <a:tc>
                  <a:txBody>
                    <a:bodyPr/>
                    <a:lstStyle/>
                    <a:p>
                      <a:pPr algn="l"/>
                      <a:endParaRPr lang="en-US" sz="1600" dirty="0">
                        <a:effectLst/>
                        <a:latin typeface="Calibri" panose="020F0502020204030204" pitchFamily="34" charset="0"/>
                        <a:cs typeface="Times New Roman" panose="02020603050405020304" pitchFamily="18" charset="0"/>
                      </a:endParaRPr>
                    </a:p>
                  </a:txBody>
                  <a:tcPr marL="57635" marR="57635" marT="0" marB="0"/>
                </a:tc>
                <a:extLst>
                  <a:ext uri="{0D108BD9-81ED-4DB2-BD59-A6C34878D82A}">
                    <a16:rowId xmlns:a16="http://schemas.microsoft.com/office/drawing/2014/main" val="378556939"/>
                  </a:ext>
                </a:extLst>
              </a:tr>
            </a:tbl>
          </a:graphicData>
        </a:graphic>
      </p:graphicFrame>
    </p:spTree>
    <p:extLst>
      <p:ext uri="{BB962C8B-B14F-4D97-AF65-F5344CB8AC3E}">
        <p14:creationId xmlns:p14="http://schemas.microsoft.com/office/powerpoint/2010/main" val="35429338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
          <p:cNvSpPr>
            <a:spLocks noChangeArrowheads="1"/>
          </p:cNvSpPr>
          <p:nvPr/>
        </p:nvSpPr>
        <p:spPr bwMode="auto">
          <a:xfrm>
            <a:off x="3357563" y="15541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566768480"/>
              </p:ext>
            </p:extLst>
          </p:nvPr>
        </p:nvGraphicFramePr>
        <p:xfrm>
          <a:off x="26633" y="53266"/>
          <a:ext cx="9117367" cy="6910908"/>
        </p:xfrm>
        <a:graphic>
          <a:graphicData uri="http://schemas.openxmlformats.org/drawingml/2006/table">
            <a:tbl>
              <a:tblPr firstRow="1" firstCol="1" bandRow="1">
                <a:tableStyleId>{5C22544A-7EE6-4342-B048-85BDC9FD1C3A}</a:tableStyleId>
              </a:tblPr>
              <a:tblGrid>
                <a:gridCol w="1384030">
                  <a:extLst>
                    <a:ext uri="{9D8B030D-6E8A-4147-A177-3AD203B41FA5}">
                      <a16:colId xmlns:a16="http://schemas.microsoft.com/office/drawing/2014/main" val="2241652928"/>
                    </a:ext>
                  </a:extLst>
                </a:gridCol>
                <a:gridCol w="1636503">
                  <a:extLst>
                    <a:ext uri="{9D8B030D-6E8A-4147-A177-3AD203B41FA5}">
                      <a16:colId xmlns:a16="http://schemas.microsoft.com/office/drawing/2014/main" val="462597023"/>
                    </a:ext>
                  </a:extLst>
                </a:gridCol>
                <a:gridCol w="949050">
                  <a:extLst>
                    <a:ext uri="{9D8B030D-6E8A-4147-A177-3AD203B41FA5}">
                      <a16:colId xmlns:a16="http://schemas.microsoft.com/office/drawing/2014/main" val="2418671750"/>
                    </a:ext>
                  </a:extLst>
                </a:gridCol>
                <a:gridCol w="1033206">
                  <a:extLst>
                    <a:ext uri="{9D8B030D-6E8A-4147-A177-3AD203B41FA5}">
                      <a16:colId xmlns:a16="http://schemas.microsoft.com/office/drawing/2014/main" val="1987170393"/>
                    </a:ext>
                  </a:extLst>
                </a:gridCol>
                <a:gridCol w="1070723">
                  <a:extLst>
                    <a:ext uri="{9D8B030D-6E8A-4147-A177-3AD203B41FA5}">
                      <a16:colId xmlns:a16="http://schemas.microsoft.com/office/drawing/2014/main" val="2907686185"/>
                    </a:ext>
                  </a:extLst>
                </a:gridCol>
                <a:gridCol w="1098100">
                  <a:extLst>
                    <a:ext uri="{9D8B030D-6E8A-4147-A177-3AD203B41FA5}">
                      <a16:colId xmlns:a16="http://schemas.microsoft.com/office/drawing/2014/main" val="3832662674"/>
                    </a:ext>
                  </a:extLst>
                </a:gridCol>
                <a:gridCol w="1070723">
                  <a:extLst>
                    <a:ext uri="{9D8B030D-6E8A-4147-A177-3AD203B41FA5}">
                      <a16:colId xmlns:a16="http://schemas.microsoft.com/office/drawing/2014/main" val="3380264723"/>
                    </a:ext>
                  </a:extLst>
                </a:gridCol>
                <a:gridCol w="875032">
                  <a:extLst>
                    <a:ext uri="{9D8B030D-6E8A-4147-A177-3AD203B41FA5}">
                      <a16:colId xmlns:a16="http://schemas.microsoft.com/office/drawing/2014/main" val="672160614"/>
                    </a:ext>
                  </a:extLst>
                </a:gridCol>
              </a:tblGrid>
              <a:tr h="642583">
                <a:tc>
                  <a:txBody>
                    <a:bodyPr/>
                    <a:lstStyle/>
                    <a:p>
                      <a:pPr marL="0" marR="0" algn="l">
                        <a:spcBef>
                          <a:spcPts val="0"/>
                        </a:spcBef>
                        <a:spcAft>
                          <a:spcPts val="0"/>
                        </a:spcAft>
                      </a:pPr>
                      <a:r>
                        <a:rPr lang="en-US" sz="1600">
                          <a:effectLst/>
                        </a:rPr>
                        <a:t>Region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Element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Overall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%TOT this paper</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Ullmann 2017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Gangloff 2010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Scherzer 2010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Evans 2015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2384431742"/>
                  </a:ext>
                </a:extLst>
              </a:tr>
              <a:tr h="310211">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#Elements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8460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4702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2769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537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1612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787950714"/>
                  </a:ext>
                </a:extLst>
              </a:tr>
              <a:tr h="230444">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MNI</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61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44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4190306901"/>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1340790802"/>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Clavicle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27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1897875288"/>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Coracoid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23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2915199257"/>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Humerus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48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69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2870127925"/>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Metacarpal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dirty="0">
                          <a:effectLst/>
                        </a:rPr>
                        <a:t>21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71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29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13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1186635672"/>
                  </a:ext>
                </a:extLst>
              </a:tr>
              <a:tr h="425435">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Phalanx, manus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1148858169"/>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Radius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50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48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61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56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171848953"/>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Scapula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65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50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1237718545"/>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Ulna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44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3336174039"/>
                  </a:ext>
                </a:extLst>
              </a:tr>
              <a:tr h="425435">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Ungual, manus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894728008"/>
                  </a:ext>
                </a:extLst>
              </a:tr>
              <a:tr h="232659">
                <a:tc>
                  <a:txBody>
                    <a:bodyPr/>
                    <a:lstStyle/>
                    <a:p>
                      <a:pPr marL="0" marR="0" algn="l">
                        <a:spcBef>
                          <a:spcPts val="0"/>
                        </a:spcBef>
                        <a:spcAft>
                          <a:spcPts val="0"/>
                        </a:spcAft>
                      </a:pPr>
                      <a:r>
                        <a:rPr lang="en-US" sz="1600">
                          <a:effectLst/>
                        </a:rPr>
                        <a:t>Pelvic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Astragalus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1443286600"/>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Femur</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49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63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2299740993"/>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Fibula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67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69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1099808615"/>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Ilium</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27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50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86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4022753877"/>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Ischium</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85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56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91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3263648781"/>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Metatarsal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25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81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47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25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4260726525"/>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Phalanx, pes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13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2607978802"/>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Pubis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99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63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82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250523314"/>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Sacrum</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235692222"/>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Tibia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46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71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31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dirty="0">
                          <a:effectLst/>
                        </a:rPr>
                        <a:t>23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656205617"/>
                  </a:ext>
                </a:extLst>
              </a:tr>
              <a:tr h="239307">
                <a:tc>
                  <a:txBody>
                    <a:bodyPr/>
                    <a:lstStyle/>
                    <a:p>
                      <a:pPr marL="0" marR="0" algn="l">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Ungual, pes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a:effectLst/>
                        <a:latin typeface="Calibri" panose="020F0502020204030204" pitchFamily="34" charset="0"/>
                        <a:cs typeface="Times New Roman" panose="02020603050405020304" pitchFamily="18" charset="0"/>
                      </a:endParaRPr>
                    </a:p>
                  </a:txBody>
                  <a:tcPr marL="53056" marR="53056" marT="0" marB="0"/>
                </a:tc>
                <a:tc>
                  <a:txBody>
                    <a:bodyPr/>
                    <a:lstStyle/>
                    <a:p>
                      <a:pPr marL="0" marR="0" algn="l">
                        <a:spcBef>
                          <a:spcPts val="0"/>
                        </a:spcBef>
                        <a:spcAft>
                          <a:spcPts val="0"/>
                        </a:spcAft>
                      </a:pPr>
                      <a:r>
                        <a:rPr lang="en-US" sz="1600">
                          <a:effectLst/>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3056" marR="53056" marT="0" marB="0"/>
                </a:tc>
                <a:tc>
                  <a:txBody>
                    <a:bodyPr/>
                    <a:lstStyle/>
                    <a:p>
                      <a:pPr algn="l"/>
                      <a:endParaRPr lang="en-US" sz="1600" dirty="0">
                        <a:effectLst/>
                        <a:latin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970454563"/>
                  </a:ext>
                </a:extLst>
              </a:tr>
              <a:tr h="230444">
                <a:tc>
                  <a:txBody>
                    <a:bodyPr/>
                    <a:lstStyle/>
                    <a:p>
                      <a:pPr algn="l"/>
                      <a:endParaRPr lang="en-US" sz="9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9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9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9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9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9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900">
                        <a:effectLst/>
                        <a:latin typeface="Calibri" panose="020F0502020204030204" pitchFamily="34" charset="0"/>
                        <a:cs typeface="Times New Roman" panose="02020603050405020304" pitchFamily="18" charset="0"/>
                      </a:endParaRPr>
                    </a:p>
                  </a:txBody>
                  <a:tcPr marL="53056" marR="53056" marT="0" marB="0"/>
                </a:tc>
                <a:tc>
                  <a:txBody>
                    <a:bodyPr/>
                    <a:lstStyle/>
                    <a:p>
                      <a:pPr algn="l"/>
                      <a:endParaRPr lang="en-US" sz="900" dirty="0">
                        <a:effectLst/>
                        <a:latin typeface="Calibri" panose="020F0502020204030204" pitchFamily="34" charset="0"/>
                        <a:cs typeface="Times New Roman" panose="02020603050405020304" pitchFamily="18" charset="0"/>
                      </a:endParaRPr>
                    </a:p>
                  </a:txBody>
                  <a:tcPr marL="53056" marR="53056" marT="0" marB="0"/>
                </a:tc>
                <a:extLst>
                  <a:ext uri="{0D108BD9-81ED-4DB2-BD59-A6C34878D82A}">
                    <a16:rowId xmlns:a16="http://schemas.microsoft.com/office/drawing/2014/main" val="2313934054"/>
                  </a:ext>
                </a:extLst>
              </a:tr>
            </a:tbl>
          </a:graphicData>
        </a:graphic>
      </p:graphicFrame>
    </p:spTree>
    <p:extLst>
      <p:ext uri="{BB962C8B-B14F-4D97-AF65-F5344CB8AC3E}">
        <p14:creationId xmlns:p14="http://schemas.microsoft.com/office/powerpoint/2010/main" val="92269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965" y="-304800"/>
            <a:ext cx="9973235" cy="7140845"/>
          </a:xfrm>
          <a:prstGeom prst="rect">
            <a:avLst/>
          </a:prstGeom>
        </p:spPr>
      </p:pic>
    </p:spTree>
    <p:extLst>
      <p:ext uri="{BB962C8B-B14F-4D97-AF65-F5344CB8AC3E}">
        <p14:creationId xmlns:p14="http://schemas.microsoft.com/office/powerpoint/2010/main" val="354062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normAutofit fontScale="90000"/>
          </a:bodyPr>
          <a:lstStyle/>
          <a:p>
            <a:r>
              <a:rPr lang="es-ES" dirty="0" err="1"/>
              <a:t>Sediments</a:t>
            </a:r>
            <a:r>
              <a:rPr lang="es-ES" dirty="0"/>
              <a:t> of </a:t>
            </a:r>
            <a:r>
              <a:rPr lang="es-ES" dirty="0" err="1"/>
              <a:t>the</a:t>
            </a:r>
            <a:r>
              <a:rPr lang="es-ES" dirty="0"/>
              <a:t> Lance </a:t>
            </a:r>
            <a:r>
              <a:rPr lang="es-ES" dirty="0" err="1"/>
              <a:t>Formation</a:t>
            </a:r>
            <a:endParaRPr lang="en-US" dirty="0"/>
          </a:p>
        </p:txBody>
      </p:sp>
      <p:sp>
        <p:nvSpPr>
          <p:cNvPr id="3" name="Content Placeholder 2"/>
          <p:cNvSpPr>
            <a:spLocks noGrp="1"/>
          </p:cNvSpPr>
          <p:nvPr>
            <p:ph idx="1"/>
          </p:nvPr>
        </p:nvSpPr>
        <p:spPr>
          <a:xfrm>
            <a:off x="685800" y="1295400"/>
            <a:ext cx="7772400" cy="4800600"/>
          </a:xfrm>
        </p:spPr>
        <p:txBody>
          <a:bodyPr/>
          <a:lstStyle/>
          <a:p>
            <a:r>
              <a:rPr lang="en-US" dirty="0"/>
              <a:t>Mudstone                        Sandstone  </a:t>
            </a: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57400"/>
            <a:ext cx="9144000"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5067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01752" y="993648"/>
            <a:ext cx="8534400" cy="5711952"/>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n-US" sz="2400" dirty="0" err="1"/>
              <a:t>Ontogenic</a:t>
            </a:r>
            <a:r>
              <a:rPr lang="en-US" sz="2400" dirty="0"/>
              <a:t> representation is a key </a:t>
            </a:r>
            <a:r>
              <a:rPr lang="en-US" sz="2400" dirty="0" err="1"/>
              <a:t>taphonomic</a:t>
            </a:r>
            <a:r>
              <a:rPr lang="en-US" sz="2400" dirty="0"/>
              <a:t> element for learning about the dinosaurs. Was our </a:t>
            </a:r>
            <a:r>
              <a:rPr lang="en-US" sz="2400" dirty="0" err="1"/>
              <a:t>bonebed</a:t>
            </a:r>
            <a:r>
              <a:rPr lang="en-US" sz="2400" dirty="0"/>
              <a:t> multigenerational or age restricted?</a:t>
            </a:r>
          </a:p>
          <a:p>
            <a:pPr marL="0" indent="0">
              <a:buFont typeface="Wingdings 2"/>
              <a:buNone/>
            </a:pPr>
            <a:r>
              <a:rPr lang="en-US" sz="2400" dirty="0"/>
              <a:t>If the quarry contains only younger animals, the explanation for the death assemblage may go to ecological conditions or panic in flight, etc.  If they are all older animals the explanations become more difficult. Do the animals exhibit </a:t>
            </a:r>
            <a:r>
              <a:rPr lang="en-US" sz="2400" dirty="0" err="1"/>
              <a:t>altricial</a:t>
            </a:r>
            <a:r>
              <a:rPr lang="en-US" sz="2400" dirty="0"/>
              <a:t> or </a:t>
            </a:r>
            <a:r>
              <a:rPr lang="en-US" sz="2400" dirty="0" err="1"/>
              <a:t>precocial</a:t>
            </a:r>
            <a:r>
              <a:rPr lang="en-US" sz="2400" dirty="0"/>
              <a:t> habits? Do they grow to maturity in a few years, or like the crocodile, do they require many seasons to mature? </a:t>
            </a:r>
          </a:p>
          <a:p>
            <a:pPr marL="0" indent="0">
              <a:buFont typeface="Wingdings 2"/>
              <a:buNone/>
            </a:pPr>
            <a:r>
              <a:rPr lang="en-US" sz="2400" dirty="0"/>
              <a:t>In our case, the herd of animals that was decimated was composed almost entirely of adult animals.</a:t>
            </a:r>
            <a:endParaRPr lang="en-US" dirty="0"/>
          </a:p>
        </p:txBody>
      </p:sp>
      <p:sp>
        <p:nvSpPr>
          <p:cNvPr id="4" name="Title 1"/>
          <p:cNvSpPr txBox="1">
            <a:spLocks/>
          </p:cNvSpPr>
          <p:nvPr/>
        </p:nvSpPr>
        <p:spPr>
          <a:xfrm>
            <a:off x="304800" y="152400"/>
            <a:ext cx="8686800" cy="841248"/>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a:t>Age distribution</a:t>
            </a:r>
          </a:p>
        </p:txBody>
      </p:sp>
    </p:spTree>
    <p:extLst>
      <p:ext uri="{BB962C8B-B14F-4D97-AF65-F5344CB8AC3E}">
        <p14:creationId xmlns:p14="http://schemas.microsoft.com/office/powerpoint/2010/main" val="23221488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Long Bong Plot.jpeg"/>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p:spPr>
      </p:pic>
    </p:spTree>
    <p:extLst>
      <p:ext uri="{BB962C8B-B14F-4D97-AF65-F5344CB8AC3E}">
        <p14:creationId xmlns:p14="http://schemas.microsoft.com/office/powerpoint/2010/main" val="25084119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16992" y="0"/>
            <a:ext cx="8686800" cy="841248"/>
          </a:xfrm>
        </p:spPr>
        <p:txBody>
          <a:bodyPr/>
          <a:lstStyle/>
          <a:p>
            <a:r>
              <a:rPr lang="en-US" dirty="0"/>
              <a:t>Weathering, abrasion, fracturing</a:t>
            </a:r>
          </a:p>
        </p:txBody>
      </p:sp>
      <p:sp>
        <p:nvSpPr>
          <p:cNvPr id="4" name="Content Placeholder 2"/>
          <p:cNvSpPr txBox="1">
            <a:spLocks/>
          </p:cNvSpPr>
          <p:nvPr/>
        </p:nvSpPr>
        <p:spPr>
          <a:xfrm>
            <a:off x="316992" y="841248"/>
            <a:ext cx="8534400" cy="5785104"/>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n-US" sz="2400" b="1" dirty="0"/>
              <a:t>Weathering</a:t>
            </a:r>
            <a:r>
              <a:rPr lang="en-US" sz="2400" dirty="0"/>
              <a:t> – assessment of weathering is done by examination of the bone surface. With mere months of exposure, cracks begin to develop in the cortex of the bone. The longer the bone is exposed, the more susceptible it becomes to cortical damage.</a:t>
            </a:r>
          </a:p>
          <a:p>
            <a:pPr marL="0" indent="0">
              <a:buFont typeface="Wingdings 2"/>
              <a:buNone/>
            </a:pPr>
            <a:endParaRPr lang="en-US" sz="2400" dirty="0"/>
          </a:p>
          <a:p>
            <a:pPr marL="0" indent="0">
              <a:buFont typeface="Wingdings 2"/>
              <a:buNone/>
            </a:pPr>
            <a:r>
              <a:rPr lang="en-US" sz="2400" b="1" dirty="0"/>
              <a:t>Abrasion – </a:t>
            </a:r>
            <a:r>
              <a:rPr lang="en-US" sz="2400" dirty="0"/>
              <a:t>determination of state of abrasion enables the investigator to assess damage during transport. Transport generally is a process that degrades sharp edges, rounds and perhaps even breaks bones.</a:t>
            </a:r>
          </a:p>
          <a:p>
            <a:pPr marL="0" indent="0">
              <a:buFont typeface="Wingdings 2"/>
              <a:buNone/>
            </a:pPr>
            <a:endParaRPr lang="en-US" sz="2400" dirty="0"/>
          </a:p>
          <a:p>
            <a:pPr marL="0" indent="0">
              <a:buFont typeface="Wingdings 2"/>
              <a:buNone/>
            </a:pPr>
            <a:r>
              <a:rPr lang="en-US" sz="2400" b="1" dirty="0"/>
              <a:t>Fracturing – </a:t>
            </a:r>
            <a:r>
              <a:rPr lang="en-US" sz="2400" dirty="0"/>
              <a:t>bone breakage can occur by any of a variety of processes. Understanding how to read these is essential in </a:t>
            </a:r>
            <a:r>
              <a:rPr lang="en-US" sz="2400" dirty="0" err="1"/>
              <a:t>taphonomy</a:t>
            </a:r>
            <a:r>
              <a:rPr lang="en-US" sz="2400" dirty="0"/>
              <a:t>. Were the bones scavenged? Were they trampled? Were they broken during transport? Or were they broken by burial or by excavators? All important.</a:t>
            </a:r>
            <a:endParaRPr lang="en-US" dirty="0"/>
          </a:p>
        </p:txBody>
      </p:sp>
    </p:spTree>
    <p:extLst>
      <p:ext uri="{BB962C8B-B14F-4D97-AF65-F5344CB8AC3E}">
        <p14:creationId xmlns:p14="http://schemas.microsoft.com/office/powerpoint/2010/main" val="33611451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41248"/>
          </a:xfrm>
        </p:spPr>
        <p:txBody>
          <a:bodyPr/>
          <a:lstStyle/>
          <a:p>
            <a:r>
              <a:rPr lang="en-US" dirty="0"/>
              <a:t>Weathering, abrasion, fracturing</a:t>
            </a:r>
          </a:p>
        </p:txBody>
      </p:sp>
      <p:pic>
        <p:nvPicPr>
          <p:cNvPr id="3" name="Picture 2"/>
          <p:cNvPicPr>
            <a:picLocks noChangeAspect="1"/>
          </p:cNvPicPr>
          <p:nvPr/>
        </p:nvPicPr>
        <p:blipFill>
          <a:blip r:embed="rId2"/>
          <a:stretch>
            <a:fillRect/>
          </a:stretch>
        </p:blipFill>
        <p:spPr>
          <a:xfrm>
            <a:off x="507040" y="762000"/>
            <a:ext cx="8636960" cy="5867400"/>
          </a:xfrm>
          <a:prstGeom prst="rect">
            <a:avLst/>
          </a:prstGeom>
        </p:spPr>
      </p:pic>
    </p:spTree>
    <p:extLst>
      <p:ext uri="{BB962C8B-B14F-4D97-AF65-F5344CB8AC3E}">
        <p14:creationId xmlns:p14="http://schemas.microsoft.com/office/powerpoint/2010/main" val="13622002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0792" y="76200"/>
            <a:ext cx="8686800" cy="841248"/>
          </a:xfrm>
        </p:spPr>
        <p:txBody>
          <a:bodyPr/>
          <a:lstStyle/>
          <a:p>
            <a:r>
              <a:rPr lang="en-US" dirty="0"/>
              <a:t>Discussion</a:t>
            </a:r>
          </a:p>
        </p:txBody>
      </p:sp>
      <p:sp>
        <p:nvSpPr>
          <p:cNvPr id="4" name="Content Placeholder 2"/>
          <p:cNvSpPr txBox="1">
            <a:spLocks/>
          </p:cNvSpPr>
          <p:nvPr/>
        </p:nvSpPr>
        <p:spPr>
          <a:xfrm>
            <a:off x="316992" y="841248"/>
            <a:ext cx="8534400" cy="5785104"/>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endParaRPr lang="en-US" dirty="0"/>
          </a:p>
        </p:txBody>
      </p:sp>
      <p:sp>
        <p:nvSpPr>
          <p:cNvPr id="5" name="Content Placeholder 2"/>
          <p:cNvSpPr txBox="1">
            <a:spLocks/>
          </p:cNvSpPr>
          <p:nvPr/>
        </p:nvSpPr>
        <p:spPr>
          <a:xfrm>
            <a:off x="469392" y="993648"/>
            <a:ext cx="8534400" cy="5785104"/>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n-US" sz="2800" b="1" dirty="0"/>
              <a:t>Articulation</a:t>
            </a:r>
          </a:p>
          <a:p>
            <a:pPr marL="0" indent="0">
              <a:buFont typeface="Wingdings 2"/>
              <a:buNone/>
            </a:pPr>
            <a:r>
              <a:rPr lang="en-US" sz="2800" b="1" dirty="0"/>
              <a:t>Vertical distribution</a:t>
            </a:r>
          </a:p>
          <a:p>
            <a:pPr marL="0" indent="0">
              <a:buFont typeface="Wingdings 2"/>
              <a:buNone/>
            </a:pPr>
            <a:r>
              <a:rPr lang="en-US" sz="2800" b="1" dirty="0"/>
              <a:t>Orientation</a:t>
            </a:r>
          </a:p>
          <a:p>
            <a:pPr marL="0" indent="0">
              <a:buFont typeface="Wingdings 2"/>
              <a:buNone/>
            </a:pPr>
            <a:r>
              <a:rPr lang="en-US" sz="2800" b="1" dirty="0"/>
              <a:t>Taxa represented</a:t>
            </a:r>
          </a:p>
          <a:p>
            <a:pPr marL="0" indent="0">
              <a:buFont typeface="Wingdings 2"/>
              <a:buNone/>
            </a:pPr>
            <a:r>
              <a:rPr lang="en-US" sz="2800" b="1" dirty="0"/>
              <a:t>Element distribution</a:t>
            </a:r>
          </a:p>
          <a:p>
            <a:pPr marL="0" indent="0">
              <a:buFont typeface="Wingdings 2"/>
              <a:buNone/>
            </a:pPr>
            <a:r>
              <a:rPr lang="en-US" sz="2800" b="1" dirty="0"/>
              <a:t>Maturity of assemblage</a:t>
            </a:r>
          </a:p>
          <a:p>
            <a:pPr marL="0" indent="0">
              <a:buFont typeface="Wingdings 2"/>
              <a:buNone/>
            </a:pPr>
            <a:r>
              <a:rPr lang="en-US" sz="2800" b="1" dirty="0"/>
              <a:t>Weathering</a:t>
            </a:r>
          </a:p>
          <a:p>
            <a:pPr marL="0" indent="0">
              <a:buFont typeface="Wingdings 2"/>
              <a:buNone/>
            </a:pPr>
            <a:r>
              <a:rPr lang="en-US" sz="2800" b="1" dirty="0"/>
              <a:t>Abrasion</a:t>
            </a:r>
          </a:p>
          <a:p>
            <a:pPr marL="0" indent="0">
              <a:buFont typeface="Wingdings 2"/>
              <a:buNone/>
            </a:pPr>
            <a:r>
              <a:rPr lang="en-US" sz="2800" b="1" dirty="0"/>
              <a:t>Fracturing</a:t>
            </a:r>
          </a:p>
          <a:p>
            <a:pPr marL="0" indent="0">
              <a:buFont typeface="Wingdings 2"/>
              <a:buNone/>
            </a:pPr>
            <a:r>
              <a:rPr lang="en-US" sz="2800" b="1" dirty="0"/>
              <a:t>Predation</a:t>
            </a:r>
            <a:endParaRPr lang="en-US" sz="3600" dirty="0"/>
          </a:p>
        </p:txBody>
      </p:sp>
    </p:spTree>
    <p:extLst>
      <p:ext uri="{BB962C8B-B14F-4D97-AF65-F5344CB8AC3E}">
        <p14:creationId xmlns:p14="http://schemas.microsoft.com/office/powerpoint/2010/main" val="28697706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4482" y="0"/>
            <a:ext cx="9139518" cy="6884894"/>
          </a:xfrm>
          <a:prstGeom prst="rect">
            <a:avLst/>
          </a:prstGeom>
        </p:spPr>
      </p:pic>
    </p:spTree>
    <p:extLst>
      <p:ext uri="{BB962C8B-B14F-4D97-AF65-F5344CB8AC3E}">
        <p14:creationId xmlns:p14="http://schemas.microsoft.com/office/powerpoint/2010/main" val="31323187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Grp="1" noChangeAspect="1" noChangeArrowheads="1"/>
          </p:cNvPicPr>
          <p:nvPr>
            <p:ph idx="1"/>
          </p:nvPr>
        </p:nvPicPr>
        <p:blipFill>
          <a:blip r:embed="rId3" cstate="print"/>
          <a:stretch>
            <a:fillRect/>
          </a:stretch>
        </p:blipFill>
        <p:spPr>
          <a:xfrm>
            <a:off x="367455" y="0"/>
            <a:ext cx="8352555" cy="6857999"/>
          </a:xfrm>
          <a:noFill/>
        </p:spPr>
      </p:pic>
      <p:sp>
        <p:nvSpPr>
          <p:cNvPr id="4" name="Title 3"/>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dirty="0">
                <a:solidFill>
                  <a:schemeClr val="bg2"/>
                </a:solidFill>
                <a:latin typeface="+mj-lt"/>
                <a:ea typeface="+mj-ea"/>
                <a:cs typeface="+mj-cs"/>
              </a:rPr>
              <a:t>Depositional Setting</a:t>
            </a:r>
            <a:endParaRPr lang="en-US" dirty="0">
              <a:solidFill>
                <a:schemeClr val="bg2"/>
              </a:solidFill>
            </a:endParaRPr>
          </a:p>
        </p:txBody>
      </p:sp>
    </p:spTree>
    <p:extLst>
      <p:ext uri="{BB962C8B-B14F-4D97-AF65-F5344CB8AC3E}">
        <p14:creationId xmlns:p14="http://schemas.microsoft.com/office/powerpoint/2010/main" val="2577615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42334" y="762000"/>
            <a:ext cx="9101666" cy="5119687"/>
          </a:xfrm>
        </p:spPr>
      </p:pic>
    </p:spTree>
    <p:extLst>
      <p:ext uri="{BB962C8B-B14F-4D97-AF65-F5344CB8AC3E}">
        <p14:creationId xmlns:p14="http://schemas.microsoft.com/office/powerpoint/2010/main" val="28038432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33866" y="762000"/>
            <a:ext cx="9211734" cy="5181600"/>
          </a:xfrm>
        </p:spPr>
      </p:pic>
    </p:spTree>
    <p:extLst>
      <p:ext uri="{BB962C8B-B14F-4D97-AF65-F5344CB8AC3E}">
        <p14:creationId xmlns:p14="http://schemas.microsoft.com/office/powerpoint/2010/main" val="41864730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33866" y="762000"/>
            <a:ext cx="9211734" cy="5181600"/>
          </a:xfrm>
        </p:spPr>
      </p:pic>
    </p:spTree>
    <p:extLst>
      <p:ext uri="{BB962C8B-B14F-4D97-AF65-F5344CB8AC3E}">
        <p14:creationId xmlns:p14="http://schemas.microsoft.com/office/powerpoint/2010/main" val="221959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1" descr="IMG_9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1176282" y="31416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51504" y="2438400"/>
            <a:ext cx="1227965" cy="369332"/>
          </a:xfrm>
          <a:prstGeom prst="rect">
            <a:avLst/>
          </a:prstGeom>
          <a:noFill/>
        </p:spPr>
        <p:txBody>
          <a:bodyPr wrap="none" rtlCol="0">
            <a:spAutoFit/>
          </a:bodyPr>
          <a:lstStyle/>
          <a:p>
            <a:r>
              <a:rPr lang="en-US" dirty="0"/>
              <a:t>Sandstone</a:t>
            </a:r>
          </a:p>
        </p:txBody>
      </p:sp>
      <p:sp>
        <p:nvSpPr>
          <p:cNvPr id="6" name="TextBox 5"/>
          <p:cNvSpPr txBox="1"/>
          <p:nvPr/>
        </p:nvSpPr>
        <p:spPr>
          <a:xfrm>
            <a:off x="1103731" y="3933966"/>
            <a:ext cx="1123513" cy="369332"/>
          </a:xfrm>
          <a:prstGeom prst="rect">
            <a:avLst/>
          </a:prstGeom>
          <a:noFill/>
        </p:spPr>
        <p:txBody>
          <a:bodyPr wrap="none" rtlCol="0">
            <a:spAutoFit/>
          </a:bodyPr>
          <a:lstStyle/>
          <a:p>
            <a:r>
              <a:rPr lang="en-US" dirty="0"/>
              <a:t>Claystone</a:t>
            </a:r>
          </a:p>
        </p:txBody>
      </p:sp>
    </p:spTree>
    <p:extLst>
      <p:ext uri="{BB962C8B-B14F-4D97-AF65-F5344CB8AC3E}">
        <p14:creationId xmlns:p14="http://schemas.microsoft.com/office/powerpoint/2010/main" val="34407612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33866" y="762000"/>
            <a:ext cx="9211734" cy="5181600"/>
          </a:xfrm>
        </p:spPr>
      </p:pic>
    </p:spTree>
    <p:extLst>
      <p:ext uri="{BB962C8B-B14F-4D97-AF65-F5344CB8AC3E}">
        <p14:creationId xmlns:p14="http://schemas.microsoft.com/office/powerpoint/2010/main" val="21257992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76200" y="823912"/>
            <a:ext cx="9067800" cy="5100638"/>
          </a:xfrm>
        </p:spPr>
      </p:pic>
    </p:spTree>
    <p:extLst>
      <p:ext uri="{BB962C8B-B14F-4D97-AF65-F5344CB8AC3E}">
        <p14:creationId xmlns:p14="http://schemas.microsoft.com/office/powerpoint/2010/main" val="39263585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8438_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pic>
        <p:nvPicPr>
          <p:cNvPr id="3" name="8438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70057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33866" y="762000"/>
            <a:ext cx="9211734" cy="5181600"/>
          </a:xfrm>
        </p:spPr>
      </p:pic>
    </p:spTree>
    <p:extLst>
      <p:ext uri="{BB962C8B-B14F-4D97-AF65-F5344CB8AC3E}">
        <p14:creationId xmlns:p14="http://schemas.microsoft.com/office/powerpoint/2010/main" val="29540083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67" y="933450"/>
            <a:ext cx="9177867" cy="5162550"/>
          </a:xfrm>
        </p:spPr>
      </p:pic>
    </p:spTree>
    <p:extLst>
      <p:ext uri="{BB962C8B-B14F-4D97-AF65-F5344CB8AC3E}">
        <p14:creationId xmlns:p14="http://schemas.microsoft.com/office/powerpoint/2010/main" val="38508092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ILK - Framework[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2890" y="-1"/>
            <a:ext cx="7203309" cy="7131771"/>
          </a:xfrm>
        </p:spPr>
      </p:pic>
    </p:spTree>
    <p:extLst>
      <p:ext uri="{BB962C8B-B14F-4D97-AF65-F5344CB8AC3E}">
        <p14:creationId xmlns:p14="http://schemas.microsoft.com/office/powerpoint/2010/main" val="105728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7772400" cy="1143000"/>
          </a:xfrm>
        </p:spPr>
        <p:txBody>
          <a:bodyPr/>
          <a:lstStyle/>
          <a:p>
            <a:r>
              <a:rPr lang="en-US" dirty="0"/>
              <a:t>Recognition of our work</a:t>
            </a:r>
          </a:p>
        </p:txBody>
      </p:sp>
      <p:sp>
        <p:nvSpPr>
          <p:cNvPr id="3" name="Content Placeholder 2"/>
          <p:cNvSpPr>
            <a:spLocks noGrp="1"/>
          </p:cNvSpPr>
          <p:nvPr>
            <p:ph idx="1"/>
          </p:nvPr>
        </p:nvSpPr>
        <p:spPr>
          <a:xfrm>
            <a:off x="304800" y="1219200"/>
            <a:ext cx="8610600" cy="5638800"/>
          </a:xfrm>
        </p:spPr>
        <p:txBody>
          <a:bodyPr/>
          <a:lstStyle/>
          <a:p>
            <a:r>
              <a:rPr lang="en-US" sz="2400" dirty="0"/>
              <a:t>After a visit to our lab in Keene, one paleontologist wrote:</a:t>
            </a:r>
          </a:p>
          <a:p>
            <a:r>
              <a:rPr lang="en-US" sz="2400" dirty="0"/>
              <a:t>“I was astounded. I have never seen before such a precise and comprehensive data management system for field paleontology and for the lab. No other museum or university comes close for dinosaur digs. </a:t>
            </a:r>
          </a:p>
          <a:p>
            <a:r>
              <a:rPr lang="en-US" sz="2400" dirty="0"/>
              <a:t>Thanks for sharing your expertise.</a:t>
            </a:r>
          </a:p>
          <a:p>
            <a:endParaRPr lang="en-US" sz="2400" dirty="0"/>
          </a:p>
          <a:p>
            <a:r>
              <a:rPr lang="en-US" sz="2400" dirty="0"/>
              <a:t>Another well-known paleontologist [a full length movie has been made of his life] wrote me:</a:t>
            </a:r>
          </a:p>
          <a:p>
            <a:r>
              <a:rPr lang="en-US" sz="2400" dirty="0"/>
              <a:t>“I must say, every time I go to your website, that you have the best site for looking a[t] your collections of any institution.”</a:t>
            </a:r>
          </a:p>
          <a:p>
            <a:endParaRPr lang="en-US" sz="2400" dirty="0"/>
          </a:p>
        </p:txBody>
      </p:sp>
    </p:spTree>
    <p:extLst>
      <p:ext uri="{BB962C8B-B14F-4D97-AF65-F5344CB8AC3E}">
        <p14:creationId xmlns:p14="http://schemas.microsoft.com/office/powerpoint/2010/main" val="35051831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76200"/>
            <a:ext cx="7772400" cy="1143000"/>
          </a:xfrm>
        </p:spPr>
        <p:txBody>
          <a:bodyPr/>
          <a:lstStyle/>
          <a:p>
            <a:r>
              <a:rPr lang="en-US" dirty="0"/>
              <a:t>Conclusions</a:t>
            </a:r>
          </a:p>
        </p:txBody>
      </p:sp>
      <p:sp>
        <p:nvSpPr>
          <p:cNvPr id="5" name="Content Placeholder 4"/>
          <p:cNvSpPr>
            <a:spLocks noGrp="1"/>
          </p:cNvSpPr>
          <p:nvPr>
            <p:ph idx="1"/>
          </p:nvPr>
        </p:nvSpPr>
        <p:spPr>
          <a:xfrm>
            <a:off x="304800" y="990600"/>
            <a:ext cx="8458200" cy="4114800"/>
          </a:xfrm>
        </p:spPr>
        <p:txBody>
          <a:bodyPr/>
          <a:lstStyle/>
          <a:p>
            <a:pPr rtl="0" eaLnBrk="1" fontAlgn="base" hangingPunct="1"/>
            <a:r>
              <a:rPr lang="en-US" sz="2600" baseline="0" dirty="0">
                <a:solidFill>
                  <a:schemeClr val="tx1"/>
                </a:solidFill>
                <a:latin typeface="Lucida Sans" pitchFamily="34" charset="0"/>
                <a:ea typeface="+mn-ea"/>
                <a:cs typeface="+mn-cs"/>
              </a:rPr>
              <a:t>An unusual and VERY RICH bone bed in eastern Wyoming is opening a window into the past.</a:t>
            </a:r>
            <a:endParaRPr lang="en-US" sz="2600" dirty="0"/>
          </a:p>
          <a:p>
            <a:pPr rtl="0" eaLnBrk="1" fontAlgn="base" hangingPunct="1"/>
            <a:r>
              <a:rPr lang="en-US" sz="2600" baseline="0" dirty="0">
                <a:solidFill>
                  <a:schemeClr val="tx1"/>
                </a:solidFill>
                <a:latin typeface="Lucida Sans" pitchFamily="34" charset="0"/>
                <a:ea typeface="+mn-ea"/>
                <a:cs typeface="+mn-cs"/>
              </a:rPr>
              <a:t>It is widely acknowledged that dinosaurs and many other forms were killed by a catastrophe of global proportions.</a:t>
            </a:r>
            <a:endParaRPr lang="en-US" sz="2600" dirty="0"/>
          </a:p>
          <a:p>
            <a:pPr rtl="0" eaLnBrk="1" fontAlgn="base" hangingPunct="1"/>
            <a:r>
              <a:rPr lang="en-US" sz="2600" baseline="0" dirty="0">
                <a:solidFill>
                  <a:schemeClr val="tx1"/>
                </a:solidFill>
                <a:latin typeface="Lucida Sans" pitchFamily="34" charset="0"/>
                <a:ea typeface="+mn-ea"/>
                <a:cs typeface="+mn-cs"/>
              </a:rPr>
              <a:t>Even at this stage in our investigation at this site we find abundant evidence for catastrophic death and burial of dinosaurs. </a:t>
            </a:r>
          </a:p>
          <a:p>
            <a:pPr rtl="0" eaLnBrk="1" fontAlgn="base" hangingPunct="1"/>
            <a:r>
              <a:rPr lang="en-US" sz="2600" baseline="0" dirty="0">
                <a:solidFill>
                  <a:schemeClr val="tx1"/>
                </a:solidFill>
                <a:latin typeface="Lucida Sans" pitchFamily="34" charset="0"/>
                <a:ea typeface="+mn-ea"/>
                <a:cs typeface="+mn-cs"/>
              </a:rPr>
              <a:t>Having our eyes wide open to alternative explanations is always a good thing in science.</a:t>
            </a:r>
          </a:p>
          <a:p>
            <a:pPr rtl="0" eaLnBrk="1" fontAlgn="base" hangingPunct="1"/>
            <a:r>
              <a:rPr lang="en-US" sz="2600" dirty="0"/>
              <a:t>Doing excellent work with God’s guidance is its own reward.</a:t>
            </a:r>
            <a:endParaRPr lang="en-US" sz="2600" baseline="0" dirty="0">
              <a:solidFill>
                <a:schemeClr val="tx1"/>
              </a:solidFill>
              <a:latin typeface="Lucida Sans" pitchFamily="34" charset="0"/>
              <a:ea typeface="+mn-ea"/>
              <a:cs typeface="+mn-cs"/>
            </a:endParaRPr>
          </a:p>
        </p:txBody>
      </p:sp>
    </p:spTree>
    <p:extLst>
      <p:ext uri="{BB962C8B-B14F-4D97-AF65-F5344CB8AC3E}">
        <p14:creationId xmlns:p14="http://schemas.microsoft.com/office/powerpoint/2010/main" val="7533824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76200"/>
            <a:ext cx="7772400" cy="1143000"/>
          </a:xfrm>
        </p:spPr>
        <p:txBody>
          <a:bodyPr/>
          <a:lstStyle/>
          <a:p>
            <a:r>
              <a:rPr lang="en-US" dirty="0"/>
              <a:t>More Information</a:t>
            </a:r>
          </a:p>
        </p:txBody>
      </p:sp>
      <p:sp>
        <p:nvSpPr>
          <p:cNvPr id="5" name="Content Placeholder 4"/>
          <p:cNvSpPr>
            <a:spLocks noGrp="1"/>
          </p:cNvSpPr>
          <p:nvPr>
            <p:ph idx="1"/>
          </p:nvPr>
        </p:nvSpPr>
        <p:spPr>
          <a:xfrm>
            <a:off x="990600" y="1447800"/>
            <a:ext cx="7467600" cy="4724400"/>
          </a:xfrm>
        </p:spPr>
        <p:txBody>
          <a:bodyPr/>
          <a:lstStyle/>
          <a:p>
            <a:pPr rtl="0" eaLnBrk="1" fontAlgn="base" hangingPunct="1">
              <a:buNone/>
            </a:pPr>
            <a:r>
              <a:rPr lang="en-US" sz="3600" baseline="0" dirty="0">
                <a:solidFill>
                  <a:schemeClr val="tx1"/>
                </a:solidFill>
                <a:latin typeface="Lucida Sans" pitchFamily="34" charset="0"/>
                <a:ea typeface="+mn-ea"/>
                <a:cs typeface="+mn-cs"/>
              </a:rPr>
              <a:t>Creation-Evolution issues</a:t>
            </a:r>
            <a:endParaRPr lang="en-US" sz="3600" dirty="0"/>
          </a:p>
          <a:p>
            <a:pPr rtl="0" eaLnBrk="1" fontAlgn="base" hangingPunct="1">
              <a:buNone/>
            </a:pPr>
            <a:r>
              <a:rPr lang="en-US" baseline="0" dirty="0">
                <a:solidFill>
                  <a:schemeClr val="tx1"/>
                </a:solidFill>
                <a:latin typeface="Lucida Sans" pitchFamily="34" charset="0"/>
                <a:ea typeface="+mn-ea"/>
                <a:cs typeface="+mn-cs"/>
              </a:rPr>
              <a:t>		http://origins.swau.edu</a:t>
            </a:r>
            <a:endParaRPr lang="en-US" sz="3600" baseline="0" dirty="0">
              <a:solidFill>
                <a:schemeClr val="tx1"/>
              </a:solidFill>
              <a:latin typeface="Lucida Sans" pitchFamily="34" charset="0"/>
              <a:ea typeface="+mn-ea"/>
              <a:cs typeface="+mn-cs"/>
            </a:endParaRPr>
          </a:p>
          <a:p>
            <a:pPr rtl="0" eaLnBrk="1" fontAlgn="base" hangingPunct="1">
              <a:buNone/>
            </a:pPr>
            <a:r>
              <a:rPr lang="en-US" sz="3600" baseline="0" dirty="0">
                <a:solidFill>
                  <a:schemeClr val="tx1"/>
                </a:solidFill>
                <a:latin typeface="Lucida Sans" pitchFamily="34" charset="0"/>
                <a:ea typeface="+mn-ea"/>
                <a:cs typeface="+mn-cs"/>
              </a:rPr>
              <a:t>Online Fossil Museum</a:t>
            </a:r>
            <a:r>
              <a:rPr lang="en-US" baseline="0" dirty="0">
                <a:solidFill>
                  <a:schemeClr val="tx1"/>
                </a:solidFill>
                <a:latin typeface="Lucida Sans" pitchFamily="34" charset="0"/>
                <a:ea typeface="+mn-ea"/>
                <a:cs typeface="+mn-cs"/>
              </a:rPr>
              <a:t>	http://fossil.swau.edu</a:t>
            </a:r>
            <a:endParaRPr lang="en-US" sz="3600" baseline="0" dirty="0">
              <a:solidFill>
                <a:schemeClr val="tx1"/>
              </a:solidFill>
              <a:latin typeface="Lucida Sans" pitchFamily="34" charset="0"/>
              <a:ea typeface="+mn-ea"/>
              <a:cs typeface="+mn-cs"/>
            </a:endParaRPr>
          </a:p>
          <a:p>
            <a:pPr rtl="0" eaLnBrk="1" fontAlgn="base" hangingPunct="1">
              <a:buNone/>
            </a:pPr>
            <a:r>
              <a:rPr lang="en-US" sz="3600" baseline="0" dirty="0">
                <a:solidFill>
                  <a:schemeClr val="tx1"/>
                </a:solidFill>
                <a:latin typeface="Lucida Sans" pitchFamily="34" charset="0"/>
                <a:ea typeface="+mn-ea"/>
                <a:cs typeface="+mn-cs"/>
              </a:rPr>
              <a:t>Educational  Online Museum</a:t>
            </a:r>
            <a:r>
              <a:rPr lang="en-US" baseline="0" dirty="0">
                <a:solidFill>
                  <a:schemeClr val="tx1"/>
                </a:solidFill>
                <a:latin typeface="Lucida Sans" pitchFamily="34" charset="0"/>
                <a:ea typeface="+mn-ea"/>
                <a:cs typeface="+mn-cs"/>
              </a:rPr>
              <a:t>	http://dinosaur.swau.edu</a:t>
            </a:r>
            <a:endParaRPr lang="en-US" sz="3600" baseline="0" dirty="0">
              <a:solidFill>
                <a:schemeClr val="tx1"/>
              </a:solidFill>
              <a:latin typeface="Lucida Sans" pitchFamily="34" charset="0"/>
              <a:ea typeface="+mn-ea"/>
              <a:cs typeface="+mn-cs"/>
            </a:endParaRPr>
          </a:p>
          <a:p>
            <a:pPr>
              <a:buNone/>
            </a:pPr>
            <a:r>
              <a:rPr lang="en-US" sz="3600" baseline="0" dirty="0">
                <a:solidFill>
                  <a:schemeClr val="tx1"/>
                </a:solidFill>
                <a:latin typeface="Lucida Sans" pitchFamily="34" charset="0"/>
                <a:ea typeface="+mn-ea"/>
                <a:cs typeface="+mn-cs"/>
              </a:rPr>
              <a:t>Dinosaur Research Project </a:t>
            </a:r>
            <a:r>
              <a:rPr lang="en-US" baseline="0" dirty="0">
                <a:solidFill>
                  <a:schemeClr val="tx1"/>
                </a:solidFill>
                <a:latin typeface="Lucida Sans" pitchFamily="34" charset="0"/>
                <a:ea typeface="+mn-ea"/>
                <a:cs typeface="+mn-cs"/>
              </a:rPr>
              <a:t>http://dinosaurproject.swau.edu</a:t>
            </a:r>
            <a:endParaRPr lang="en-US" sz="3600" dirty="0"/>
          </a:p>
        </p:txBody>
      </p:sp>
    </p:spTree>
    <p:extLst>
      <p:ext uri="{BB962C8B-B14F-4D97-AF65-F5344CB8AC3E}">
        <p14:creationId xmlns:p14="http://schemas.microsoft.com/office/powerpoint/2010/main" val="15057183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90600" y="1447800"/>
            <a:ext cx="7467600" cy="4724400"/>
          </a:xfrm>
        </p:spPr>
        <p:txBody>
          <a:bodyPr/>
          <a:lstStyle/>
          <a:p>
            <a:pPr algn="ctr" rtl="0" eaLnBrk="1" fontAlgn="base" hangingPunct="1">
              <a:buNone/>
            </a:pPr>
            <a:r>
              <a:rPr lang="en-US" sz="4800" baseline="0" dirty="0">
                <a:solidFill>
                  <a:schemeClr val="tx1"/>
                </a:solidFill>
                <a:latin typeface="Lucida Sans" pitchFamily="34" charset="0"/>
                <a:ea typeface="+mn-ea"/>
                <a:cs typeface="+mn-cs"/>
              </a:rPr>
              <a:t>Online Fossil Museum</a:t>
            </a:r>
            <a:r>
              <a:rPr lang="en-US" sz="4400" dirty="0"/>
              <a:t> </a:t>
            </a:r>
            <a:r>
              <a:rPr lang="en-US" sz="4400" baseline="0" dirty="0">
                <a:solidFill>
                  <a:schemeClr val="tx1"/>
                </a:solidFill>
                <a:latin typeface="Lucida Sans" pitchFamily="34" charset="0"/>
                <a:ea typeface="+mn-ea"/>
                <a:cs typeface="+mn-cs"/>
              </a:rPr>
              <a:t>http://fossil.swau.edu</a:t>
            </a:r>
            <a:endParaRPr lang="en-US" sz="4800" baseline="0" dirty="0">
              <a:solidFill>
                <a:schemeClr val="tx1"/>
              </a:solidFill>
              <a:latin typeface="Lucida Sans" pitchFamily="34" charset="0"/>
              <a:ea typeface="+mn-ea"/>
              <a:cs typeface="+mn-cs"/>
            </a:endParaRPr>
          </a:p>
        </p:txBody>
      </p:sp>
    </p:spTree>
    <p:extLst>
      <p:ext uri="{BB962C8B-B14F-4D97-AF65-F5344CB8AC3E}">
        <p14:creationId xmlns:p14="http://schemas.microsoft.com/office/powerpoint/2010/main" val="374605614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Default Desig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16480</TotalTime>
  <Words>1811</Words>
  <Application>Microsoft Macintosh PowerPoint</Application>
  <PresentationFormat>On-screen Show (4:3)</PresentationFormat>
  <Paragraphs>449</Paragraphs>
  <Slides>99</Slides>
  <Notes>12</Notes>
  <HiddenSlides>0</HiddenSlides>
  <MMClips>3</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99</vt:i4>
      </vt:variant>
    </vt:vector>
  </HeadingPairs>
  <TitlesOfParts>
    <vt:vector size="117" baseType="lpstr">
      <vt:lpstr>Arial Unicode MS</vt:lpstr>
      <vt:lpstr>Arial</vt:lpstr>
      <vt:lpstr>Arial Black</vt:lpstr>
      <vt:lpstr>Arial Rounded MT Bold</vt:lpstr>
      <vt:lpstr>Book Antiqua</vt:lpstr>
      <vt:lpstr>Calibri</vt:lpstr>
      <vt:lpstr>Century Gothic</vt:lpstr>
      <vt:lpstr>Franklin Gothic Book</vt:lpstr>
      <vt:lpstr>Franklin Gothic Medium</vt:lpstr>
      <vt:lpstr>Lucida Sans</vt:lpstr>
      <vt:lpstr>Times</vt:lpstr>
      <vt:lpstr>Times New Roman</vt:lpstr>
      <vt:lpstr>Wingdings 2</vt:lpstr>
      <vt:lpstr>Wingdings 3</vt:lpstr>
      <vt:lpstr>1_Trek</vt:lpstr>
      <vt:lpstr>Default Design</vt:lpstr>
      <vt:lpstr>4_Default Design</vt:lpstr>
      <vt:lpstr>Worksheet</vt:lpstr>
      <vt:lpstr>PowerPoint Presentation</vt:lpstr>
      <vt:lpstr>Bonebed in the Lance Formation</vt:lpstr>
      <vt:lpstr>Depositional history</vt:lpstr>
      <vt:lpstr> Together with the Fox Hills, the Lance attains a thickness </vt:lpstr>
      <vt:lpstr>Our Project</vt:lpstr>
      <vt:lpstr>PowerPoint Presentation</vt:lpstr>
      <vt:lpstr>PowerPoint Presentation</vt:lpstr>
      <vt:lpstr>Sediments of the Lance Formation</vt:lpstr>
      <vt:lpstr>PowerPoint Presentation</vt:lpstr>
      <vt:lpstr>PowerPoint Presentation</vt:lpstr>
      <vt:lpstr>PowerPoint Presentation</vt:lpstr>
      <vt:lpstr>PowerPoint Presentation</vt:lpstr>
      <vt:lpstr>Extent of Seismite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GPS-GIS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Bonebed</vt:lpstr>
      <vt:lpstr>PowerPoint Presentation</vt:lpstr>
      <vt:lpstr>Bone density</vt:lpstr>
      <vt:lpstr>North Quarry 1996 - 2018</vt:lpstr>
      <vt:lpstr>PowerPoint Presentation</vt:lpstr>
      <vt:lpstr>Articulation</vt:lpstr>
      <vt:lpstr>Toothmarks</vt:lpstr>
      <vt:lpstr>Toothmarks</vt:lpstr>
      <vt:lpstr>Vertical distribution</vt:lpstr>
      <vt:lpstr>PowerPoint Presentation</vt:lpstr>
      <vt:lpstr>PowerPoint Presentation</vt:lpstr>
      <vt:lpstr>PowerPoint Presentation</vt:lpstr>
      <vt:lpstr>PowerPoint Presentation</vt:lpstr>
      <vt:lpstr>PowerPoint Presentation</vt:lpstr>
      <vt:lpstr>orientation</vt:lpstr>
      <vt:lpstr>PowerPoint Presentation</vt:lpstr>
      <vt:lpstr>orientation</vt:lpstr>
      <vt:lpstr>Taxa represented</vt:lpstr>
      <vt:lpstr>Taxa represented</vt:lpstr>
      <vt:lpstr>Taxa represented</vt:lpstr>
      <vt:lpstr>dentary of didelphodon sp.</vt:lpstr>
      <vt:lpstr>Predator – prey ratios</vt:lpstr>
      <vt:lpstr>PowerPoint Presentation</vt:lpstr>
      <vt:lpstr>PowerPoint Presentation</vt:lpstr>
      <vt:lpstr>Bone recovery from body</vt:lpstr>
      <vt:lpstr>PowerPoint Presentation</vt:lpstr>
      <vt:lpstr>PowerPoint Presentation</vt:lpstr>
      <vt:lpstr>PowerPoint Presentation</vt:lpstr>
      <vt:lpstr>PowerPoint Presentation</vt:lpstr>
      <vt:lpstr>PowerPoint Presentation</vt:lpstr>
      <vt:lpstr>Weathering, abrasion, fracturing</vt:lpstr>
      <vt:lpstr>Weathering, abrasion, fracturing</vt:lpstr>
      <vt:lpstr>Discussion</vt:lpstr>
      <vt:lpstr>PowerPoint Presentation</vt:lpstr>
      <vt:lpstr>Depositional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Recognition of our work</vt:lpstr>
      <vt:lpstr>Conclusions</vt:lpstr>
      <vt:lpstr>More Information</vt:lpstr>
      <vt:lpstr>PowerPoint Presentation</vt:lpstr>
    </vt:vector>
  </TitlesOfParts>
  <Company>SWAU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Geology as Science and Geology and the Bible</dc:title>
  <dc:creator>DinoDig</dc:creator>
  <cp:lastModifiedBy>de Sousa Matias, Gaby</cp:lastModifiedBy>
  <cp:revision>182</cp:revision>
  <dcterms:created xsi:type="dcterms:W3CDTF">2009-10-23T20:21:09Z</dcterms:created>
  <dcterms:modified xsi:type="dcterms:W3CDTF">2019-02-06T20:40:30Z</dcterms:modified>
</cp:coreProperties>
</file>