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52" r:id="rId3"/>
    <p:sldId id="353" r:id="rId4"/>
    <p:sldId id="302" r:id="rId5"/>
    <p:sldId id="303" r:id="rId6"/>
    <p:sldId id="308" r:id="rId7"/>
    <p:sldId id="310" r:id="rId8"/>
    <p:sldId id="311" r:id="rId9"/>
    <p:sldId id="357" r:id="rId10"/>
    <p:sldId id="332" r:id="rId11"/>
    <p:sldId id="354" r:id="rId12"/>
    <p:sldId id="356" r:id="rId13"/>
    <p:sldId id="35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28" d="100"/>
          <a:sy n="128" d="100"/>
        </p:scale>
        <p:origin x="2696" y="176"/>
      </p:cViewPr>
      <p:guideLst>
        <p:guide orient="horz" pos="2160"/>
        <p:guide pos="2880"/>
      </p:guideLst>
    </p:cSldViewPr>
  </p:slideViewPr>
  <p:notesTextViewPr>
    <p:cViewPr>
      <p:scale>
        <a:sx n="1" d="1"/>
        <a:sy n="1" d="1"/>
      </p:scale>
      <p:origin x="0" y="0"/>
    </p:cViewPr>
  </p:notesTextViewPr>
  <p:sorterViewPr>
    <p:cViewPr varScale="1">
      <p:scale>
        <a:sx n="1" d="1"/>
        <a:sy n="1" d="1"/>
      </p:scale>
      <p:origin x="0" y="-2707"/>
    </p:cViewPr>
  </p:sorterViewPr>
  <p:notesViewPr>
    <p:cSldViewPr>
      <p:cViewPr varScale="1">
        <p:scale>
          <a:sx n="89" d="100"/>
          <a:sy n="89" d="100"/>
        </p:scale>
        <p:origin x="-307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C4C01-C9CC-4525-BE42-F44DDCD5B466}" type="datetimeFigureOut">
              <a:rPr lang="en-US" smtClean="0"/>
              <a:t>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A8DB4-846F-4F42-BC03-F133FE265C15}" type="slidenum">
              <a:rPr lang="en-US" smtClean="0"/>
              <a:t>‹#›</a:t>
            </a:fld>
            <a:endParaRPr lang="en-US"/>
          </a:p>
        </p:txBody>
      </p:sp>
    </p:spTree>
    <p:extLst>
      <p:ext uri="{BB962C8B-B14F-4D97-AF65-F5344CB8AC3E}">
        <p14:creationId xmlns:p14="http://schemas.microsoft.com/office/powerpoint/2010/main" val="427485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0365419-2664-4511-92D5-3DBA4EB84408}" type="slidenum">
              <a:rPr lang="en-US" altLang="en-US" smtClean="0"/>
              <a:pPr eaLnBrk="1" hangingPunct="1">
                <a:spcBef>
                  <a:spcPct val="0"/>
                </a:spcBef>
              </a:pPr>
              <a:t>4</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a:t>Ben Clausen has a Master’s degree in geology and a PhD in nuclear physics. His current research is in geochemical trends in the Southern California batholith, a large mass of granitic rocks underlying much of Southern California. Ben manages the web site for the Institute, and leads in the meetings of BRISCO, the Biblical Research Institute Science Council.</a:t>
            </a:r>
          </a:p>
        </p:txBody>
      </p:sp>
    </p:spTree>
    <p:extLst>
      <p:ext uri="{BB962C8B-B14F-4D97-AF65-F5344CB8AC3E}">
        <p14:creationId xmlns:p14="http://schemas.microsoft.com/office/powerpoint/2010/main" val="140090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934D66A-57C4-4746-96DE-08B2E76AFC53}" type="slidenum">
              <a:rPr lang="en-US" altLang="en-US" smtClean="0"/>
              <a:pPr eaLnBrk="1" hangingPunct="1">
                <a:spcBef>
                  <a:spcPct val="0"/>
                </a:spcBef>
              </a:pPr>
              <a:t>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a:t>Raul Esperante has a PhD in biology with an emphasis in paleontology. His current research is a study of fossil whales preserved in deposits of diatomaceous earth in Peru. Raul is bilingual, which is a great asset to the Institute. Raul is assuming the editorship of our Spanish language magazine, Ciencia de los Origines. </a:t>
            </a:r>
          </a:p>
        </p:txBody>
      </p:sp>
    </p:spTree>
    <p:extLst>
      <p:ext uri="{BB962C8B-B14F-4D97-AF65-F5344CB8AC3E}">
        <p14:creationId xmlns:p14="http://schemas.microsoft.com/office/powerpoint/2010/main" val="37726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4E00AA-1A76-4025-867A-3106FCEA3F33}" type="slidenum">
              <a:rPr lang="en-US" altLang="en-US" smtClean="0"/>
              <a:pPr eaLnBrk="1" hangingPunct="1">
                <a:spcBef>
                  <a:spcPct val="0"/>
                </a:spcBef>
              </a:pPr>
              <a:t>6</a:t>
            </a:fld>
            <a:endParaRPr lang="en-US" altLang="en-US"/>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p:spPr>
        <p:txBody>
          <a:bodyPr/>
          <a:lstStyle/>
          <a:p>
            <a:pPr eaLnBrk="1" hangingPunct="1"/>
            <a:r>
              <a:rPr lang="en-US" altLang="en-US"/>
              <a:t>Jacques Sauvagnat is the director of our branch office in France. His research interests are in the study of fossil ostracodes (a kind of tiny arthropod). He also edits a magazine, Science et Origines, published twice a year, and teaches a class in science and religion.</a:t>
            </a:r>
          </a:p>
          <a:p>
            <a:pPr eaLnBrk="1" hangingPunct="1"/>
            <a:endParaRPr lang="en-US" altLang="en-US"/>
          </a:p>
          <a:p>
            <a:pPr eaLnBrk="1" hangingPunct="1"/>
            <a:r>
              <a:rPr lang="en-US" altLang="en-US"/>
              <a:t>Antonio Cremades directs our branch office in South America. His research is in the area of biometrics, especially of the human hand.</a:t>
            </a:r>
          </a:p>
        </p:txBody>
      </p:sp>
    </p:spTree>
    <p:extLst>
      <p:ext uri="{BB962C8B-B14F-4D97-AF65-F5344CB8AC3E}">
        <p14:creationId xmlns:p14="http://schemas.microsoft.com/office/powerpoint/2010/main" val="1778271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248BB9-01D0-439C-A641-9C0DFA690996}" type="slidenum">
              <a:rPr lang="en-US" altLang="en-US" smtClean="0"/>
              <a:pPr eaLnBrk="1" hangingPunct="1">
                <a:spcBef>
                  <a:spcPct val="0"/>
                </a:spcBef>
              </a:pPr>
              <a:t>10</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a:t>The Yellowstone fossil forest is a sequence of 70 or more successive layers of fossil trees, interspersed with layers of volcanic ash and leaves. It was long interpreted as representing long periods of time when trees grew in place, were buried by volcanic eruptions, and replaced by new forests. Research sponsored by the Geoscience Research Institute has revealed that these trees were probably transported into their present position, and did not grow there. The deposit appears the be deposited catastrophically rather than representing hundreds of thousands of years. </a:t>
            </a:r>
          </a:p>
        </p:txBody>
      </p:sp>
    </p:spTree>
    <p:extLst>
      <p:ext uri="{BB962C8B-B14F-4D97-AF65-F5344CB8AC3E}">
        <p14:creationId xmlns:p14="http://schemas.microsoft.com/office/powerpoint/2010/main" val="364661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D6A5FE-1263-4949-AFC5-A9DCACFCA71D}"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200609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A5FE-1263-4949-AFC5-A9DCACFCA71D}"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86624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A5FE-1263-4949-AFC5-A9DCACFCA71D}"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96424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A5FE-1263-4949-AFC5-A9DCACFCA71D}"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346681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6A5FE-1263-4949-AFC5-A9DCACFCA71D}" type="datetimeFigureOut">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318532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6A5FE-1263-4949-AFC5-A9DCACFCA71D}"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15007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6A5FE-1263-4949-AFC5-A9DCACFCA71D}" type="datetimeFigureOut">
              <a:rPr lang="en-US" smtClean="0"/>
              <a:t>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250119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6A5FE-1263-4949-AFC5-A9DCACFCA71D}" type="datetimeFigureOut">
              <a:rPr lang="en-US" smtClean="0"/>
              <a:t>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309131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6A5FE-1263-4949-AFC5-A9DCACFCA71D}" type="datetimeFigureOut">
              <a:rPr lang="en-US" smtClean="0"/>
              <a:t>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422083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6A5FE-1263-4949-AFC5-A9DCACFCA71D}"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1086677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D6A5FE-1263-4949-AFC5-A9DCACFCA71D}" type="datetimeFigureOut">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A0676-1374-4F33-969E-465723962F8B}" type="slidenum">
              <a:rPr lang="en-US" smtClean="0"/>
              <a:t>‹#›</a:t>
            </a:fld>
            <a:endParaRPr lang="en-US"/>
          </a:p>
        </p:txBody>
      </p:sp>
    </p:spTree>
    <p:extLst>
      <p:ext uri="{BB962C8B-B14F-4D97-AF65-F5344CB8AC3E}">
        <p14:creationId xmlns:p14="http://schemas.microsoft.com/office/powerpoint/2010/main" val="256361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6A5FE-1263-4949-AFC5-A9DCACFCA71D}" type="datetimeFigureOut">
              <a:rPr lang="en-US" smtClean="0"/>
              <a:t>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A0676-1374-4F33-969E-465723962F8B}" type="slidenum">
              <a:rPr lang="en-US" smtClean="0"/>
              <a:t>‹#›</a:t>
            </a:fld>
            <a:endParaRPr lang="en-US"/>
          </a:p>
        </p:txBody>
      </p:sp>
    </p:spTree>
    <p:extLst>
      <p:ext uri="{BB962C8B-B14F-4D97-AF65-F5344CB8AC3E}">
        <p14:creationId xmlns:p14="http://schemas.microsoft.com/office/powerpoint/2010/main" val="3329537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330575"/>
            <a:ext cx="6019800" cy="1470025"/>
          </a:xfrm>
        </p:spPr>
        <p:txBody>
          <a:bodyPr>
            <a:normAutofit fontScale="90000"/>
          </a:bodyPr>
          <a:lstStyle/>
          <a:p>
            <a:r>
              <a:rPr lang="en-US" b="1" dirty="0">
                <a:solidFill>
                  <a:srgbClr val="FFC000"/>
                </a:solidFill>
              </a:rPr>
              <a:t>Serving the Seventh-day Adventist Church</a:t>
            </a:r>
            <a:br>
              <a:rPr lang="en-US" b="1" dirty="0"/>
            </a:br>
            <a:r>
              <a:rPr lang="en-US" b="1" dirty="0">
                <a:solidFill>
                  <a:schemeClr val="bg1"/>
                </a:solidFill>
              </a:rPr>
              <a:t>www.grisda.org</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4827" y="1219200"/>
            <a:ext cx="7410548" cy="1635373"/>
          </a:xfrm>
          <a:prstGeom prst="rect">
            <a:avLst/>
          </a:prstGeom>
        </p:spPr>
      </p:pic>
    </p:spTree>
    <p:extLst>
      <p:ext uri="{BB962C8B-B14F-4D97-AF65-F5344CB8AC3E}">
        <p14:creationId xmlns:p14="http://schemas.microsoft.com/office/powerpoint/2010/main" val="35649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7315200" cy="1295400"/>
          </a:xfrm>
        </p:spPr>
        <p:txBody>
          <a:bodyPr/>
          <a:lstStyle/>
          <a:p>
            <a:pPr eaLnBrk="1" hangingPunct="1"/>
            <a:r>
              <a:rPr lang="en-US" altLang="en-US" b="1" dirty="0">
                <a:solidFill>
                  <a:srgbClr val="FFC000"/>
                </a:solidFill>
              </a:rPr>
              <a:t>Yellowstone Fossil Forest</a:t>
            </a:r>
          </a:p>
        </p:txBody>
      </p:sp>
      <p:sp>
        <p:nvSpPr>
          <p:cNvPr id="20483" name="Rectangle 3"/>
          <p:cNvSpPr>
            <a:spLocks noGrp="1" noChangeArrowheads="1"/>
          </p:cNvSpPr>
          <p:nvPr>
            <p:ph type="body" idx="1"/>
          </p:nvPr>
        </p:nvSpPr>
        <p:spPr>
          <a:xfrm>
            <a:off x="304800" y="1524000"/>
            <a:ext cx="6172200" cy="1981200"/>
          </a:xfrm>
        </p:spPr>
        <p:txBody>
          <a:bodyPr/>
          <a:lstStyle/>
          <a:p>
            <a:pPr eaLnBrk="1" hangingPunct="1">
              <a:lnSpc>
                <a:spcPct val="90000"/>
              </a:lnSpc>
              <a:buFontTx/>
              <a:buNone/>
            </a:pPr>
            <a:r>
              <a:rPr lang="en-US" altLang="en-US" b="1" dirty="0">
                <a:solidFill>
                  <a:schemeClr val="bg1"/>
                </a:solidFill>
              </a:rPr>
              <a:t>Once thought to require hundreds of thousands of years, but now believed to have been deposited catastrophically</a:t>
            </a:r>
          </a:p>
        </p:txBody>
      </p:sp>
      <p:pic>
        <p:nvPicPr>
          <p:cNvPr id="20484" name="Picture 4" descr="E:\Dscn2225 Harold Coffin.jpg"/>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3733800"/>
            <a:ext cx="2343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D:\YSFF5_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36975"/>
            <a:ext cx="44958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C:\Documents and Settings\jgibson\Desktop\photos\Research\cly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0"/>
            <a:ext cx="2441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1"/>
          <p:cNvSpPr txBox="1">
            <a:spLocks noChangeArrowheads="1"/>
          </p:cNvSpPr>
          <p:nvPr/>
        </p:nvSpPr>
        <p:spPr bwMode="auto">
          <a:xfrm>
            <a:off x="7848600" y="0"/>
            <a:ext cx="1295400" cy="83099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b="1" dirty="0">
                <a:solidFill>
                  <a:schemeClr val="bg1"/>
                </a:solidFill>
              </a:rPr>
              <a:t>Clyde Webster</a:t>
            </a:r>
          </a:p>
        </p:txBody>
      </p:sp>
      <p:sp>
        <p:nvSpPr>
          <p:cNvPr id="20488" name="Text Box 12"/>
          <p:cNvSpPr txBox="1">
            <a:spLocks noChangeArrowheads="1"/>
          </p:cNvSpPr>
          <p:nvPr/>
        </p:nvSpPr>
        <p:spPr bwMode="auto">
          <a:xfrm>
            <a:off x="0" y="6400800"/>
            <a:ext cx="21336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400" b="1" dirty="0">
                <a:solidFill>
                  <a:schemeClr val="bg1"/>
                </a:solidFill>
              </a:rPr>
              <a:t>Harold Coffin</a:t>
            </a:r>
          </a:p>
        </p:txBody>
      </p:sp>
      <p:pic>
        <p:nvPicPr>
          <p:cNvPr id="20489" name="Picture 16" descr="C:\Documents and Settings\jgibson\Desktop\photos\Research\Yellowstone Research\Arct.MikeYN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0363" y="3352800"/>
            <a:ext cx="24336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7"/>
          <p:cNvSpPr txBox="1">
            <a:spLocks noChangeArrowheads="1"/>
          </p:cNvSpPr>
          <p:nvPr/>
        </p:nvSpPr>
        <p:spPr bwMode="auto">
          <a:xfrm>
            <a:off x="6705600" y="6518275"/>
            <a:ext cx="15287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b="1" dirty="0"/>
              <a:t>Mike </a:t>
            </a:r>
            <a:r>
              <a:rPr lang="en-US" altLang="en-US" sz="2400" b="1" dirty="0" err="1"/>
              <a:t>Arct</a:t>
            </a:r>
            <a:endParaRPr lang="en-US" altLang="en-US" sz="2400" b="1" dirty="0"/>
          </a:p>
        </p:txBody>
      </p:sp>
      <p:sp>
        <p:nvSpPr>
          <p:cNvPr id="3" name="TextBox 2"/>
          <p:cNvSpPr txBox="1"/>
          <p:nvPr/>
        </p:nvSpPr>
        <p:spPr>
          <a:xfrm>
            <a:off x="2362200" y="6019800"/>
            <a:ext cx="2819400" cy="830997"/>
          </a:xfrm>
          <a:prstGeom prst="rect">
            <a:avLst/>
          </a:prstGeom>
          <a:noFill/>
        </p:spPr>
        <p:txBody>
          <a:bodyPr wrap="square" rtlCol="0">
            <a:spAutoFit/>
          </a:bodyPr>
          <a:lstStyle/>
          <a:p>
            <a:r>
              <a:rPr lang="en-US" sz="2400" b="1" dirty="0">
                <a:solidFill>
                  <a:schemeClr val="bg1"/>
                </a:solidFill>
              </a:rPr>
              <a:t>Many layers of upright fossil trees.</a:t>
            </a:r>
          </a:p>
        </p:txBody>
      </p:sp>
    </p:spTree>
    <p:extLst>
      <p:ext uri="{BB962C8B-B14F-4D97-AF65-F5344CB8AC3E}">
        <p14:creationId xmlns:p14="http://schemas.microsoft.com/office/powerpoint/2010/main" val="308417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a:solidFill>
                  <a:srgbClr val="FFC000"/>
                </a:solidFill>
              </a:rPr>
              <a:t>Lessons from Research</a:t>
            </a:r>
          </a:p>
        </p:txBody>
      </p:sp>
      <p:sp>
        <p:nvSpPr>
          <p:cNvPr id="3" name="Content Placeholder 2"/>
          <p:cNvSpPr>
            <a:spLocks noGrp="1"/>
          </p:cNvSpPr>
          <p:nvPr>
            <p:ph idx="1"/>
          </p:nvPr>
        </p:nvSpPr>
        <p:spPr>
          <a:xfrm>
            <a:off x="457200" y="1905000"/>
            <a:ext cx="8229600" cy="4525963"/>
          </a:xfrm>
        </p:spPr>
        <p:txBody>
          <a:bodyPr/>
          <a:lstStyle/>
          <a:p>
            <a:r>
              <a:rPr lang="en-US" b="1" dirty="0">
                <a:solidFill>
                  <a:schemeClr val="bg1"/>
                </a:solidFill>
              </a:rPr>
              <a:t>Check the data for yourself – it may have been interpreted incorrectly.</a:t>
            </a:r>
          </a:p>
          <a:p>
            <a:r>
              <a:rPr lang="en-US" b="1" dirty="0">
                <a:solidFill>
                  <a:schemeClr val="bg1"/>
                </a:solidFill>
              </a:rPr>
              <a:t>Problems that seem unexplainable may be resolved, such as the Yellowstone “fossil forest.”</a:t>
            </a:r>
          </a:p>
          <a:p>
            <a:r>
              <a:rPr lang="en-US" b="1" dirty="0">
                <a:solidFill>
                  <a:schemeClr val="bg1"/>
                </a:solidFill>
              </a:rPr>
              <a:t>Don’t expect quick answers. The Yellowstone project took 30 years, and there is still more work that could be done.</a:t>
            </a:r>
          </a:p>
        </p:txBody>
      </p:sp>
    </p:spTree>
    <p:extLst>
      <p:ext uri="{BB962C8B-B14F-4D97-AF65-F5344CB8AC3E}">
        <p14:creationId xmlns:p14="http://schemas.microsoft.com/office/powerpoint/2010/main" val="293570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b="1" dirty="0">
                <a:solidFill>
                  <a:srgbClr val="FFC000"/>
                </a:solidFill>
              </a:rPr>
              <a:t>Our Website</a:t>
            </a:r>
            <a:br>
              <a:rPr lang="en-US" b="1" dirty="0">
                <a:solidFill>
                  <a:srgbClr val="FFC000"/>
                </a:solidFill>
              </a:rPr>
            </a:br>
            <a:r>
              <a:rPr lang="en-US" b="1" dirty="0">
                <a:solidFill>
                  <a:srgbClr val="FFC000"/>
                </a:solidFill>
              </a:rPr>
              <a:t>WWW.GRISDA.ORG</a:t>
            </a:r>
          </a:p>
        </p:txBody>
      </p:sp>
      <p:sp>
        <p:nvSpPr>
          <p:cNvPr id="3" name="Content Placeholder 2"/>
          <p:cNvSpPr>
            <a:spLocks noGrp="1"/>
          </p:cNvSpPr>
          <p:nvPr>
            <p:ph idx="1"/>
          </p:nvPr>
        </p:nvSpPr>
        <p:spPr>
          <a:xfrm>
            <a:off x="533400" y="1981200"/>
            <a:ext cx="8229600" cy="3886200"/>
          </a:xfrm>
        </p:spPr>
        <p:txBody>
          <a:bodyPr>
            <a:normAutofit fontScale="92500" lnSpcReduction="10000"/>
          </a:bodyPr>
          <a:lstStyle/>
          <a:p>
            <a:r>
              <a:rPr lang="en-US" b="1" dirty="0">
                <a:solidFill>
                  <a:schemeClr val="bg1"/>
                </a:solidFill>
              </a:rPr>
              <a:t>Articles on creation, science, and theology.</a:t>
            </a:r>
          </a:p>
          <a:p>
            <a:r>
              <a:rPr lang="en-US" b="1" dirty="0">
                <a:solidFill>
                  <a:schemeClr val="bg1"/>
                </a:solidFill>
              </a:rPr>
              <a:t>News and announcements.</a:t>
            </a:r>
          </a:p>
          <a:p>
            <a:r>
              <a:rPr lang="en-US" b="1" dirty="0">
                <a:solidFill>
                  <a:schemeClr val="bg1"/>
                </a:solidFill>
              </a:rPr>
              <a:t>Sign up for quarterly electronic newsletter.</a:t>
            </a:r>
          </a:p>
          <a:p>
            <a:r>
              <a:rPr lang="en-US" b="1" dirty="0">
                <a:solidFill>
                  <a:schemeClr val="bg1"/>
                </a:solidFill>
              </a:rPr>
              <a:t>Recommendations for books, videos, etc.</a:t>
            </a:r>
          </a:p>
          <a:p>
            <a:r>
              <a:rPr lang="en-US" b="1" dirty="0">
                <a:solidFill>
                  <a:schemeClr val="bg1"/>
                </a:solidFill>
              </a:rPr>
              <a:t>Materials for classrooms – videos, </a:t>
            </a:r>
            <a:r>
              <a:rPr lang="en-US" b="1" dirty="0" err="1">
                <a:solidFill>
                  <a:schemeClr val="bg1"/>
                </a:solidFill>
              </a:rPr>
              <a:t>powerpoints</a:t>
            </a:r>
            <a:r>
              <a:rPr lang="en-US" b="1" dirty="0">
                <a:solidFill>
                  <a:schemeClr val="bg1"/>
                </a:solidFill>
              </a:rPr>
              <a:t>, articles, posters.</a:t>
            </a:r>
          </a:p>
          <a:p>
            <a:r>
              <a:rPr lang="en-US" b="1" dirty="0">
                <a:solidFill>
                  <a:schemeClr val="bg1"/>
                </a:solidFill>
              </a:rPr>
              <a:t>Link to free e-book by Brand and Chadwick:  </a:t>
            </a:r>
            <a:r>
              <a:rPr lang="en-US" b="1" i="1" dirty="0">
                <a:solidFill>
                  <a:schemeClr val="bg1"/>
                </a:solidFill>
              </a:rPr>
              <a:t>Faith, Reason and Earth History</a:t>
            </a:r>
            <a:r>
              <a:rPr lang="en-US" b="1" dirty="0">
                <a:solidFill>
                  <a:schemeClr val="bg1"/>
                </a:solidFill>
              </a:rPr>
              <a:t>.</a:t>
            </a:r>
          </a:p>
        </p:txBody>
      </p:sp>
    </p:spTree>
    <p:extLst>
      <p:ext uri="{BB962C8B-B14F-4D97-AF65-F5344CB8AC3E}">
        <p14:creationId xmlns:p14="http://schemas.microsoft.com/office/powerpoint/2010/main" val="325395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77962"/>
          </a:xfrm>
        </p:spPr>
        <p:txBody>
          <a:bodyPr>
            <a:normAutofit/>
          </a:bodyPr>
          <a:lstStyle/>
          <a:p>
            <a:r>
              <a:rPr lang="en-US" b="1" dirty="0">
                <a:solidFill>
                  <a:srgbClr val="FFC000"/>
                </a:solidFill>
              </a:rPr>
              <a:t>What Can We Do For the </a:t>
            </a:r>
            <a:br>
              <a:rPr lang="en-US" b="1" dirty="0">
                <a:solidFill>
                  <a:srgbClr val="FFC000"/>
                </a:solidFill>
              </a:rPr>
            </a:br>
            <a:r>
              <a:rPr lang="en-US" b="1" dirty="0">
                <a:solidFill>
                  <a:srgbClr val="FFC000"/>
                </a:solidFill>
              </a:rPr>
              <a:t>Church in Africa?</a:t>
            </a:r>
          </a:p>
        </p:txBody>
      </p:sp>
      <p:sp>
        <p:nvSpPr>
          <p:cNvPr id="3" name="Content Placeholder 2"/>
          <p:cNvSpPr>
            <a:spLocks noGrp="1"/>
          </p:cNvSpPr>
          <p:nvPr>
            <p:ph idx="1"/>
          </p:nvPr>
        </p:nvSpPr>
        <p:spPr>
          <a:xfrm>
            <a:off x="533400" y="2438400"/>
            <a:ext cx="8229600" cy="3505200"/>
          </a:xfrm>
        </p:spPr>
        <p:txBody>
          <a:bodyPr>
            <a:normAutofit fontScale="77500" lnSpcReduction="20000"/>
          </a:bodyPr>
          <a:lstStyle/>
          <a:p>
            <a:pPr>
              <a:spcAft>
                <a:spcPts val="1200"/>
              </a:spcAft>
            </a:pPr>
            <a:r>
              <a:rPr lang="en-US" sz="3300" b="1" dirty="0">
                <a:solidFill>
                  <a:schemeClr val="bg1"/>
                </a:solidFill>
              </a:rPr>
              <a:t>Creation Sabbath – What is the date next year?				(</a:t>
            </a:r>
            <a:r>
              <a:rPr lang="en-US" sz="3300" b="1" dirty="0">
                <a:solidFill>
                  <a:srgbClr val="FFFF00"/>
                </a:solidFill>
              </a:rPr>
              <a:t>October 26, 2019</a:t>
            </a:r>
            <a:r>
              <a:rPr lang="en-US" sz="3300" b="1" dirty="0">
                <a:solidFill>
                  <a:schemeClr val="bg1"/>
                </a:solidFill>
              </a:rPr>
              <a:t>)</a:t>
            </a:r>
          </a:p>
          <a:p>
            <a:pPr>
              <a:spcAft>
                <a:spcPts val="1200"/>
              </a:spcAft>
            </a:pPr>
            <a:r>
              <a:rPr lang="en-US" sz="3300" b="1" dirty="0">
                <a:solidFill>
                  <a:schemeClr val="bg1"/>
                </a:solidFill>
              </a:rPr>
              <a:t>Help with information – </a:t>
            </a:r>
            <a:r>
              <a:rPr lang="en-US" sz="3300" b="1" dirty="0">
                <a:solidFill>
                  <a:srgbClr val="FFFF00"/>
                </a:solidFill>
              </a:rPr>
              <a:t>www. grisda.org </a:t>
            </a:r>
            <a:r>
              <a:rPr lang="en-US" sz="3300" b="1" dirty="0">
                <a:solidFill>
                  <a:schemeClr val="bg1"/>
                </a:solidFill>
              </a:rPr>
              <a:t>		(articles, books, videos, posters, </a:t>
            </a:r>
            <a:r>
              <a:rPr lang="en-US" sz="3300" b="1" dirty="0" err="1">
                <a:solidFill>
                  <a:schemeClr val="bg1"/>
                </a:solidFill>
              </a:rPr>
              <a:t>etc</a:t>
            </a:r>
            <a:r>
              <a:rPr lang="en-US" sz="3300" b="1" dirty="0">
                <a:solidFill>
                  <a:schemeClr val="bg1"/>
                </a:solidFill>
              </a:rPr>
              <a:t>)</a:t>
            </a:r>
          </a:p>
          <a:p>
            <a:pPr>
              <a:spcAft>
                <a:spcPts val="1200"/>
              </a:spcAft>
            </a:pPr>
            <a:r>
              <a:rPr lang="en-US" sz="3300" b="1" dirty="0">
                <a:solidFill>
                  <a:schemeClr val="bg1"/>
                </a:solidFill>
              </a:rPr>
              <a:t>Resource Centers – </a:t>
            </a:r>
            <a:r>
              <a:rPr lang="en-US" sz="3300" b="1" dirty="0" err="1">
                <a:solidFill>
                  <a:schemeClr val="bg1"/>
                </a:solidFill>
              </a:rPr>
              <a:t>Rusangu</a:t>
            </a:r>
            <a:r>
              <a:rPr lang="en-US" sz="3300" b="1" dirty="0">
                <a:solidFill>
                  <a:schemeClr val="bg1"/>
                </a:solidFill>
              </a:rPr>
              <a:t> University, </a:t>
            </a:r>
            <a:r>
              <a:rPr lang="en-US" sz="3300" b="1" dirty="0" err="1">
                <a:solidFill>
                  <a:schemeClr val="bg1"/>
                </a:solidFill>
              </a:rPr>
              <a:t>Bugema</a:t>
            </a:r>
            <a:r>
              <a:rPr lang="en-US" sz="3300" b="1" dirty="0">
                <a:solidFill>
                  <a:schemeClr val="bg1"/>
                </a:solidFill>
              </a:rPr>
              <a:t> University, Babcock University, more? </a:t>
            </a:r>
          </a:p>
          <a:p>
            <a:pPr>
              <a:spcAft>
                <a:spcPts val="1200"/>
              </a:spcAft>
            </a:pPr>
            <a:r>
              <a:rPr lang="en-US" sz="3300" b="1" dirty="0">
                <a:solidFill>
                  <a:schemeClr val="bg1"/>
                </a:solidFill>
              </a:rPr>
              <a:t>Faith and Science Conferences at colleges, universities, teachers meetings, pastors meetings.</a:t>
            </a:r>
          </a:p>
          <a:p>
            <a:pPr marL="0" indent="0">
              <a:spcAft>
                <a:spcPts val="1200"/>
              </a:spcAft>
              <a:buNone/>
            </a:pPr>
            <a:endParaRPr lang="en-US" b="1" dirty="0">
              <a:solidFill>
                <a:schemeClr val="bg1"/>
              </a:solidFill>
            </a:endParaRPr>
          </a:p>
        </p:txBody>
      </p:sp>
    </p:spTree>
    <p:extLst>
      <p:ext uri="{BB962C8B-B14F-4D97-AF65-F5344CB8AC3E}">
        <p14:creationId xmlns:p14="http://schemas.microsoft.com/office/powerpoint/2010/main" val="345020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401762"/>
          </a:xfrm>
        </p:spPr>
        <p:txBody>
          <a:bodyPr>
            <a:normAutofit fontScale="90000"/>
          </a:bodyPr>
          <a:lstStyle/>
          <a:p>
            <a:r>
              <a:rPr lang="en-US" b="1" dirty="0">
                <a:solidFill>
                  <a:srgbClr val="FFC000"/>
                </a:solidFill>
              </a:rPr>
              <a:t>What Is The </a:t>
            </a:r>
            <a:br>
              <a:rPr lang="en-US" b="1" dirty="0">
                <a:solidFill>
                  <a:srgbClr val="FFC000"/>
                </a:solidFill>
              </a:rPr>
            </a:br>
            <a:r>
              <a:rPr lang="en-US" b="1" dirty="0">
                <a:solidFill>
                  <a:srgbClr val="FFC000"/>
                </a:solidFill>
              </a:rPr>
              <a:t>Geoscience Research Institute?</a:t>
            </a:r>
          </a:p>
        </p:txBody>
      </p:sp>
      <p:sp>
        <p:nvSpPr>
          <p:cNvPr id="3" name="Content Placeholder 2"/>
          <p:cNvSpPr>
            <a:spLocks noGrp="1"/>
          </p:cNvSpPr>
          <p:nvPr>
            <p:ph idx="1"/>
          </p:nvPr>
        </p:nvSpPr>
        <p:spPr>
          <a:xfrm>
            <a:off x="486177" y="2286000"/>
            <a:ext cx="8229600" cy="4114800"/>
          </a:xfrm>
        </p:spPr>
        <p:txBody>
          <a:bodyPr/>
          <a:lstStyle/>
          <a:p>
            <a:r>
              <a:rPr lang="en-US" b="1" dirty="0">
                <a:solidFill>
                  <a:schemeClr val="bg1"/>
                </a:solidFill>
              </a:rPr>
              <a:t>An institute of the General Conference of Seventh-day Adventists</a:t>
            </a:r>
          </a:p>
          <a:p>
            <a:r>
              <a:rPr lang="en-US" b="1" dirty="0">
                <a:solidFill>
                  <a:schemeClr val="bg1"/>
                </a:solidFill>
              </a:rPr>
              <a:t>Began in 1958</a:t>
            </a:r>
          </a:p>
          <a:p>
            <a:r>
              <a:rPr lang="en-US" b="1" dirty="0">
                <a:solidFill>
                  <a:schemeClr val="bg1"/>
                </a:solidFill>
              </a:rPr>
              <a:t>Located at Loma Linda University</a:t>
            </a:r>
          </a:p>
          <a:p>
            <a:r>
              <a:rPr lang="en-US" b="1" dirty="0">
                <a:solidFill>
                  <a:schemeClr val="bg1"/>
                </a:solidFill>
              </a:rPr>
              <a:t>Our purpose is to study nature in the light of the biblical revelation of creation, and share this understanding with others.</a:t>
            </a:r>
          </a:p>
        </p:txBody>
      </p:sp>
    </p:spTree>
    <p:extLst>
      <p:ext uri="{BB962C8B-B14F-4D97-AF65-F5344CB8AC3E}">
        <p14:creationId xmlns:p14="http://schemas.microsoft.com/office/powerpoint/2010/main" val="22930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b="1" dirty="0">
                <a:solidFill>
                  <a:srgbClr val="FFC000"/>
                </a:solidFill>
              </a:rPr>
              <a:t>Who Are We?</a:t>
            </a:r>
          </a:p>
        </p:txBody>
      </p:sp>
      <p:sp>
        <p:nvSpPr>
          <p:cNvPr id="3" name="Content Placeholder 2"/>
          <p:cNvSpPr>
            <a:spLocks noGrp="1"/>
          </p:cNvSpPr>
          <p:nvPr>
            <p:ph idx="1"/>
          </p:nvPr>
        </p:nvSpPr>
        <p:spPr>
          <a:xfrm>
            <a:off x="762000" y="1676400"/>
            <a:ext cx="8229600" cy="4525963"/>
          </a:xfrm>
        </p:spPr>
        <p:txBody>
          <a:bodyPr>
            <a:normAutofit lnSpcReduction="10000"/>
          </a:bodyPr>
          <a:lstStyle/>
          <a:p>
            <a:r>
              <a:rPr lang="en-US" b="1" dirty="0">
                <a:solidFill>
                  <a:schemeClr val="bg1"/>
                </a:solidFill>
              </a:rPr>
              <a:t>Ronny Nalin – Geology: Sedimentology</a:t>
            </a:r>
          </a:p>
          <a:p>
            <a:r>
              <a:rPr lang="en-US" b="1" dirty="0">
                <a:solidFill>
                  <a:schemeClr val="bg1"/>
                </a:solidFill>
              </a:rPr>
              <a:t>Raul Esperante – Vertebrate Paleontology</a:t>
            </a:r>
          </a:p>
          <a:p>
            <a:pPr indent="-347472"/>
            <a:r>
              <a:rPr lang="en-US" b="1" dirty="0">
                <a:solidFill>
                  <a:schemeClr val="bg1"/>
                </a:solidFill>
              </a:rPr>
              <a:t>Ben Clausen – Geology: Igneous and</a:t>
            </a:r>
          </a:p>
          <a:p>
            <a:pPr marL="0" indent="0">
              <a:spcBef>
                <a:spcPts val="0"/>
              </a:spcBef>
              <a:buNone/>
            </a:pPr>
            <a:r>
              <a:rPr lang="en-US" b="1" dirty="0">
                <a:solidFill>
                  <a:schemeClr val="bg1"/>
                </a:solidFill>
              </a:rPr>
              <a:t>	metamorphic rocks</a:t>
            </a:r>
          </a:p>
          <a:p>
            <a:r>
              <a:rPr lang="en-US" b="1" dirty="0">
                <a:solidFill>
                  <a:schemeClr val="bg1"/>
                </a:solidFill>
              </a:rPr>
              <a:t>Tim Standish – Molecular Biology</a:t>
            </a:r>
          </a:p>
          <a:p>
            <a:r>
              <a:rPr lang="en-US" b="1" dirty="0">
                <a:solidFill>
                  <a:schemeClr val="bg1"/>
                </a:solidFill>
              </a:rPr>
              <a:t>Jim Gibson – Historical Biology</a:t>
            </a:r>
          </a:p>
          <a:p>
            <a:r>
              <a:rPr lang="en-US" b="1" dirty="0" err="1">
                <a:solidFill>
                  <a:schemeClr val="bg1"/>
                </a:solidFill>
              </a:rPr>
              <a:t>Jennise</a:t>
            </a:r>
            <a:r>
              <a:rPr lang="en-US" b="1" dirty="0">
                <a:solidFill>
                  <a:schemeClr val="bg1"/>
                </a:solidFill>
              </a:rPr>
              <a:t> Logan – Administrative Assistant</a:t>
            </a:r>
          </a:p>
          <a:p>
            <a:r>
              <a:rPr lang="en-US" b="1" dirty="0" err="1">
                <a:solidFill>
                  <a:schemeClr val="bg1"/>
                </a:solidFill>
              </a:rPr>
              <a:t>Mephi</a:t>
            </a:r>
            <a:r>
              <a:rPr lang="en-US" b="1" dirty="0">
                <a:solidFill>
                  <a:schemeClr val="bg1"/>
                </a:solidFill>
              </a:rPr>
              <a:t> Herrera – Website </a:t>
            </a:r>
          </a:p>
        </p:txBody>
      </p:sp>
    </p:spTree>
    <p:extLst>
      <p:ext uri="{BB962C8B-B14F-4D97-AF65-F5344CB8AC3E}">
        <p14:creationId xmlns:p14="http://schemas.microsoft.com/office/powerpoint/2010/main" val="280530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971800" y="762000"/>
            <a:ext cx="7772400" cy="1143000"/>
          </a:xfrm>
        </p:spPr>
        <p:txBody>
          <a:bodyPr>
            <a:normAutofit fontScale="90000"/>
          </a:bodyPr>
          <a:lstStyle/>
          <a:p>
            <a:pPr eaLnBrk="1" hangingPunct="1"/>
            <a:r>
              <a:rPr lang="en-US" altLang="en-US" b="1" dirty="0">
                <a:solidFill>
                  <a:srgbClr val="FFC000"/>
                </a:solidFill>
              </a:rPr>
              <a:t>GRI Staff</a:t>
            </a:r>
            <a:br>
              <a:rPr lang="en-US" altLang="en-US" b="1" dirty="0">
                <a:solidFill>
                  <a:srgbClr val="FFC000"/>
                </a:solidFill>
              </a:rPr>
            </a:br>
            <a:r>
              <a:rPr lang="en-US" altLang="en-US" b="1" dirty="0">
                <a:solidFill>
                  <a:srgbClr val="FFC000"/>
                </a:solidFill>
              </a:rPr>
              <a:t>Ben Clausen, PhD</a:t>
            </a:r>
          </a:p>
        </p:txBody>
      </p:sp>
      <p:sp>
        <p:nvSpPr>
          <p:cNvPr id="9219" name="Rectangle 3"/>
          <p:cNvSpPr>
            <a:spLocks noGrp="1" noChangeArrowheads="1"/>
          </p:cNvSpPr>
          <p:nvPr>
            <p:ph type="body" idx="1"/>
          </p:nvPr>
        </p:nvSpPr>
        <p:spPr>
          <a:xfrm>
            <a:off x="228600" y="3581400"/>
            <a:ext cx="4267200" cy="3200400"/>
          </a:xfrm>
        </p:spPr>
        <p:txBody>
          <a:bodyPr/>
          <a:lstStyle/>
          <a:p>
            <a:pPr eaLnBrk="1" hangingPunct="1">
              <a:buFontTx/>
              <a:buNone/>
            </a:pPr>
            <a:r>
              <a:rPr lang="en-US" altLang="en-US" b="1" dirty="0">
                <a:solidFill>
                  <a:schemeClr val="bg1"/>
                </a:solidFill>
              </a:rPr>
              <a:t>Research Interests:</a:t>
            </a:r>
          </a:p>
          <a:p>
            <a:pPr eaLnBrk="1" hangingPunct="1">
              <a:buFontTx/>
              <a:buNone/>
            </a:pPr>
            <a:r>
              <a:rPr lang="en-US" altLang="en-US" b="1" dirty="0">
                <a:solidFill>
                  <a:schemeClr val="bg1"/>
                </a:solidFill>
              </a:rPr>
              <a:t>	Nuclear physics shell            	modeling</a:t>
            </a:r>
          </a:p>
          <a:p>
            <a:pPr eaLnBrk="1" hangingPunct="1">
              <a:buFontTx/>
              <a:buNone/>
            </a:pPr>
            <a:r>
              <a:rPr lang="en-US" altLang="en-US" b="1" dirty="0">
                <a:solidFill>
                  <a:schemeClr val="bg1"/>
                </a:solidFill>
              </a:rPr>
              <a:t>	Radioisotope dating</a:t>
            </a:r>
          </a:p>
          <a:p>
            <a:pPr eaLnBrk="1" hangingPunct="1">
              <a:buFontTx/>
              <a:buNone/>
            </a:pPr>
            <a:r>
              <a:rPr lang="en-US" altLang="en-US" b="1" dirty="0">
                <a:solidFill>
                  <a:schemeClr val="bg1"/>
                </a:solidFill>
              </a:rPr>
              <a:t>	Igneous petrology</a:t>
            </a:r>
          </a:p>
        </p:txBody>
      </p:sp>
      <p:pic>
        <p:nvPicPr>
          <p:cNvPr id="9220" name="Picture 4" descr="Clausen AZ Flagstaff Sunset3  small frame 19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9213"/>
            <a:ext cx="464820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00"/>
            <a:ext cx="4495800" cy="2997200"/>
          </a:xfrm>
          <a:prstGeom prst="rect">
            <a:avLst/>
          </a:prstGeom>
        </p:spPr>
      </p:pic>
    </p:spTree>
    <p:extLst>
      <p:ext uri="{BB962C8B-B14F-4D97-AF65-F5344CB8AC3E}">
        <p14:creationId xmlns:p14="http://schemas.microsoft.com/office/powerpoint/2010/main" val="230163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685800"/>
            <a:ext cx="5715000" cy="1143000"/>
          </a:xfrm>
        </p:spPr>
        <p:txBody>
          <a:bodyPr>
            <a:normAutofit fontScale="90000"/>
          </a:bodyPr>
          <a:lstStyle/>
          <a:p>
            <a:pPr eaLnBrk="1" hangingPunct="1"/>
            <a:r>
              <a:rPr lang="en-US" altLang="en-US" b="1" dirty="0">
                <a:solidFill>
                  <a:srgbClr val="FFC000"/>
                </a:solidFill>
              </a:rPr>
              <a:t>GRI Staff:</a:t>
            </a:r>
            <a:br>
              <a:rPr lang="en-US" altLang="en-US" b="1" dirty="0">
                <a:solidFill>
                  <a:srgbClr val="FFC000"/>
                </a:solidFill>
              </a:rPr>
            </a:br>
            <a:r>
              <a:rPr lang="en-US" altLang="en-US" b="1" dirty="0">
                <a:solidFill>
                  <a:srgbClr val="FFC000"/>
                </a:solidFill>
              </a:rPr>
              <a:t>Raul Esperante, PhD</a:t>
            </a:r>
          </a:p>
        </p:txBody>
      </p:sp>
      <p:sp>
        <p:nvSpPr>
          <p:cNvPr id="10243" name="Rectangle 3"/>
          <p:cNvSpPr>
            <a:spLocks noGrp="1" noChangeArrowheads="1"/>
          </p:cNvSpPr>
          <p:nvPr>
            <p:ph type="body" idx="1"/>
          </p:nvPr>
        </p:nvSpPr>
        <p:spPr>
          <a:xfrm>
            <a:off x="4038600" y="3429000"/>
            <a:ext cx="4800600" cy="2667000"/>
          </a:xfrm>
        </p:spPr>
        <p:txBody>
          <a:bodyPr/>
          <a:lstStyle/>
          <a:p>
            <a:pPr eaLnBrk="1" hangingPunct="1">
              <a:lnSpc>
                <a:spcPct val="90000"/>
              </a:lnSpc>
              <a:buFontTx/>
              <a:buNone/>
            </a:pPr>
            <a:r>
              <a:rPr lang="en-US" altLang="en-US" b="1" dirty="0">
                <a:solidFill>
                  <a:schemeClr val="bg1"/>
                </a:solidFill>
              </a:rPr>
              <a:t>Research Interests:</a:t>
            </a:r>
          </a:p>
          <a:p>
            <a:pPr eaLnBrk="1" hangingPunct="1">
              <a:lnSpc>
                <a:spcPct val="90000"/>
              </a:lnSpc>
              <a:buFontTx/>
              <a:buNone/>
            </a:pPr>
            <a:r>
              <a:rPr lang="en-US" altLang="en-US" b="1" dirty="0">
                <a:solidFill>
                  <a:schemeClr val="bg1"/>
                </a:solidFill>
              </a:rPr>
              <a:t>	Processes of fossilization</a:t>
            </a:r>
          </a:p>
          <a:p>
            <a:pPr eaLnBrk="1" hangingPunct="1">
              <a:lnSpc>
                <a:spcPct val="90000"/>
              </a:lnSpc>
              <a:buFontTx/>
              <a:buNone/>
            </a:pPr>
            <a:r>
              <a:rPr lang="en-US" altLang="en-US" b="1" dirty="0">
                <a:solidFill>
                  <a:schemeClr val="bg1"/>
                </a:solidFill>
              </a:rPr>
              <a:t>	Whale fossils in Peru</a:t>
            </a:r>
          </a:p>
          <a:p>
            <a:pPr eaLnBrk="1" hangingPunct="1">
              <a:lnSpc>
                <a:spcPct val="90000"/>
              </a:lnSpc>
              <a:buFontTx/>
              <a:buNone/>
            </a:pPr>
            <a:r>
              <a:rPr lang="en-US" altLang="en-US" b="1" dirty="0">
                <a:solidFill>
                  <a:schemeClr val="bg1"/>
                </a:solidFill>
              </a:rPr>
              <a:t>	Whale fossils in Spain</a:t>
            </a:r>
          </a:p>
        </p:txBody>
      </p:sp>
      <p:pic>
        <p:nvPicPr>
          <p:cNvPr id="10244" name="Picture 6" descr="C:\Documents and Settings\jgibson\Desktop\photos\Staff\Esperante.fossil wh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0"/>
            <a:ext cx="3810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C:\Documents and Settings\jgibson\Desktop\photos\Staff\Esperante.speak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5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1066800" y="381000"/>
            <a:ext cx="7086600" cy="1143000"/>
          </a:xfrm>
        </p:spPr>
        <p:txBody>
          <a:bodyPr>
            <a:normAutofit fontScale="90000"/>
          </a:bodyPr>
          <a:lstStyle/>
          <a:p>
            <a:pPr eaLnBrk="1" hangingPunct="1"/>
            <a:r>
              <a:rPr lang="en-US" altLang="en-US" b="1" dirty="0">
                <a:solidFill>
                  <a:srgbClr val="FFC000"/>
                </a:solidFill>
              </a:rPr>
              <a:t>GRI Branch Offices</a:t>
            </a:r>
            <a:br>
              <a:rPr lang="en-US" altLang="en-US" b="1" dirty="0">
                <a:solidFill>
                  <a:srgbClr val="FFC000"/>
                </a:solidFill>
              </a:rPr>
            </a:br>
            <a:r>
              <a:rPr lang="en-US" altLang="en-US" b="1" dirty="0">
                <a:solidFill>
                  <a:srgbClr val="FFC000"/>
                </a:solidFill>
              </a:rPr>
              <a:t>Partnering with a Division</a:t>
            </a:r>
          </a:p>
        </p:txBody>
      </p:sp>
      <p:sp>
        <p:nvSpPr>
          <p:cNvPr id="15366" name="Text Box 1034"/>
          <p:cNvSpPr txBox="1">
            <a:spLocks noChangeArrowheads="1"/>
          </p:cNvSpPr>
          <p:nvPr/>
        </p:nvSpPr>
        <p:spPr bwMode="auto">
          <a:xfrm>
            <a:off x="1219200" y="4953000"/>
            <a:ext cx="309800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b="1" dirty="0">
                <a:solidFill>
                  <a:schemeClr val="bg1"/>
                </a:solidFill>
              </a:rPr>
              <a:t>Noemi Duran Royo, PhD Europe (Spain)</a:t>
            </a:r>
          </a:p>
        </p:txBody>
      </p:sp>
      <p:pic>
        <p:nvPicPr>
          <p:cNvPr id="153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431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2"/>
          <p:cNvSpPr txBox="1">
            <a:spLocks noChangeArrowheads="1"/>
          </p:cNvSpPr>
          <p:nvPr/>
        </p:nvSpPr>
        <p:spPr bwMode="auto">
          <a:xfrm>
            <a:off x="5457032" y="4959927"/>
            <a:ext cx="29035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dirty="0">
                <a:solidFill>
                  <a:schemeClr val="bg1"/>
                </a:solidFill>
              </a:rPr>
              <a:t>Choi Chong </a:t>
            </a:r>
            <a:r>
              <a:rPr lang="en-US" altLang="en-US" sz="2800" b="1" dirty="0" err="1">
                <a:solidFill>
                  <a:schemeClr val="bg1"/>
                </a:solidFill>
              </a:rPr>
              <a:t>Geol</a:t>
            </a:r>
            <a:r>
              <a:rPr lang="en-US" altLang="en-US" sz="2800" b="1" dirty="0">
                <a:solidFill>
                  <a:schemeClr val="bg1"/>
                </a:solidFill>
              </a:rPr>
              <a:t> (John), PhD</a:t>
            </a:r>
          </a:p>
          <a:p>
            <a:pPr eaLnBrk="1" hangingPunct="1">
              <a:spcBef>
                <a:spcPct val="0"/>
              </a:spcBef>
              <a:buFontTx/>
              <a:buNone/>
            </a:pPr>
            <a:r>
              <a:rPr lang="en-US" altLang="en-US" sz="2800" b="1" dirty="0">
                <a:solidFill>
                  <a:schemeClr val="bg1"/>
                </a:solidFill>
              </a:rPr>
              <a:t>Asia (Korea)</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400" y="1981200"/>
            <a:ext cx="3708400" cy="2781300"/>
          </a:xfrm>
          <a:prstGeom prst="rect">
            <a:avLst/>
          </a:prstGeom>
        </p:spPr>
      </p:pic>
    </p:spTree>
    <p:extLst>
      <p:ext uri="{BB962C8B-B14F-4D97-AF65-F5344CB8AC3E}">
        <p14:creationId xmlns:p14="http://schemas.microsoft.com/office/powerpoint/2010/main" val="4082044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57994"/>
            <a:ext cx="8229600" cy="1143000"/>
          </a:xfrm>
        </p:spPr>
        <p:txBody>
          <a:bodyPr>
            <a:normAutofit fontScale="90000"/>
          </a:bodyPr>
          <a:lstStyle/>
          <a:p>
            <a:r>
              <a:rPr lang="en-US" altLang="en-US" b="1" dirty="0">
                <a:solidFill>
                  <a:srgbClr val="FFC000"/>
                </a:solidFill>
              </a:rPr>
              <a:t>GRI Resource Centers</a:t>
            </a:r>
            <a:br>
              <a:rPr lang="en-US" altLang="en-US" b="1" dirty="0">
                <a:solidFill>
                  <a:srgbClr val="FFC000"/>
                </a:solidFill>
              </a:rPr>
            </a:br>
            <a:r>
              <a:rPr lang="en-US" altLang="en-US" b="1" dirty="0">
                <a:solidFill>
                  <a:srgbClr val="FFC000"/>
                </a:solidFill>
              </a:rPr>
              <a:t>Partnering with a University</a:t>
            </a:r>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0"/>
            <a:ext cx="2982913"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3"/>
          <p:cNvSpPr txBox="1">
            <a:spLocks noChangeArrowheads="1"/>
          </p:cNvSpPr>
          <p:nvPr/>
        </p:nvSpPr>
        <p:spPr bwMode="auto">
          <a:xfrm>
            <a:off x="1066800" y="4714875"/>
            <a:ext cx="26781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chemeClr val="bg1"/>
                </a:solidFill>
              </a:rPr>
              <a:t>Peru Adventist University</a:t>
            </a:r>
          </a:p>
        </p:txBody>
      </p:sp>
      <p:pic>
        <p:nvPicPr>
          <p:cNvPr id="174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293528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5181600" y="4714875"/>
            <a:ext cx="274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chemeClr val="bg1"/>
                </a:solidFill>
              </a:rPr>
              <a:t>Chile Adventist University</a:t>
            </a:r>
          </a:p>
        </p:txBody>
      </p:sp>
    </p:spTree>
    <p:extLst>
      <p:ext uri="{BB962C8B-B14F-4D97-AF65-F5344CB8AC3E}">
        <p14:creationId xmlns:p14="http://schemas.microsoft.com/office/powerpoint/2010/main" val="8581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b="1" dirty="0">
                <a:solidFill>
                  <a:srgbClr val="FFC000"/>
                </a:solidFill>
              </a:rPr>
              <a:t>GRI Resource Centers</a:t>
            </a:r>
            <a:br>
              <a:rPr lang="en-US" altLang="en-US" b="1" dirty="0">
                <a:solidFill>
                  <a:srgbClr val="FFC000"/>
                </a:solidFill>
              </a:rPr>
            </a:br>
            <a:r>
              <a:rPr lang="en-US" altLang="en-US" b="1" dirty="0">
                <a:solidFill>
                  <a:srgbClr val="FFC000"/>
                </a:solidFill>
              </a:rPr>
              <a:t>Partnering with a University</a:t>
            </a:r>
          </a:p>
        </p:txBody>
      </p:sp>
      <p:pic>
        <p:nvPicPr>
          <p:cNvPr id="184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2208213"/>
            <a:ext cx="3557587"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404813" y="5126038"/>
            <a:ext cx="3886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dirty="0">
                <a:solidFill>
                  <a:schemeClr val="bg1"/>
                </a:solidFill>
              </a:rPr>
              <a:t>Northeast Brazil Adventist University</a:t>
            </a:r>
          </a:p>
        </p:txBody>
      </p:sp>
      <p:pic>
        <p:nvPicPr>
          <p:cNvPr id="1843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8213"/>
            <a:ext cx="37623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5029200" y="5118100"/>
            <a:ext cx="33528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b="1" dirty="0">
                <a:solidFill>
                  <a:schemeClr val="bg1"/>
                </a:solidFill>
              </a:rPr>
              <a:t>UNASP (Brazil Adventist University College</a:t>
            </a:r>
          </a:p>
        </p:txBody>
      </p:sp>
    </p:spTree>
    <p:extLst>
      <p:ext uri="{BB962C8B-B14F-4D97-AF65-F5344CB8AC3E}">
        <p14:creationId xmlns:p14="http://schemas.microsoft.com/office/powerpoint/2010/main" val="402299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Creation Sabbath</a:t>
            </a:r>
          </a:p>
        </p:txBody>
      </p:sp>
      <p:sp>
        <p:nvSpPr>
          <p:cNvPr id="3" name="TextBox 2"/>
          <p:cNvSpPr txBox="1"/>
          <p:nvPr/>
        </p:nvSpPr>
        <p:spPr>
          <a:xfrm>
            <a:off x="914400" y="1600200"/>
            <a:ext cx="7696200" cy="4739759"/>
          </a:xfrm>
          <a:prstGeom prst="rect">
            <a:avLst/>
          </a:prstGeom>
          <a:noFill/>
        </p:spPr>
        <p:txBody>
          <a:bodyPr wrap="square" rtlCol="0">
            <a:spAutoFit/>
          </a:bodyPr>
          <a:lstStyle/>
          <a:p>
            <a:pPr marL="457200" indent="-457200">
              <a:spcAft>
                <a:spcPts val="1200"/>
              </a:spcAft>
              <a:buFont typeface="Wingdings" panose="05000000000000000000" pitchFamily="2" charset="2"/>
              <a:buChar char="§"/>
            </a:pPr>
            <a:r>
              <a:rPr lang="en-US" sz="2800" b="1" dirty="0">
                <a:solidFill>
                  <a:schemeClr val="bg1"/>
                </a:solidFill>
              </a:rPr>
              <a:t>Fourth Sabbath in October, each year. </a:t>
            </a:r>
          </a:p>
          <a:p>
            <a:pPr marL="457200" indent="-457200">
              <a:spcAft>
                <a:spcPts val="1200"/>
              </a:spcAft>
              <a:buFont typeface="Wingdings" panose="05000000000000000000" pitchFamily="2" charset="2"/>
              <a:buChar char="§"/>
            </a:pPr>
            <a:r>
              <a:rPr lang="en-US" sz="2800" b="1" dirty="0">
                <a:solidFill>
                  <a:schemeClr val="bg1"/>
                </a:solidFill>
              </a:rPr>
              <a:t>Sponsored by the General Conference.</a:t>
            </a:r>
          </a:p>
          <a:p>
            <a:pPr marL="457200" indent="-457200">
              <a:spcAft>
                <a:spcPts val="1200"/>
              </a:spcAft>
              <a:buFont typeface="Wingdings" panose="05000000000000000000" pitchFamily="2" charset="2"/>
              <a:buChar char="§"/>
            </a:pPr>
            <a:r>
              <a:rPr lang="en-US" sz="2800" b="1" dirty="0">
                <a:solidFill>
                  <a:schemeClr val="bg1"/>
                </a:solidFill>
              </a:rPr>
              <a:t>Celebrations in churches, schools, conferences.</a:t>
            </a:r>
          </a:p>
          <a:p>
            <a:pPr marL="457200" indent="-457200">
              <a:spcAft>
                <a:spcPts val="1200"/>
              </a:spcAft>
              <a:buFont typeface="Wingdings" panose="05000000000000000000" pitchFamily="2" charset="2"/>
              <a:buChar char="§"/>
            </a:pPr>
            <a:r>
              <a:rPr lang="en-US" sz="2800" b="1" dirty="0">
                <a:solidFill>
                  <a:schemeClr val="bg1"/>
                </a:solidFill>
              </a:rPr>
              <a:t>Ideas include sermons, lectures, displays, nature walks, videos, classroom activities.</a:t>
            </a:r>
          </a:p>
          <a:p>
            <a:pPr marL="457200" indent="-457200">
              <a:spcAft>
                <a:spcPts val="1200"/>
              </a:spcAft>
              <a:buFont typeface="Wingdings" panose="05000000000000000000" pitchFamily="2" charset="2"/>
              <a:buChar char="§"/>
            </a:pPr>
            <a:r>
              <a:rPr lang="en-US" sz="2800" b="1" dirty="0">
                <a:solidFill>
                  <a:schemeClr val="bg1"/>
                </a:solidFill>
              </a:rPr>
              <a:t>Special website at CreationSabbath.net</a:t>
            </a:r>
          </a:p>
          <a:p>
            <a:pPr marL="457200" indent="-457200">
              <a:spcAft>
                <a:spcPts val="1200"/>
              </a:spcAft>
              <a:buFont typeface="Wingdings" panose="05000000000000000000" pitchFamily="2" charset="2"/>
              <a:buChar char="§"/>
            </a:pPr>
            <a:r>
              <a:rPr lang="en-US" sz="2800" b="1" dirty="0">
                <a:solidFill>
                  <a:schemeClr val="bg1"/>
                </a:solidFill>
              </a:rPr>
              <a:t>GRI Resource Centers form natural sponsors for the local area.</a:t>
            </a:r>
          </a:p>
          <a:p>
            <a:pPr marL="285750" indent="-285750">
              <a:spcAft>
                <a:spcPts val="1200"/>
              </a:spcAft>
              <a:buFont typeface="Wingdings" panose="05000000000000000000" pitchFamily="2" charset="2"/>
              <a:buChar char="§"/>
            </a:pPr>
            <a:endParaRPr lang="en-US" b="1" dirty="0"/>
          </a:p>
        </p:txBody>
      </p:sp>
    </p:spTree>
    <p:extLst>
      <p:ext uri="{BB962C8B-B14F-4D97-AF65-F5344CB8AC3E}">
        <p14:creationId xmlns:p14="http://schemas.microsoft.com/office/powerpoint/2010/main" val="4086087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648</Words>
  <Application>Microsoft Macintosh PowerPoint</Application>
  <PresentationFormat>On-screen Show (4:3)</PresentationFormat>
  <Paragraphs>74</Paragraphs>
  <Slides>13</Slides>
  <Notes>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Serving the Seventh-day Adventist Church www.grisda.org</vt:lpstr>
      <vt:lpstr>What Is The  Geoscience Research Institute?</vt:lpstr>
      <vt:lpstr>Who Are We?</vt:lpstr>
      <vt:lpstr>GRI Staff Ben Clausen, PhD</vt:lpstr>
      <vt:lpstr>GRI Staff: Raul Esperante, PhD</vt:lpstr>
      <vt:lpstr>GRI Branch Offices Partnering with a Division</vt:lpstr>
      <vt:lpstr>GRI Resource Centers Partnering with a University</vt:lpstr>
      <vt:lpstr>GRI Resource Centers Partnering with a University</vt:lpstr>
      <vt:lpstr>Creation Sabbath</vt:lpstr>
      <vt:lpstr>Yellowstone Fossil Forest</vt:lpstr>
      <vt:lpstr>Lessons from Research</vt:lpstr>
      <vt:lpstr>Our Website WWW.GRISDA.ORG</vt:lpstr>
      <vt:lpstr>What Can We Do For the  Church in Africa?</vt:lpstr>
    </vt:vector>
  </TitlesOfParts>
  <Company>Loma Linda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 Report</dc:title>
  <dc:creator>Gibson, Jim (LLU)</dc:creator>
  <cp:lastModifiedBy>de Sousa Matias, Gaby</cp:lastModifiedBy>
  <cp:revision>192</cp:revision>
  <dcterms:created xsi:type="dcterms:W3CDTF">2014-02-05T18:46:31Z</dcterms:created>
  <dcterms:modified xsi:type="dcterms:W3CDTF">2019-02-06T20:30:46Z</dcterms:modified>
</cp:coreProperties>
</file>