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6" r:id="rId3"/>
    <p:sldId id="264" r:id="rId4"/>
    <p:sldId id="265" r:id="rId5"/>
    <p:sldId id="283" r:id="rId6"/>
    <p:sldId id="268" r:id="rId7"/>
    <p:sldId id="269" r:id="rId8"/>
    <p:sldId id="273" r:id="rId9"/>
    <p:sldId id="27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2" r:id="rId19"/>
    <p:sldId id="280" r:id="rId20"/>
    <p:sldId id="281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07"/>
    <p:restoredTop sz="96104"/>
  </p:normalViewPr>
  <p:slideViewPr>
    <p:cSldViewPr snapToGrid="0" snapToObjects="1">
      <p:cViewPr varScale="1">
        <p:scale>
          <a:sx n="120" d="100"/>
          <a:sy n="120" d="100"/>
        </p:scale>
        <p:origin x="1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7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601886" y="-77935"/>
            <a:ext cx="3940230" cy="78867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2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8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00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6861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24834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E3D9-9F2F-854E-8439-5C5F4192FE21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8787-28A5-4949-9100-8F3A3E29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13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vider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57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4067-E5B1-E543-AE40-543C1711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6FBC05-1109-D742-9A34-2017C43893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866900"/>
            <a:ext cx="7886700" cy="35861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6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3825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0355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E3D9-9F2F-854E-8439-5C5F4192FE21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18787-28A5-4949-9100-8F3A3E29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3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093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7393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55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AE3D9-9F2F-854E-8439-5C5F4192FE21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18787-28A5-4949-9100-8F3A3E29A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5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3" r:id="rId4"/>
    <p:sldLayoutId id="2147483667" r:id="rId5"/>
    <p:sldLayoutId id="2147483672" r:id="rId6"/>
    <p:sldLayoutId id="2147483674" r:id="rId7"/>
    <p:sldLayoutId id="2147483668" r:id="rId8"/>
    <p:sldLayoutId id="2147483673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G Omega" panose="020B05020505080203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G Omega" panose="020B05020505080203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G Omega" panose="020B05020505080203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G Omega" panose="020B05020505080203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G Omega" panose="020B05020505080203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G Omega" panose="020B05020505080203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67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DB8D-F2F9-9646-BD1E-823BA63A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74941"/>
            <a:ext cx="8175108" cy="130298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b="1" dirty="0"/>
              <a:t>Área </a:t>
            </a:r>
            <a:r>
              <a:rPr lang="en-US" b="1" dirty="0"/>
              <a:t>2: </a:t>
            </a:r>
            <a:r>
              <a:rPr lang="es-ES" b="1" dirty="0"/>
              <a:t>Proveer un programa académico sólido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A3D29-32AF-944C-928E-B0B0445E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242" y="1765005"/>
            <a:ext cx="8336398" cy="38941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600" b="1" dirty="0"/>
              <a:t>Objetivo 2</a:t>
            </a:r>
            <a:r>
              <a:rPr lang="en-US" sz="2600" b="1" dirty="0"/>
              <a:t>.1:</a:t>
            </a:r>
            <a:r>
              <a:rPr lang="en-US" sz="2600" dirty="0"/>
              <a:t> </a:t>
            </a:r>
            <a:r>
              <a:rPr lang="es-ES" sz="2600" dirty="0"/>
              <a:t>Proveer programas académicos y prácticas profesionales que desarrollen </a:t>
            </a:r>
            <a:r>
              <a:rPr lang="es-ES" sz="2600" dirty="0">
                <a:solidFill>
                  <a:schemeClr val="accent1">
                    <a:lumMod val="75000"/>
                  </a:schemeClr>
                </a:solidFill>
              </a:rPr>
              <a:t>sólidas habilidades tecnológicas </a:t>
            </a:r>
            <a:r>
              <a:rPr lang="es-ES" sz="2600" dirty="0"/>
              <a:t>en los miembros de AIIAS y en las divisiones a las que sirve, con énfasis en el uso de esas habilidades para fortalecer la misión de la Iglesia.  </a:t>
            </a:r>
            <a:endParaRPr lang="en-US" sz="2600" dirty="0"/>
          </a:p>
          <a:p>
            <a:pPr lvl="1">
              <a:lnSpc>
                <a:spcPct val="100000"/>
              </a:lnSpc>
            </a:pPr>
            <a:r>
              <a:rPr lang="en-US" sz="2200" i="1" dirty="0">
                <a:solidFill>
                  <a:srgbClr val="FF0000"/>
                </a:solidFill>
              </a:rPr>
              <a:t>IWG-KPI 9.5 La Asociación General ha </a:t>
            </a:r>
            <a:r>
              <a:rPr lang="en-US" sz="2200" i="1" dirty="0" err="1">
                <a:solidFill>
                  <a:srgbClr val="FF0000"/>
                </a:solidFill>
              </a:rPr>
              <a:t>realizado</a:t>
            </a:r>
            <a:r>
              <a:rPr lang="en-US" sz="2200" i="1" dirty="0">
                <a:solidFill>
                  <a:srgbClr val="FF0000"/>
                </a:solidFill>
              </a:rPr>
              <a:t> un plan </a:t>
            </a:r>
            <a:r>
              <a:rPr lang="en-US" sz="2200" i="1" dirty="0" err="1">
                <a:solidFill>
                  <a:srgbClr val="FF0000"/>
                </a:solidFill>
              </a:rPr>
              <a:t>integrado</a:t>
            </a:r>
            <a:r>
              <a:rPr lang="en-US" sz="2200" i="1" dirty="0">
                <a:solidFill>
                  <a:srgbClr val="FF0000"/>
                </a:solidFill>
              </a:rPr>
              <a:t> de </a:t>
            </a:r>
            <a:r>
              <a:rPr lang="en-US" sz="2200" i="1" dirty="0" err="1">
                <a:solidFill>
                  <a:srgbClr val="FF0000"/>
                </a:solidFill>
              </a:rPr>
              <a:t>medios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que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maximiza</a:t>
            </a:r>
            <a:r>
              <a:rPr lang="en-US" sz="2200" i="1" dirty="0">
                <a:solidFill>
                  <a:srgbClr val="FF0000"/>
                </a:solidFill>
              </a:rPr>
              <a:t> el </a:t>
            </a:r>
            <a:r>
              <a:rPr lang="en-US" sz="2200" i="1" dirty="0" err="1">
                <a:solidFill>
                  <a:srgbClr val="FF0000"/>
                </a:solidFill>
              </a:rPr>
              <a:t>potencial</a:t>
            </a:r>
            <a:r>
              <a:rPr lang="en-US" sz="2200" i="1" dirty="0">
                <a:solidFill>
                  <a:srgbClr val="FF0000"/>
                </a:solidFill>
              </a:rPr>
              <a:t> de la tecnología, y </a:t>
            </a:r>
            <a:r>
              <a:rPr lang="en-US" sz="2200" i="1" dirty="0" err="1">
                <a:solidFill>
                  <a:srgbClr val="FF0000"/>
                </a:solidFill>
              </a:rPr>
              <a:t>sus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entidades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están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trabajando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hacia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eso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también</a:t>
            </a:r>
            <a:r>
              <a:rPr lang="en-US" sz="2200" i="1" dirty="0">
                <a:solidFill>
                  <a:srgbClr val="FF0000"/>
                </a:solidFill>
              </a:rPr>
              <a:t>.</a:t>
            </a:r>
            <a:endParaRPr lang="en-US" sz="22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52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DB8D-F2F9-9646-BD1E-823BA63A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941"/>
            <a:ext cx="8058150" cy="1207292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s-ES" b="1" dirty="0"/>
              <a:t>Área</a:t>
            </a:r>
            <a:r>
              <a:rPr lang="en-US" b="1" dirty="0"/>
              <a:t> 2: </a:t>
            </a:r>
            <a:r>
              <a:rPr lang="es-ES" b="1" dirty="0"/>
              <a:t>Proveer un programa académico sólido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A3D29-32AF-944C-928E-B0B0445E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9" y="1605516"/>
            <a:ext cx="8844162" cy="468352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s-ES" sz="5100" b="1" dirty="0"/>
              <a:t>Objetivo</a:t>
            </a:r>
            <a:r>
              <a:rPr lang="en-US" sz="5100" b="1" dirty="0"/>
              <a:t> 2.2:</a:t>
            </a:r>
            <a:r>
              <a:rPr lang="en-US" sz="5100" dirty="0"/>
              <a:t> </a:t>
            </a:r>
            <a:r>
              <a:rPr lang="es-ES" sz="5100" dirty="0"/>
              <a:t>Incrementar el acceso a la </a:t>
            </a:r>
            <a:r>
              <a:rPr lang="es-ES" sz="5100" dirty="0">
                <a:solidFill>
                  <a:schemeClr val="accent1">
                    <a:lumMod val="75000"/>
                  </a:schemeClr>
                </a:solidFill>
              </a:rPr>
              <a:t>experiencia educacional AIIAS</a:t>
            </a:r>
            <a:r>
              <a:rPr lang="es-ES" sz="5100" dirty="0"/>
              <a:t>. Este acceso puede ser a través de estrategias que involucren el desarrollo de programas existentes: Centros de Educación a Distancia, de capacitación intensiva, etc. </a:t>
            </a:r>
            <a:endParaRPr lang="en-US" sz="5100" dirty="0"/>
          </a:p>
          <a:p>
            <a:pPr lvl="1">
              <a:lnSpc>
                <a:spcPct val="120000"/>
              </a:lnSpc>
            </a:pPr>
            <a:r>
              <a:rPr lang="en-US" sz="4200" i="1" dirty="0">
                <a:solidFill>
                  <a:srgbClr val="FF0000"/>
                </a:solidFill>
              </a:rPr>
              <a:t>IWG-KPI 4.2 Las </a:t>
            </a:r>
            <a:r>
              <a:rPr lang="en-US" sz="4200" i="1" dirty="0" err="1">
                <a:solidFill>
                  <a:srgbClr val="FF0000"/>
                </a:solidFill>
              </a:rPr>
              <a:t>instituciones</a:t>
            </a:r>
            <a:r>
              <a:rPr lang="en-US" sz="4200" i="1" dirty="0">
                <a:solidFill>
                  <a:srgbClr val="FF0000"/>
                </a:solidFill>
              </a:rPr>
              <a:t> </a:t>
            </a:r>
            <a:r>
              <a:rPr lang="en-US" sz="4200" i="1" dirty="0" err="1">
                <a:solidFill>
                  <a:srgbClr val="FF0000"/>
                </a:solidFill>
              </a:rPr>
              <a:t>adventistas</a:t>
            </a:r>
            <a:r>
              <a:rPr lang="en-US" sz="4200" i="1" dirty="0">
                <a:solidFill>
                  <a:srgbClr val="FF0000"/>
                </a:solidFill>
              </a:rPr>
              <a:t> </a:t>
            </a:r>
            <a:r>
              <a:rPr lang="en-US" sz="4200" i="1" dirty="0" err="1">
                <a:solidFill>
                  <a:srgbClr val="FF0000"/>
                </a:solidFill>
              </a:rPr>
              <a:t>terciarias</a:t>
            </a:r>
            <a:r>
              <a:rPr lang="en-US" sz="4200" i="1" dirty="0">
                <a:solidFill>
                  <a:srgbClr val="FF0000"/>
                </a:solidFill>
              </a:rPr>
              <a:t> </a:t>
            </a:r>
            <a:r>
              <a:rPr lang="en-US" sz="4200" i="1" dirty="0" err="1">
                <a:solidFill>
                  <a:srgbClr val="FF0000"/>
                </a:solidFill>
              </a:rPr>
              <a:t>aumentan</a:t>
            </a:r>
            <a:r>
              <a:rPr lang="en-US" sz="4200" i="1" dirty="0">
                <a:solidFill>
                  <a:srgbClr val="FF0000"/>
                </a:solidFill>
              </a:rPr>
              <a:t> la </a:t>
            </a:r>
            <a:r>
              <a:rPr lang="en-US" sz="4200" i="1" dirty="0" err="1">
                <a:solidFill>
                  <a:srgbClr val="FF0000"/>
                </a:solidFill>
              </a:rPr>
              <a:t>proporción</a:t>
            </a:r>
            <a:r>
              <a:rPr lang="en-US" sz="4200" i="1" dirty="0">
                <a:solidFill>
                  <a:srgbClr val="FF0000"/>
                </a:solidFill>
              </a:rPr>
              <a:t> de </a:t>
            </a:r>
            <a:r>
              <a:rPr lang="en-US" sz="4200" i="1" dirty="0" err="1">
                <a:solidFill>
                  <a:srgbClr val="FF0000"/>
                </a:solidFill>
              </a:rPr>
              <a:t>misiólogos</a:t>
            </a:r>
            <a:r>
              <a:rPr lang="en-US" sz="4200" i="1" dirty="0">
                <a:solidFill>
                  <a:srgbClr val="FF0000"/>
                </a:solidFill>
              </a:rPr>
              <a:t> </a:t>
            </a:r>
            <a:r>
              <a:rPr lang="en-US" sz="4200" i="1" dirty="0" err="1">
                <a:solidFill>
                  <a:srgbClr val="FF0000"/>
                </a:solidFill>
              </a:rPr>
              <a:t>que</a:t>
            </a:r>
            <a:r>
              <a:rPr lang="en-US" sz="4200" i="1" dirty="0">
                <a:solidFill>
                  <a:srgbClr val="FF0000"/>
                </a:solidFill>
              </a:rPr>
              <a:t> </a:t>
            </a:r>
            <a:r>
              <a:rPr lang="en-US" sz="4200" i="1" dirty="0" err="1">
                <a:solidFill>
                  <a:srgbClr val="FF0000"/>
                </a:solidFill>
              </a:rPr>
              <a:t>enseñan</a:t>
            </a:r>
            <a:r>
              <a:rPr lang="en-US" sz="4200" i="1" dirty="0">
                <a:solidFill>
                  <a:srgbClr val="FF0000"/>
                </a:solidFill>
              </a:rPr>
              <a:t> </a:t>
            </a:r>
            <a:r>
              <a:rPr lang="en-US" sz="4200" i="1" dirty="0" err="1">
                <a:solidFill>
                  <a:srgbClr val="FF0000"/>
                </a:solidFill>
              </a:rPr>
              <a:t>misión</a:t>
            </a:r>
            <a:r>
              <a:rPr lang="en-US" sz="4200" i="1" dirty="0">
                <a:solidFill>
                  <a:srgbClr val="FF0000"/>
                </a:solidFill>
              </a:rPr>
              <a:t>, todos </a:t>
            </a:r>
            <a:r>
              <a:rPr lang="en-US" sz="4200" i="1" dirty="0" err="1">
                <a:solidFill>
                  <a:srgbClr val="FF0000"/>
                </a:solidFill>
              </a:rPr>
              <a:t>ellos</a:t>
            </a:r>
            <a:r>
              <a:rPr lang="en-US" sz="4200" i="1" dirty="0">
                <a:solidFill>
                  <a:srgbClr val="FF0000"/>
                </a:solidFill>
              </a:rPr>
              <a:t> </a:t>
            </a:r>
            <a:r>
              <a:rPr lang="en-US" sz="4200" i="1" dirty="0" err="1">
                <a:solidFill>
                  <a:srgbClr val="FF0000"/>
                </a:solidFill>
              </a:rPr>
              <a:t>fieles</a:t>
            </a:r>
            <a:r>
              <a:rPr lang="en-US" sz="4200" i="1" dirty="0">
                <a:solidFill>
                  <a:srgbClr val="FF0000"/>
                </a:solidFill>
              </a:rPr>
              <a:t> a los </a:t>
            </a:r>
            <a:r>
              <a:rPr lang="en-US" sz="4200" i="1" dirty="0" err="1">
                <a:solidFill>
                  <a:srgbClr val="FF0000"/>
                </a:solidFill>
              </a:rPr>
              <a:t>principios</a:t>
            </a:r>
            <a:r>
              <a:rPr lang="en-US" sz="4200" i="1" dirty="0">
                <a:solidFill>
                  <a:srgbClr val="FF0000"/>
                </a:solidFill>
              </a:rPr>
              <a:t> </a:t>
            </a:r>
            <a:r>
              <a:rPr lang="en-US" sz="4200" i="1" dirty="0" err="1">
                <a:solidFill>
                  <a:srgbClr val="FF0000"/>
                </a:solidFill>
              </a:rPr>
              <a:t>misioneros</a:t>
            </a:r>
            <a:r>
              <a:rPr lang="en-US" sz="4200" i="1" dirty="0">
                <a:solidFill>
                  <a:srgbClr val="FF0000"/>
                </a:solidFill>
              </a:rPr>
              <a:t> </a:t>
            </a:r>
            <a:r>
              <a:rPr lang="en-US" sz="4200" i="1" dirty="0" err="1">
                <a:solidFill>
                  <a:srgbClr val="FF0000"/>
                </a:solidFill>
              </a:rPr>
              <a:t>bíblicos</a:t>
            </a:r>
            <a:r>
              <a:rPr lang="en-US" sz="4200" i="1" dirty="0">
                <a:solidFill>
                  <a:srgbClr val="FF0000"/>
                </a:solidFill>
              </a:rPr>
              <a:t>, </a:t>
            </a:r>
            <a:r>
              <a:rPr lang="en-US" sz="4200" i="1" dirty="0" err="1">
                <a:solidFill>
                  <a:srgbClr val="FF0000"/>
                </a:solidFill>
              </a:rPr>
              <a:t>educados</a:t>
            </a:r>
            <a:r>
              <a:rPr lang="en-US" sz="4200" i="1" dirty="0">
                <a:solidFill>
                  <a:srgbClr val="FF0000"/>
                </a:solidFill>
              </a:rPr>
              <a:t> en el </a:t>
            </a:r>
            <a:r>
              <a:rPr lang="en-US" sz="4200" i="1" dirty="0" err="1">
                <a:solidFill>
                  <a:srgbClr val="FF0000"/>
                </a:solidFill>
              </a:rPr>
              <a:t>adventismo</a:t>
            </a:r>
            <a:r>
              <a:rPr lang="en-US" sz="4200" i="1" dirty="0">
                <a:solidFill>
                  <a:srgbClr val="FF0000"/>
                </a:solidFill>
              </a:rPr>
              <a:t>, y </a:t>
            </a:r>
            <a:r>
              <a:rPr lang="en-US" sz="4200" i="1" dirty="0" err="1">
                <a:solidFill>
                  <a:srgbClr val="FF0000"/>
                </a:solidFill>
              </a:rPr>
              <a:t>respaldados</a:t>
            </a:r>
            <a:r>
              <a:rPr lang="en-US" sz="4200" i="1" dirty="0">
                <a:solidFill>
                  <a:srgbClr val="FF0000"/>
                </a:solidFill>
              </a:rPr>
              <a:t> </a:t>
            </a:r>
            <a:r>
              <a:rPr lang="en-US" sz="4200" i="1" dirty="0" err="1">
                <a:solidFill>
                  <a:srgbClr val="FF0000"/>
                </a:solidFill>
              </a:rPr>
              <a:t>por</a:t>
            </a:r>
            <a:r>
              <a:rPr lang="en-US" sz="4200" i="1" dirty="0">
                <a:solidFill>
                  <a:srgbClr val="FF0000"/>
                </a:solidFill>
              </a:rPr>
              <a:t> el IBMTE</a:t>
            </a:r>
            <a:r>
              <a:rPr lang="es-ES" sz="4200" i="1" dirty="0">
                <a:solidFill>
                  <a:srgbClr val="FF0000"/>
                </a:solidFill>
              </a:rPr>
              <a:t>.</a:t>
            </a:r>
            <a:endParaRPr lang="en-US" sz="4200" i="1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4200" i="1" dirty="0">
                <a:solidFill>
                  <a:srgbClr val="FF0000"/>
                </a:solidFill>
              </a:rPr>
              <a:t>IWG </a:t>
            </a:r>
            <a:r>
              <a:rPr lang="en-US" sz="4200" i="1" dirty="0" err="1">
                <a:solidFill>
                  <a:srgbClr val="FF0000"/>
                </a:solidFill>
              </a:rPr>
              <a:t>Objetiv</a:t>
            </a:r>
            <a:r>
              <a:rPr lang="es-ES" sz="4200" i="1" dirty="0">
                <a:solidFill>
                  <a:srgbClr val="FF0000"/>
                </a:solidFill>
              </a:rPr>
              <a:t>o</a:t>
            </a:r>
            <a:r>
              <a:rPr lang="en-US" sz="4200" i="1" dirty="0">
                <a:solidFill>
                  <a:srgbClr val="FF0000"/>
                </a:solidFill>
              </a:rPr>
              <a:t> 8: </a:t>
            </a:r>
            <a:r>
              <a:rPr lang="en-US" sz="4200" i="1" dirty="0" err="1">
                <a:solidFill>
                  <a:srgbClr val="FF0000"/>
                </a:solidFill>
              </a:rPr>
              <a:t>Fortalecer</a:t>
            </a:r>
            <a:r>
              <a:rPr lang="en-US" sz="4200" i="1" dirty="0">
                <a:solidFill>
                  <a:srgbClr val="FF0000"/>
                </a:solidFill>
              </a:rPr>
              <a:t> el </a:t>
            </a:r>
            <a:r>
              <a:rPr lang="en-US" sz="4200" i="1" dirty="0" err="1">
                <a:solidFill>
                  <a:srgbClr val="FF0000"/>
                </a:solidFill>
              </a:rPr>
              <a:t>rol</a:t>
            </a:r>
            <a:r>
              <a:rPr lang="en-US" sz="4200" i="1" dirty="0">
                <a:solidFill>
                  <a:srgbClr val="FF0000"/>
                </a:solidFill>
              </a:rPr>
              <a:t> de </a:t>
            </a:r>
            <a:r>
              <a:rPr lang="en-US" sz="4200" i="1" dirty="0" err="1">
                <a:solidFill>
                  <a:srgbClr val="FF0000"/>
                </a:solidFill>
              </a:rPr>
              <a:t>discipulado</a:t>
            </a:r>
            <a:r>
              <a:rPr lang="en-US" sz="4200" i="1" dirty="0">
                <a:solidFill>
                  <a:srgbClr val="FF0000"/>
                </a:solidFill>
              </a:rPr>
              <a:t> de los </a:t>
            </a:r>
            <a:r>
              <a:rPr lang="en-US" sz="4200" i="1" dirty="0" err="1">
                <a:solidFill>
                  <a:srgbClr val="FF0000"/>
                </a:solidFill>
              </a:rPr>
              <a:t>pastores</a:t>
            </a:r>
            <a:r>
              <a:rPr lang="en-US" sz="4200" i="1" dirty="0">
                <a:solidFill>
                  <a:srgbClr val="FF0000"/>
                </a:solidFill>
              </a:rPr>
              <a:t>, maestros y </a:t>
            </a:r>
            <a:r>
              <a:rPr lang="en-US" sz="4200" i="1" dirty="0" err="1">
                <a:solidFill>
                  <a:srgbClr val="FF0000"/>
                </a:solidFill>
              </a:rPr>
              <a:t>otros</a:t>
            </a:r>
            <a:r>
              <a:rPr lang="en-US" sz="4200" i="1" dirty="0">
                <a:solidFill>
                  <a:srgbClr val="FF0000"/>
                </a:solidFill>
              </a:rPr>
              <a:t> </a:t>
            </a:r>
            <a:r>
              <a:rPr lang="en-US" sz="4200" i="1" dirty="0" err="1">
                <a:solidFill>
                  <a:srgbClr val="FF0000"/>
                </a:solidFill>
              </a:rPr>
              <a:t>obreros</a:t>
            </a:r>
            <a:r>
              <a:rPr lang="en-US" sz="4200" i="1" dirty="0">
                <a:solidFill>
                  <a:srgbClr val="FF0000"/>
                </a:solidFill>
              </a:rPr>
              <a:t> de la </a:t>
            </a:r>
            <a:r>
              <a:rPr lang="en-US" sz="4200" i="1" dirty="0" err="1">
                <a:solidFill>
                  <a:srgbClr val="FF0000"/>
                </a:solidFill>
              </a:rPr>
              <a:t>línea</a:t>
            </a:r>
            <a:r>
              <a:rPr lang="en-US" sz="4200" i="1" dirty="0">
                <a:solidFill>
                  <a:srgbClr val="FF0000"/>
                </a:solidFill>
              </a:rPr>
              <a:t> de </a:t>
            </a:r>
            <a:r>
              <a:rPr lang="en-US" sz="4200" i="1" dirty="0" err="1">
                <a:solidFill>
                  <a:srgbClr val="FF0000"/>
                </a:solidFill>
              </a:rPr>
              <a:t>frente</a:t>
            </a:r>
            <a:r>
              <a:rPr lang="en-US" sz="4200" i="1" dirty="0">
                <a:solidFill>
                  <a:srgbClr val="FF0000"/>
                </a:solidFill>
              </a:rPr>
              <a:t> y </a:t>
            </a:r>
            <a:r>
              <a:rPr lang="en-US" sz="4200" i="1" dirty="0" err="1">
                <a:solidFill>
                  <a:srgbClr val="FF0000"/>
                </a:solidFill>
              </a:rPr>
              <a:t>proporcionarles</a:t>
            </a:r>
            <a:r>
              <a:rPr lang="en-US" sz="4200" i="1" dirty="0">
                <a:solidFill>
                  <a:srgbClr val="FF0000"/>
                </a:solidFill>
              </a:rPr>
              <a:t> </a:t>
            </a:r>
            <a:r>
              <a:rPr lang="en-US" sz="4200" i="1" dirty="0" err="1">
                <a:solidFill>
                  <a:srgbClr val="FF0000"/>
                </a:solidFill>
              </a:rPr>
              <a:t>oportunidades</a:t>
            </a:r>
            <a:r>
              <a:rPr lang="en-US" sz="4200" i="1" dirty="0">
                <a:solidFill>
                  <a:srgbClr val="FF0000"/>
                </a:solidFill>
              </a:rPr>
              <a:t> de </a:t>
            </a:r>
            <a:r>
              <a:rPr lang="en-US" sz="4200" i="1" dirty="0" err="1">
                <a:solidFill>
                  <a:srgbClr val="FF0000"/>
                </a:solidFill>
              </a:rPr>
              <a:t>crecimiento</a:t>
            </a:r>
            <a:r>
              <a:rPr lang="en-US" sz="4200" i="1" dirty="0">
                <a:solidFill>
                  <a:srgbClr val="FF0000"/>
                </a:solidFill>
              </a:rPr>
              <a:t> </a:t>
            </a:r>
            <a:r>
              <a:rPr lang="en-US" sz="4200" i="1" dirty="0" err="1">
                <a:solidFill>
                  <a:srgbClr val="FF0000"/>
                </a:solidFill>
              </a:rPr>
              <a:t>regulares</a:t>
            </a:r>
            <a:r>
              <a:rPr lang="es-ES" sz="4200" i="1" dirty="0">
                <a:solidFill>
                  <a:srgbClr val="FF0000"/>
                </a:solidFill>
              </a:rPr>
              <a:t>.</a:t>
            </a:r>
            <a:endParaRPr lang="en-US" sz="4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18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DB8D-F2F9-9646-BD1E-823BA63A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14" y="349694"/>
            <a:ext cx="8564171" cy="146247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b="1" dirty="0"/>
              <a:t>Área</a:t>
            </a:r>
            <a:r>
              <a:rPr lang="en-US" b="1" dirty="0"/>
              <a:t> 3: </a:t>
            </a:r>
            <a:r>
              <a:rPr lang="es-ES" b="1" dirty="0"/>
              <a:t>Servicio a través de Extensión e involucramiento con la Comunidad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A3D29-32AF-944C-928E-B0B0445E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79" y="1983443"/>
            <a:ext cx="8341361" cy="354452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600" b="1" dirty="0"/>
              <a:t>Objetivo </a:t>
            </a:r>
            <a:r>
              <a:rPr lang="en-US" sz="2600" b="1" dirty="0"/>
              <a:t>3.1:</a:t>
            </a:r>
            <a:r>
              <a:rPr lang="en-US" sz="2600" dirty="0"/>
              <a:t> </a:t>
            </a:r>
            <a:r>
              <a:rPr lang="es-ES" sz="2600" dirty="0"/>
              <a:t>Procurar diversos medios para que </a:t>
            </a:r>
            <a:r>
              <a:rPr lang="es-ES" sz="2600" dirty="0">
                <a:solidFill>
                  <a:schemeClr val="accent1">
                    <a:lumMod val="75000"/>
                  </a:schemeClr>
                </a:solidFill>
              </a:rPr>
              <a:t>todos los estudiantes y empleados estén involucrados en evangelismo y acciones de servicio a la comunidad</a:t>
            </a:r>
            <a:r>
              <a:rPr lang="es-ES" sz="2600" dirty="0"/>
              <a:t>.</a:t>
            </a:r>
            <a:endParaRPr lang="en-US" sz="2600" dirty="0"/>
          </a:p>
          <a:p>
            <a:pPr lvl="1">
              <a:lnSpc>
                <a:spcPct val="100000"/>
              </a:lnSpc>
            </a:pPr>
            <a:r>
              <a:rPr lang="en-US" sz="2200" i="1" dirty="0">
                <a:solidFill>
                  <a:srgbClr val="FF0000"/>
                </a:solidFill>
              </a:rPr>
              <a:t>IWG-KPI 1.1 </a:t>
            </a:r>
            <a:r>
              <a:rPr lang="en-US" sz="2200" b="1" i="1" dirty="0">
                <a:solidFill>
                  <a:srgbClr val="FF0000"/>
                </a:solidFill>
              </a:rPr>
              <a:t> </a:t>
            </a:r>
            <a:r>
              <a:rPr lang="en-US" sz="2200" i="1" dirty="0">
                <a:solidFill>
                  <a:srgbClr val="FF0000"/>
                </a:solidFill>
              </a:rPr>
              <a:t>Mayor número de </a:t>
            </a:r>
            <a:r>
              <a:rPr lang="en-US" sz="2200" i="1" dirty="0" err="1">
                <a:solidFill>
                  <a:srgbClr val="FF0000"/>
                </a:solidFill>
              </a:rPr>
              <a:t>miembros</a:t>
            </a:r>
            <a:r>
              <a:rPr lang="en-US" sz="2200" i="1" dirty="0">
                <a:solidFill>
                  <a:srgbClr val="FF0000"/>
                </a:solidFill>
              </a:rPr>
              <a:t> de </a:t>
            </a:r>
            <a:r>
              <a:rPr lang="en-US" sz="2200" i="1" dirty="0" err="1">
                <a:solidFill>
                  <a:srgbClr val="FF0000"/>
                </a:solidFill>
              </a:rPr>
              <a:t>iglesia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que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participen</a:t>
            </a:r>
            <a:r>
              <a:rPr lang="en-US" sz="2200" i="1" dirty="0">
                <a:solidFill>
                  <a:srgbClr val="FF0000"/>
                </a:solidFill>
              </a:rPr>
              <a:t> en </a:t>
            </a:r>
            <a:r>
              <a:rPr lang="en-US" sz="2200" i="1" dirty="0" err="1">
                <a:solidFill>
                  <a:srgbClr val="FF0000"/>
                </a:solidFill>
              </a:rPr>
              <a:t>iniciativas</a:t>
            </a:r>
            <a:r>
              <a:rPr lang="en-US" sz="2200" i="1" dirty="0">
                <a:solidFill>
                  <a:srgbClr val="FF0000"/>
                </a:solidFill>
              </a:rPr>
              <a:t> de </a:t>
            </a:r>
            <a:r>
              <a:rPr lang="en-US" sz="2200" i="1" dirty="0" err="1">
                <a:solidFill>
                  <a:srgbClr val="FF0000"/>
                </a:solidFill>
              </a:rPr>
              <a:t>evangelismo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tanto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público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como</a:t>
            </a:r>
            <a:r>
              <a:rPr lang="en-US" sz="2200" i="1" dirty="0">
                <a:solidFill>
                  <a:srgbClr val="FF0000"/>
                </a:solidFill>
              </a:rPr>
              <a:t> personal con el </a:t>
            </a:r>
            <a:r>
              <a:rPr lang="en-US" sz="2200" i="1" dirty="0" err="1">
                <a:solidFill>
                  <a:srgbClr val="FF0000"/>
                </a:solidFill>
              </a:rPr>
              <a:t>objetivo</a:t>
            </a:r>
            <a:r>
              <a:rPr lang="en-US" sz="2200" i="1" dirty="0">
                <a:solidFill>
                  <a:srgbClr val="FF0000"/>
                </a:solidFill>
              </a:rPr>
              <a:t>: Todo </a:t>
            </a:r>
            <a:r>
              <a:rPr lang="en-US" sz="2200" i="1" dirty="0" err="1">
                <a:solidFill>
                  <a:srgbClr val="FF0000"/>
                </a:solidFill>
              </a:rPr>
              <a:t>Miembro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Involucrado</a:t>
            </a:r>
            <a:r>
              <a:rPr lang="en-US" sz="2200" i="1" dirty="0">
                <a:solidFill>
                  <a:srgbClr val="FF0000"/>
                </a:solidFill>
              </a:rPr>
              <a:t> (TMI).</a:t>
            </a:r>
          </a:p>
        </p:txBody>
      </p:sp>
    </p:spTree>
    <p:extLst>
      <p:ext uri="{BB962C8B-B14F-4D97-AF65-F5344CB8AC3E}">
        <p14:creationId xmlns:p14="http://schemas.microsoft.com/office/powerpoint/2010/main" val="62420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DB8D-F2F9-9646-BD1E-823BA63A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323382"/>
            <a:ext cx="8114030" cy="134588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b="1" dirty="0"/>
              <a:t>Área </a:t>
            </a:r>
            <a:r>
              <a:rPr lang="en-US" b="1" dirty="0"/>
              <a:t>4: </a:t>
            </a:r>
            <a:r>
              <a:rPr lang="es-ES" b="1" dirty="0"/>
              <a:t>Integridad y efectividad institucional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A3D29-32AF-944C-928E-B0B0445E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320" y="1842444"/>
            <a:ext cx="8341360" cy="40836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600" b="1" dirty="0"/>
              <a:t>Objetivo</a:t>
            </a:r>
            <a:r>
              <a:rPr lang="en-US" sz="2600" b="1" dirty="0"/>
              <a:t> 4.1:</a:t>
            </a:r>
            <a:r>
              <a:rPr lang="en-US" sz="2600" dirty="0"/>
              <a:t> </a:t>
            </a:r>
            <a:r>
              <a:rPr lang="es-ES" sz="2600" dirty="0"/>
              <a:t>Desarrollar un sistema de </a:t>
            </a:r>
            <a:r>
              <a:rPr lang="es-ES" sz="2600" dirty="0">
                <a:solidFill>
                  <a:schemeClr val="accent1">
                    <a:lumMod val="75000"/>
                  </a:schemeClr>
                </a:solidFill>
              </a:rPr>
              <a:t>efectividad y responsabilidad institucional</a:t>
            </a:r>
            <a:r>
              <a:rPr lang="es-ES" sz="2600" dirty="0"/>
              <a:t>, con énfasis en procesos de decisión basados en análisis de datos. </a:t>
            </a:r>
            <a:endParaRPr lang="en-US" sz="2600" dirty="0"/>
          </a:p>
          <a:p>
            <a:pPr lvl="1">
              <a:lnSpc>
                <a:spcPct val="100000"/>
              </a:lnSpc>
            </a:pPr>
            <a:r>
              <a:rPr lang="en-US" sz="2200" i="1" dirty="0">
                <a:solidFill>
                  <a:srgbClr val="FF0000"/>
                </a:solidFill>
              </a:rPr>
              <a:t>IWG-KPI 4.3 </a:t>
            </a:r>
            <a:r>
              <a:rPr lang="en-US" sz="2200" i="1" dirty="0" err="1">
                <a:solidFill>
                  <a:srgbClr val="FF0000"/>
                </a:solidFill>
              </a:rPr>
              <a:t>Cada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institución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informa</a:t>
            </a:r>
            <a:r>
              <a:rPr lang="en-US" sz="2200" i="1" dirty="0">
                <a:solidFill>
                  <a:srgbClr val="FF0000"/>
                </a:solidFill>
              </a:rPr>
              <a:t> a su Junta o </a:t>
            </a:r>
            <a:r>
              <a:rPr lang="en-US" sz="2200" i="1" dirty="0" err="1">
                <a:solidFill>
                  <a:srgbClr val="FF0000"/>
                </a:solidFill>
              </a:rPr>
              <a:t>cuerpo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gobernante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cómo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alcanzarán</a:t>
            </a:r>
            <a:r>
              <a:rPr lang="en-US" sz="2200" i="1" dirty="0">
                <a:solidFill>
                  <a:srgbClr val="FF0000"/>
                </a:solidFill>
              </a:rPr>
              <a:t> los </a:t>
            </a:r>
            <a:r>
              <a:rPr lang="en-US" sz="2200" i="1" dirty="0" err="1">
                <a:solidFill>
                  <a:srgbClr val="FF0000"/>
                </a:solidFill>
              </a:rPr>
              <a:t>objetivos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seleccionados</a:t>
            </a:r>
            <a:r>
              <a:rPr lang="en-US" sz="2200" i="1" dirty="0">
                <a:solidFill>
                  <a:srgbClr val="FF0000"/>
                </a:solidFill>
              </a:rPr>
              <a:t> y KPIs del plan I Will Go. </a:t>
            </a:r>
          </a:p>
          <a:p>
            <a:pPr lvl="1">
              <a:lnSpc>
                <a:spcPct val="100000"/>
              </a:lnSpc>
            </a:pPr>
            <a:r>
              <a:rPr lang="en-US" sz="2200" i="1" dirty="0">
                <a:solidFill>
                  <a:srgbClr val="FF0000"/>
                </a:solidFill>
              </a:rPr>
              <a:t>IWG-KPI 10.3 </a:t>
            </a:r>
            <a:r>
              <a:rPr lang="en-US" sz="2200" i="1" dirty="0" err="1">
                <a:solidFill>
                  <a:srgbClr val="FF0000"/>
                </a:solidFill>
              </a:rPr>
              <a:t>Evidencias</a:t>
            </a:r>
            <a:r>
              <a:rPr lang="en-US" sz="2200" i="1" dirty="0">
                <a:solidFill>
                  <a:srgbClr val="FF0000"/>
                </a:solidFill>
              </a:rPr>
              <a:t> de </a:t>
            </a:r>
            <a:r>
              <a:rPr lang="en-US" sz="2200" i="1" dirty="0" err="1">
                <a:solidFill>
                  <a:srgbClr val="FF0000"/>
                </a:solidFill>
              </a:rPr>
              <a:t>que</a:t>
            </a:r>
            <a:r>
              <a:rPr lang="en-US" sz="2200" i="1" dirty="0">
                <a:solidFill>
                  <a:srgbClr val="FF0000"/>
                </a:solidFill>
              </a:rPr>
              <a:t> los </a:t>
            </a:r>
            <a:r>
              <a:rPr lang="en-US" sz="2200" i="1" dirty="0" err="1">
                <a:solidFill>
                  <a:srgbClr val="FF0000"/>
                </a:solidFill>
              </a:rPr>
              <a:t>pastores</a:t>
            </a:r>
            <a:r>
              <a:rPr lang="en-US" sz="2200" i="1" dirty="0">
                <a:solidFill>
                  <a:srgbClr val="FF0000"/>
                </a:solidFill>
              </a:rPr>
              <a:t> y </a:t>
            </a:r>
            <a:r>
              <a:rPr lang="en-US" sz="2200" i="1" dirty="0" err="1">
                <a:solidFill>
                  <a:srgbClr val="FF0000"/>
                </a:solidFill>
              </a:rPr>
              <a:t>líderes</a:t>
            </a:r>
            <a:r>
              <a:rPr lang="en-US" sz="2200" i="1" dirty="0">
                <a:solidFill>
                  <a:srgbClr val="FF0000"/>
                </a:solidFill>
              </a:rPr>
              <a:t> de </a:t>
            </a:r>
            <a:r>
              <a:rPr lang="en-US" sz="2200" i="1" dirty="0" err="1">
                <a:solidFill>
                  <a:srgbClr val="FF0000"/>
                </a:solidFill>
              </a:rPr>
              <a:t>iglesia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demuestran</a:t>
            </a:r>
            <a:r>
              <a:rPr lang="en-US" sz="2200" i="1" dirty="0">
                <a:solidFill>
                  <a:srgbClr val="FF0000"/>
                </a:solidFill>
              </a:rPr>
              <a:t> los </a:t>
            </a:r>
            <a:r>
              <a:rPr lang="en-US" sz="2200" i="1" dirty="0" err="1">
                <a:solidFill>
                  <a:srgbClr val="FF0000"/>
                </a:solidFill>
              </a:rPr>
              <a:t>estándares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más</a:t>
            </a:r>
            <a:r>
              <a:rPr lang="en-US" sz="2200" i="1" dirty="0">
                <a:solidFill>
                  <a:srgbClr val="FF0000"/>
                </a:solidFill>
              </a:rPr>
              <a:t> altos de </a:t>
            </a:r>
            <a:r>
              <a:rPr lang="en-US" sz="2200" i="1" dirty="0" err="1">
                <a:solidFill>
                  <a:srgbClr val="FF0000"/>
                </a:solidFill>
              </a:rPr>
              <a:t>integridad</a:t>
            </a:r>
            <a:r>
              <a:rPr lang="en-US" sz="2200" i="1" dirty="0">
                <a:solidFill>
                  <a:srgbClr val="FF0000"/>
                </a:solidFill>
              </a:rPr>
              <a:t> y </a:t>
            </a:r>
            <a:r>
              <a:rPr lang="en-US" sz="2200" i="1" dirty="0" err="1">
                <a:solidFill>
                  <a:srgbClr val="FF0000"/>
                </a:solidFill>
              </a:rPr>
              <a:t>comportamiento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ético</a:t>
            </a:r>
            <a:r>
              <a:rPr lang="en-US" sz="2200" i="1" dirty="0">
                <a:solidFill>
                  <a:srgbClr val="FF0000"/>
                </a:solidFill>
              </a:rPr>
              <a:t> en las </a:t>
            </a:r>
            <a:r>
              <a:rPr lang="en-US" sz="2200" i="1" dirty="0" err="1">
                <a:solidFill>
                  <a:srgbClr val="FF0000"/>
                </a:solidFill>
              </a:rPr>
              <a:t>relaciones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interpersonales</a:t>
            </a:r>
            <a:r>
              <a:rPr lang="en-US" sz="2200" i="1" dirty="0">
                <a:solidFill>
                  <a:srgbClr val="FF0000"/>
                </a:solidFill>
              </a:rPr>
              <a:t> y en las </a:t>
            </a:r>
            <a:r>
              <a:rPr lang="en-US" sz="2200" i="1" dirty="0" err="1">
                <a:solidFill>
                  <a:srgbClr val="FF0000"/>
                </a:solidFill>
              </a:rPr>
              <a:t>finanzas</a:t>
            </a:r>
            <a:r>
              <a:rPr lang="en-US" sz="22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406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DB8D-F2F9-9646-BD1E-823BA63A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" y="265752"/>
            <a:ext cx="8180070" cy="136677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s-ES" b="1" dirty="0"/>
              <a:t>Área</a:t>
            </a:r>
            <a:r>
              <a:rPr lang="en-US" b="1" dirty="0"/>
              <a:t> 5: </a:t>
            </a:r>
            <a:r>
              <a:rPr lang="es-ES" b="1" dirty="0"/>
              <a:t>Base financiera r</a:t>
            </a:r>
            <a:r>
              <a:rPr lang="en-US" b="1" dirty="0" err="1"/>
              <a:t>esilient</a:t>
            </a:r>
            <a:r>
              <a:rPr lang="es-ES" b="1" dirty="0"/>
              <a:t>e para el funcionamiento del campus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A3D29-32AF-944C-928E-B0B0445E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805344"/>
            <a:ext cx="8341360" cy="35725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2600" b="1" dirty="0"/>
              <a:t>Objetivo</a:t>
            </a:r>
            <a:r>
              <a:rPr lang="en-US" sz="2600" b="1" dirty="0"/>
              <a:t> 5.1:</a:t>
            </a:r>
            <a:r>
              <a:rPr lang="es-ES" sz="2600" b="1" dirty="0"/>
              <a:t> </a:t>
            </a:r>
            <a:r>
              <a:rPr lang="en-US" sz="2600" dirty="0">
                <a:solidFill>
                  <a:srgbClr val="0070C0"/>
                </a:solidFill>
              </a:rPr>
              <a:t>D</a:t>
            </a:r>
            <a:r>
              <a:rPr lang="es-ES" sz="2600" dirty="0" err="1">
                <a:solidFill>
                  <a:srgbClr val="0070C0"/>
                </a:solidFill>
              </a:rPr>
              <a:t>iversificar</a:t>
            </a:r>
            <a:r>
              <a:rPr lang="es-ES" sz="2600" dirty="0">
                <a:solidFill>
                  <a:srgbClr val="0070C0"/>
                </a:solidFill>
              </a:rPr>
              <a:t> las fuentes de ingreso financiero </a:t>
            </a:r>
            <a:r>
              <a:rPr lang="en-US" sz="2600" dirty="0"/>
              <a:t>(</a:t>
            </a:r>
            <a:r>
              <a:rPr lang="es-ES" sz="2600" dirty="0"/>
              <a:t>por ejemplo, recaudación de fondos</a:t>
            </a:r>
            <a:r>
              <a:rPr lang="en-US" sz="2600" dirty="0"/>
              <a:t>, </a:t>
            </a:r>
            <a:r>
              <a:rPr lang="es-ES" sz="2600" dirty="0"/>
              <a:t>desarrollo de inversiones</a:t>
            </a:r>
            <a:r>
              <a:rPr lang="en-US" sz="2600" dirty="0"/>
              <a:t>, </a:t>
            </a:r>
            <a:r>
              <a:rPr lang="es-ES" sz="2600" dirty="0"/>
              <a:t>esponsorización sistemática de alumnos por parte de las divisiones, programas de educación a distancia) para contribuir al crecimiento de nuevas iniciativas y actividades que generen recursos.</a:t>
            </a:r>
            <a:endParaRPr lang="en-US" sz="2600" dirty="0"/>
          </a:p>
          <a:p>
            <a:pPr lvl="1">
              <a:lnSpc>
                <a:spcPct val="100000"/>
              </a:lnSpc>
            </a:pPr>
            <a:r>
              <a:rPr lang="en-US" sz="2200" i="1" dirty="0">
                <a:solidFill>
                  <a:srgbClr val="FF0000"/>
                </a:solidFill>
              </a:rPr>
              <a:t>IWG </a:t>
            </a:r>
            <a:r>
              <a:rPr lang="en-US" sz="2200" i="1" dirty="0" err="1">
                <a:solidFill>
                  <a:srgbClr val="FF0000"/>
                </a:solidFill>
              </a:rPr>
              <a:t>Objetiv</a:t>
            </a:r>
            <a:r>
              <a:rPr lang="es-ES" sz="2200" i="1" dirty="0">
                <a:solidFill>
                  <a:srgbClr val="FF0000"/>
                </a:solidFill>
              </a:rPr>
              <a:t>o</a:t>
            </a:r>
            <a:r>
              <a:rPr lang="en-US" sz="2200" i="1" dirty="0">
                <a:solidFill>
                  <a:srgbClr val="FF0000"/>
                </a:solidFill>
              </a:rPr>
              <a:t> 9: </a:t>
            </a:r>
            <a:r>
              <a:rPr lang="en-US" sz="2200" i="1" dirty="0" err="1">
                <a:solidFill>
                  <a:srgbClr val="FF0000"/>
                </a:solidFill>
              </a:rPr>
              <a:t>Alinear</a:t>
            </a:r>
            <a:r>
              <a:rPr lang="en-US" sz="2200" i="1" dirty="0">
                <a:solidFill>
                  <a:srgbClr val="FF0000"/>
                </a:solidFill>
              </a:rPr>
              <a:t> los </a:t>
            </a:r>
            <a:r>
              <a:rPr lang="en-US" sz="2200" i="1" dirty="0" err="1">
                <a:solidFill>
                  <a:srgbClr val="FF0000"/>
                </a:solidFill>
              </a:rPr>
              <a:t>recursos</a:t>
            </a:r>
            <a:r>
              <a:rPr lang="en-US" sz="2200" i="1" dirty="0">
                <a:solidFill>
                  <a:srgbClr val="FF0000"/>
                </a:solidFill>
              </a:rPr>
              <a:t> de la </a:t>
            </a:r>
            <a:r>
              <a:rPr lang="en-US" sz="2200" i="1" dirty="0" err="1">
                <a:solidFill>
                  <a:srgbClr val="FF0000"/>
                </a:solidFill>
              </a:rPr>
              <a:t>iglesia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mundial</a:t>
            </a:r>
            <a:r>
              <a:rPr lang="en-US" sz="2200" i="1" dirty="0">
                <a:solidFill>
                  <a:srgbClr val="FF0000"/>
                </a:solidFill>
              </a:rPr>
              <a:t> con los </a:t>
            </a:r>
            <a:r>
              <a:rPr lang="en-US" sz="2200" i="1" dirty="0" err="1">
                <a:solidFill>
                  <a:srgbClr val="FF0000"/>
                </a:solidFill>
              </a:rPr>
              <a:t>objetivos</a:t>
            </a:r>
            <a:r>
              <a:rPr lang="en-US" sz="2200" i="1" dirty="0">
                <a:solidFill>
                  <a:srgbClr val="FF0000"/>
                </a:solidFill>
              </a:rPr>
              <a:t> </a:t>
            </a:r>
            <a:r>
              <a:rPr lang="en-US" sz="2200" i="1" dirty="0" err="1">
                <a:solidFill>
                  <a:srgbClr val="FF0000"/>
                </a:solidFill>
              </a:rPr>
              <a:t>estratégicos</a:t>
            </a:r>
            <a:r>
              <a:rPr lang="en-US" sz="22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492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5DF37-F2DC-8540-9568-54091D07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8619"/>
            <a:ext cx="7886700" cy="3740673"/>
          </a:xfrm>
        </p:spPr>
        <p:txBody>
          <a:bodyPr>
            <a:normAutofit/>
          </a:bodyPr>
          <a:lstStyle/>
          <a:p>
            <a:r>
              <a:rPr lang="es-ES" dirty="0"/>
              <a:t>Una mirada fugaz a nuestro Plan Maestro Espiritual (en progreso)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49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20BE8-26B2-D044-8F73-5E3E2E20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Proces</a:t>
            </a:r>
            <a:r>
              <a:rPr lang="es-ES" sz="3200" dirty="0"/>
              <a:t>o</a:t>
            </a:r>
            <a:r>
              <a:rPr lang="en-US" sz="3200" dirty="0"/>
              <a:t>: </a:t>
            </a:r>
            <a:r>
              <a:rPr lang="es-ES" sz="3200" dirty="0"/>
              <a:t>Evaluación basada en el aporte de los estudiantes (desde nivel inicial hasta posgrados) y</a:t>
            </a:r>
            <a:r>
              <a:rPr lang="en-US" sz="3200" dirty="0"/>
              <a:t> </a:t>
            </a:r>
            <a:r>
              <a:rPr lang="es-ES" sz="3200" dirty="0"/>
              <a:t>empleados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52EED-8E89-354D-90BB-27108F3FD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Escala</a:t>
            </a:r>
            <a:r>
              <a:rPr lang="en-US" dirty="0"/>
              <a:t> 1-5: </a:t>
            </a:r>
            <a:r>
              <a:rPr lang="es-ES" dirty="0"/>
              <a:t>¿Cuánto contribuye cada actividad espiritual en el campus a mi crecimiento espiritual? </a:t>
            </a:r>
            <a:endParaRPr lang="en-US" dirty="0"/>
          </a:p>
          <a:p>
            <a:r>
              <a:rPr lang="es-ES" b="1" dirty="0"/>
              <a:t>“Si pudieras mencionar solo un elemento que ha sido de ayuda para tu crecimiento espiritual, ¿cuál sería?</a:t>
            </a:r>
            <a:r>
              <a:rPr lang="en-PH" b="1" dirty="0"/>
              <a:t>”</a:t>
            </a:r>
          </a:p>
          <a:p>
            <a:r>
              <a:rPr lang="en-PH" b="1" dirty="0"/>
              <a:t>“</a:t>
            </a:r>
            <a:r>
              <a:rPr lang="es-ES" b="1" dirty="0"/>
              <a:t>¿Qué sugerencia darías respecto de la manera en la que AIIAS puede apoyarte mejor en tu crecimiento espiritual</a:t>
            </a:r>
            <a:r>
              <a:rPr lang="en-PH" b="1" dirty="0"/>
              <a:t>?”</a:t>
            </a:r>
            <a:endParaRPr lang="en-PH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51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323D-F1F5-FC47-9808-73B180681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s-ES" dirty="0"/>
              <a:t>o</a:t>
            </a:r>
            <a:r>
              <a:rPr lang="en-US" dirty="0"/>
              <a:t>: </a:t>
            </a:r>
            <a:r>
              <a:rPr lang="es-ES" dirty="0"/>
              <a:t>Áreas de evaluación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23BB5-6712-4547-9163-BDAA87F99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69" y="1871330"/>
            <a:ext cx="3872835" cy="3115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24D643-C8B5-F34D-B0E8-7CA33FA71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449" y="1919927"/>
            <a:ext cx="4471236" cy="3066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DEDAE9-F187-1A42-931C-894E906A5213}"/>
              </a:ext>
            </a:extLst>
          </p:cNvPr>
          <p:cNvSpPr txBox="1"/>
          <p:nvPr/>
        </p:nvSpPr>
        <p:spPr>
          <a:xfrm>
            <a:off x="943897" y="5073445"/>
            <a:ext cx="2424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¿Qué ha sido de ayuda?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B6B5E5-92DC-7C4A-9568-A147E972A89C}"/>
              </a:ext>
            </a:extLst>
          </p:cNvPr>
          <p:cNvSpPr txBox="1"/>
          <p:nvPr/>
        </p:nvSpPr>
        <p:spPr>
          <a:xfrm>
            <a:off x="5216013" y="5031241"/>
            <a:ext cx="32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Si tuvieras solo una sugerencia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4987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381D-5639-5344-86F8-384559C14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/>
              <a:t>Cuatro áreas desarrolladas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DACAF-04F6-8046-9463-AE9D42C21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s-ES" dirty="0"/>
              <a:t>Seis objetivos; veamos algunos ejemplos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9039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1B5D-9E2D-7B4E-817E-4FDD8F86D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334383"/>
            <a:ext cx="8463515" cy="1499303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/>
              <a:t>Área</a:t>
            </a:r>
            <a:r>
              <a:rPr lang="en-US" b="1" u="sng" dirty="0"/>
              <a:t> 1: </a:t>
            </a:r>
            <a:r>
              <a:rPr lang="es-ES" b="1" u="sng" dirty="0"/>
              <a:t>Estudios bíblicos y Grupos pequeños </a:t>
            </a:r>
            <a:r>
              <a:rPr lang="en-US" b="1" u="sng" dirty="0"/>
              <a:t>(</a:t>
            </a:r>
            <a:r>
              <a:rPr lang="es-ES" b="1" u="sng" dirty="0"/>
              <a:t>áreas combinadas</a:t>
            </a:r>
            <a:r>
              <a:rPr lang="en-US" b="1" u="sng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FEEB0-3006-FD4A-9F8E-7F4D16E8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935125"/>
            <a:ext cx="8463516" cy="2856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600" b="1" dirty="0"/>
              <a:t>Objetivo</a:t>
            </a:r>
            <a:r>
              <a:rPr lang="en-US" sz="2600" b="1" dirty="0"/>
              <a:t> 1.1:</a:t>
            </a:r>
            <a:r>
              <a:rPr lang="en-US" sz="2600" dirty="0"/>
              <a:t> (</a:t>
            </a:r>
            <a:r>
              <a:rPr lang="en-US" sz="2600" b="1" i="1" dirty="0" err="1">
                <a:solidFill>
                  <a:srgbClr val="FF0000"/>
                </a:solidFill>
              </a:rPr>
              <a:t>IWG-Objetiv</a:t>
            </a:r>
            <a:r>
              <a:rPr lang="es-ES" sz="2600" b="1" i="1" dirty="0">
                <a:solidFill>
                  <a:srgbClr val="FF0000"/>
                </a:solidFill>
              </a:rPr>
              <a:t>o</a:t>
            </a:r>
            <a:r>
              <a:rPr lang="en-US" sz="2600" b="1" i="1" dirty="0">
                <a:solidFill>
                  <a:srgbClr val="FF0000"/>
                </a:solidFill>
              </a:rPr>
              <a:t> 5</a:t>
            </a:r>
            <a:r>
              <a:rPr lang="en-US" sz="2600" b="1" i="1" dirty="0"/>
              <a:t>): Discipular </a:t>
            </a:r>
            <a:r>
              <a:rPr lang="en-US" sz="2600" b="1" i="1" dirty="0" err="1"/>
              <a:t>individuos</a:t>
            </a:r>
            <a:r>
              <a:rPr lang="en-US" sz="2600" b="1" i="1" dirty="0"/>
              <a:t> y </a:t>
            </a:r>
            <a:r>
              <a:rPr lang="en-US" sz="2600" b="1" i="1" dirty="0" err="1"/>
              <a:t>familias</a:t>
            </a:r>
            <a:r>
              <a:rPr lang="en-US" sz="2600" b="1" i="1" dirty="0"/>
              <a:t> para </a:t>
            </a:r>
            <a:r>
              <a:rPr lang="en-US" sz="2600" b="1" i="1" dirty="0" err="1"/>
              <a:t>que</a:t>
            </a:r>
            <a:r>
              <a:rPr lang="en-US" sz="2600" b="1" i="1" dirty="0"/>
              <a:t> </a:t>
            </a:r>
            <a:r>
              <a:rPr lang="en-US" sz="2600" b="1" i="1" dirty="0" err="1"/>
              <a:t>lleven</a:t>
            </a:r>
            <a:r>
              <a:rPr lang="en-US" sz="2600" b="1" i="1" dirty="0"/>
              <a:t> </a:t>
            </a:r>
            <a:r>
              <a:rPr lang="en-US" sz="2600" b="1" i="1" dirty="0" err="1"/>
              <a:t>vidas</a:t>
            </a:r>
            <a:r>
              <a:rPr lang="en-US" sz="2600" b="1" i="1" dirty="0"/>
              <a:t> </a:t>
            </a:r>
            <a:r>
              <a:rPr lang="en-US" sz="2600" b="1" i="1" dirty="0" err="1"/>
              <a:t>llenas</a:t>
            </a:r>
            <a:r>
              <a:rPr lang="en-US" sz="2600" b="1" i="1" dirty="0"/>
              <a:t> del Espíritu. </a:t>
            </a:r>
            <a:endParaRPr lang="es-ES" sz="2600" b="1" i="1" dirty="0"/>
          </a:p>
          <a:p>
            <a:pPr marL="0" indent="0">
              <a:buNone/>
            </a:pPr>
            <a:endParaRPr lang="en-US" sz="1400" b="1" i="1" dirty="0"/>
          </a:p>
          <a:p>
            <a:r>
              <a:rPr lang="en-US" sz="2400" b="1" dirty="0"/>
              <a:t>KPI 1.1.1 </a:t>
            </a:r>
            <a:r>
              <a:rPr lang="en-US" sz="2400" dirty="0" err="1"/>
              <a:t>Prov</a:t>
            </a:r>
            <a:r>
              <a:rPr lang="es-ES" sz="2400" dirty="0" err="1"/>
              <a:t>eer</a:t>
            </a:r>
            <a:r>
              <a:rPr lang="es-ES" sz="2400" dirty="0"/>
              <a:t>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entrenamiento anual para líderes de grupos de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discipulado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/>
              <a:t>en el campus de AIIAS. </a:t>
            </a:r>
            <a:endParaRPr lang="en-US" sz="2400" dirty="0"/>
          </a:p>
          <a:p>
            <a:r>
              <a:rPr lang="en-US" sz="2400" b="1" dirty="0"/>
              <a:t>KPI 1.1.2  </a:t>
            </a:r>
            <a:r>
              <a:rPr lang="en-US" sz="2400" dirty="0" err="1"/>
              <a:t>Est</a:t>
            </a:r>
            <a:r>
              <a:rPr lang="es-ES" sz="2400" dirty="0" err="1"/>
              <a:t>ablecer</a:t>
            </a:r>
            <a:r>
              <a:rPr lang="es-ES" sz="2400" dirty="0"/>
              <a:t> un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grupo de </a:t>
            </a:r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discipulado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y compañerismo para individuos solteros</a:t>
            </a:r>
            <a:r>
              <a:rPr lang="es-ES" sz="2400" dirty="0"/>
              <a:t> que estudian y trabajan en AIIAS.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47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B9E3A0-472A-6544-9945-A7A2A35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155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1446" y="-503964"/>
            <a:ext cx="9842169" cy="7381627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79E7C8-0565-8F4F-B3EA-D4857F2376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33" y="285707"/>
            <a:ext cx="8635209" cy="1971711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sz="7200" dirty="0" err="1">
                <a:solidFill>
                  <a:schemeClr val="bg1"/>
                </a:solidFill>
              </a:rPr>
              <a:t>Planificación</a:t>
            </a:r>
            <a:r>
              <a:rPr lang="en-US" sz="7200" dirty="0">
                <a:solidFill>
                  <a:schemeClr val="bg1"/>
                </a:solidFill>
              </a:rPr>
              <a:t> para AIIAS:</a:t>
            </a: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5400" dirty="0" err="1">
                <a:solidFill>
                  <a:schemeClr val="bg1"/>
                </a:solidFill>
              </a:rPr>
              <a:t>Procesos</a:t>
            </a:r>
            <a:r>
              <a:rPr lang="en-US" sz="5400" dirty="0">
                <a:solidFill>
                  <a:schemeClr val="bg1"/>
                </a:solidFill>
              </a:rPr>
              <a:t> y </a:t>
            </a:r>
            <a:r>
              <a:rPr lang="en-US" sz="5400" dirty="0" err="1">
                <a:solidFill>
                  <a:schemeClr val="bg1"/>
                </a:solidFill>
              </a:rPr>
              <a:t>Articulación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3A88F-32E2-654A-A5EB-C94C1B1DA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199" y="4450011"/>
            <a:ext cx="7969102" cy="1884362"/>
          </a:xfrm>
        </p:spPr>
        <p:txBody>
          <a:bodyPr>
            <a:normAutofit/>
          </a:bodyPr>
          <a:lstStyle/>
          <a:p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“</a:t>
            </a:r>
            <a:r>
              <a:rPr lang="en-US" b="1" dirty="0" err="1">
                <a:solidFill>
                  <a:schemeClr val="bg1"/>
                </a:solidFill>
              </a:rPr>
              <a:t>Estratégico</a:t>
            </a:r>
            <a:r>
              <a:rPr lang="en-US" b="1" dirty="0">
                <a:solidFill>
                  <a:schemeClr val="bg1"/>
                </a:solidFill>
              </a:rPr>
              <a:t>; no </a:t>
            </a:r>
            <a:r>
              <a:rPr lang="en-US" b="1" dirty="0" err="1">
                <a:solidFill>
                  <a:schemeClr val="bg1"/>
                </a:solidFill>
              </a:rPr>
              <a:t>operacional</a:t>
            </a:r>
            <a:r>
              <a:rPr lang="en-US" b="1" dirty="0">
                <a:solidFill>
                  <a:schemeClr val="bg1"/>
                </a:solidFill>
              </a:rPr>
              <a:t>”</a:t>
            </a:r>
          </a:p>
          <a:p>
            <a:r>
              <a:rPr lang="en-US" b="1" dirty="0" err="1">
                <a:solidFill>
                  <a:schemeClr val="bg1"/>
                </a:solidFill>
              </a:rPr>
              <a:t>Consejo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Presidentes</a:t>
            </a:r>
            <a:r>
              <a:rPr lang="en-US" b="1" dirty="0">
                <a:solidFill>
                  <a:schemeClr val="bg1"/>
                </a:solidFill>
              </a:rPr>
              <a:t> de Universidades </a:t>
            </a:r>
            <a:r>
              <a:rPr lang="en-US" b="1" dirty="0" err="1">
                <a:solidFill>
                  <a:schemeClr val="bg1"/>
                </a:solidFill>
              </a:rPr>
              <a:t>Adventistas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4 de </a:t>
            </a:r>
            <a:r>
              <a:rPr lang="en-US" b="1" dirty="0" err="1">
                <a:solidFill>
                  <a:schemeClr val="bg1"/>
                </a:solidFill>
              </a:rPr>
              <a:t>agosto</a:t>
            </a:r>
            <a:r>
              <a:rPr lang="en-US" b="1" dirty="0">
                <a:solidFill>
                  <a:schemeClr val="bg1"/>
                </a:solidFill>
              </a:rPr>
              <a:t> de 2020</a:t>
            </a:r>
          </a:p>
        </p:txBody>
      </p:sp>
    </p:spTree>
    <p:extLst>
      <p:ext uri="{BB962C8B-B14F-4D97-AF65-F5344CB8AC3E}">
        <p14:creationId xmlns:p14="http://schemas.microsoft.com/office/powerpoint/2010/main" val="2626454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1B5D-9E2D-7B4E-817E-4FDD8F86D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191387"/>
            <a:ext cx="8463515" cy="822902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/>
              <a:t>Área</a:t>
            </a:r>
            <a:r>
              <a:rPr lang="en-US" b="1" u="sng" dirty="0"/>
              <a:t> 4: </a:t>
            </a:r>
            <a:r>
              <a:rPr lang="es-ES" b="1" u="sng" dirty="0"/>
              <a:t>Varios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FEEB0-3006-FD4A-9F8E-7F4D16E8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32" y="1210554"/>
            <a:ext cx="8548576" cy="4199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/>
              <a:t>Objetivo</a:t>
            </a:r>
            <a:r>
              <a:rPr lang="en-US" b="1" dirty="0"/>
              <a:t> 4.1: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b="1" i="1" dirty="0" err="1">
                <a:solidFill>
                  <a:srgbClr val="FF0000"/>
                </a:solidFill>
              </a:rPr>
              <a:t>IWG-Objetiv</a:t>
            </a:r>
            <a:r>
              <a:rPr lang="es-ES" b="1" i="1" dirty="0">
                <a:solidFill>
                  <a:srgbClr val="FF0000"/>
                </a:solidFill>
              </a:rPr>
              <a:t>o</a:t>
            </a:r>
            <a:r>
              <a:rPr lang="en-US" b="1" i="1" dirty="0">
                <a:solidFill>
                  <a:srgbClr val="FF0000"/>
                </a:solidFill>
              </a:rPr>
              <a:t> 11): </a:t>
            </a:r>
            <a:r>
              <a:rPr lang="en-US" b="1" i="1" dirty="0">
                <a:solidFill>
                  <a:schemeClr val="bg1">
                    <a:lumMod val="10000"/>
                  </a:schemeClr>
                </a:solidFill>
              </a:rPr>
              <a:t>“</a:t>
            </a:r>
            <a:r>
              <a:rPr lang="es-ES" b="1" i="1" dirty="0">
                <a:solidFill>
                  <a:schemeClr val="bg1">
                    <a:lumMod val="10000"/>
                  </a:schemeClr>
                </a:solidFill>
              </a:rPr>
              <a:t>Objetivo Espíritu Santo”</a:t>
            </a:r>
            <a:r>
              <a:rPr lang="en-US" b="1" i="1" dirty="0"/>
              <a:t>: </a:t>
            </a:r>
            <a:r>
              <a:rPr lang="es-ES" b="1" i="1" dirty="0"/>
              <a:t>proveer una cultura espiritual vibrante que encarne la naturaleza multinacional, multicultural y multirracial de AIIAS, de manera que se pueda percibir un pequeño anticipo del Cielo. </a:t>
            </a:r>
          </a:p>
          <a:p>
            <a:pPr marL="0" indent="0">
              <a:buNone/>
            </a:pPr>
            <a:endParaRPr lang="en-US" sz="1400" b="1" i="1" dirty="0"/>
          </a:p>
          <a:p>
            <a:r>
              <a:rPr lang="en-US" sz="2200" b="1" dirty="0"/>
              <a:t>KPI 4.1.1 </a:t>
            </a:r>
            <a:r>
              <a:rPr lang="en-US" sz="2200" dirty="0"/>
              <a:t>Col</a:t>
            </a:r>
            <a:r>
              <a:rPr lang="es-ES" sz="2200" dirty="0" err="1"/>
              <a:t>aborar</a:t>
            </a:r>
            <a:r>
              <a:rPr lang="es-ES" sz="2200" dirty="0"/>
              <a:t> con el comité de adoración de la Iglesia de AIIAS y con el Comité de Vida Espiritual de la institución para </a:t>
            </a:r>
            <a:r>
              <a:rPr lang="es-ES" sz="2200" dirty="0">
                <a:solidFill>
                  <a:schemeClr val="accent1">
                    <a:lumMod val="75000"/>
                  </a:schemeClr>
                </a:solidFill>
              </a:rPr>
              <a:t>elevar la variedad y calidad de los cultos y demás actividades religiosas de AIIAS—considerando oradores, programas, estilos musicales, participantes—con el propósito de reflejar las diversas regiones de la iglesia mundial</a:t>
            </a:r>
            <a:r>
              <a:rPr lang="es-ES" sz="2200" dirty="0"/>
              <a:t>.</a:t>
            </a:r>
            <a:endParaRPr lang="en-US" sz="22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43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4A7218-2EDB-2745-8DC8-33B09141FADD}"/>
              </a:ext>
            </a:extLst>
          </p:cNvPr>
          <p:cNvSpPr txBox="1"/>
          <p:nvPr/>
        </p:nvSpPr>
        <p:spPr>
          <a:xfrm>
            <a:off x="1169581" y="5380074"/>
            <a:ext cx="689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With thanks to J. Gabriel </a:t>
            </a:r>
            <a:r>
              <a:rPr lang="en-US" i="1" dirty="0" err="1">
                <a:solidFill>
                  <a:schemeClr val="bg1"/>
                </a:solidFill>
              </a:rPr>
              <a:t>Darrichón</a:t>
            </a:r>
            <a:r>
              <a:rPr lang="en-US" i="1" dirty="0">
                <a:solidFill>
                  <a:schemeClr val="bg1"/>
                </a:solidFill>
              </a:rPr>
              <a:t> for the Spanish language translation</a:t>
            </a:r>
          </a:p>
        </p:txBody>
      </p:sp>
    </p:spTree>
    <p:extLst>
      <p:ext uri="{BB962C8B-B14F-4D97-AF65-F5344CB8AC3E}">
        <p14:creationId xmlns:p14="http://schemas.microsoft.com/office/powerpoint/2010/main" val="322117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FE39-F55F-C64A-9F1D-4E427859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Procesos</a:t>
            </a:r>
            <a:r>
              <a:rPr lang="en-US" dirty="0"/>
              <a:t> en </a:t>
            </a:r>
            <a:r>
              <a:rPr lang="en-US" dirty="0" err="1"/>
              <a:t>marcha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993A7-B0BB-844B-BF8E-E72484366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9136"/>
            <a:ext cx="7886700" cy="419837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Jornadas</a:t>
            </a:r>
            <a:r>
              <a:rPr lang="en-US" dirty="0"/>
              <a:t> de </a:t>
            </a:r>
            <a:r>
              <a:rPr lang="en-US" dirty="0" err="1"/>
              <a:t>planificación</a:t>
            </a:r>
            <a:r>
              <a:rPr lang="en-US" dirty="0"/>
              <a:t>: </a:t>
            </a:r>
            <a:r>
              <a:rPr lang="en-US" dirty="0" err="1"/>
              <a:t>Administración</a:t>
            </a:r>
            <a:r>
              <a:rPr lang="en-US" dirty="0"/>
              <a:t> AIIAS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b="1" i="1" dirty="0" err="1"/>
              <a:t>Estratégico</a:t>
            </a:r>
            <a:r>
              <a:rPr lang="en-US" b="1" i="1" dirty="0"/>
              <a:t>, no </a:t>
            </a:r>
            <a:r>
              <a:rPr lang="en-US" b="1" i="1" dirty="0" err="1"/>
              <a:t>operacional</a:t>
            </a:r>
            <a:r>
              <a:rPr lang="en-US" b="1" i="1" dirty="0"/>
              <a:t>: </a:t>
            </a:r>
            <a:r>
              <a:rPr lang="en-US" b="1" i="1" dirty="0" err="1"/>
              <a:t>Si</a:t>
            </a:r>
            <a:r>
              <a:rPr lang="en-US" b="1" i="1" dirty="0"/>
              <a:t> </a:t>
            </a:r>
            <a:r>
              <a:rPr lang="en-US" b="1" i="1" dirty="0" err="1"/>
              <a:t>pudieras</a:t>
            </a:r>
            <a:r>
              <a:rPr lang="en-US" b="1" i="1" dirty="0"/>
              <a:t> </a:t>
            </a:r>
            <a:r>
              <a:rPr lang="en-US" b="1" i="1" dirty="0" err="1"/>
              <a:t>hacer</a:t>
            </a:r>
            <a:r>
              <a:rPr lang="en-US" b="1" i="1" dirty="0"/>
              <a:t> UNA </a:t>
            </a:r>
            <a:r>
              <a:rPr lang="en-US" b="1" i="1" dirty="0" err="1"/>
              <a:t>cosa</a:t>
            </a:r>
            <a:r>
              <a:rPr lang="en-US" b="1" i="1" dirty="0"/>
              <a:t> para </a:t>
            </a:r>
            <a:r>
              <a:rPr lang="en-US" b="1" i="1" dirty="0" err="1"/>
              <a:t>contribuir</a:t>
            </a:r>
            <a:r>
              <a:rPr lang="en-US" b="1" i="1" dirty="0"/>
              <a:t> con el </a:t>
            </a:r>
            <a:r>
              <a:rPr lang="en-US" b="1" i="1" dirty="0" err="1"/>
              <a:t>avance</a:t>
            </a:r>
            <a:r>
              <a:rPr lang="en-US" b="1" i="1" dirty="0"/>
              <a:t> de la </a:t>
            </a:r>
            <a:r>
              <a:rPr lang="en-US" b="1" i="1" dirty="0" err="1"/>
              <a:t>misión</a:t>
            </a:r>
            <a:r>
              <a:rPr lang="en-US" b="1" i="1" dirty="0"/>
              <a:t> de AIIAS, </a:t>
            </a:r>
            <a:r>
              <a:rPr lang="es-ES" b="1" i="1" dirty="0"/>
              <a:t>¿</a:t>
            </a:r>
            <a:r>
              <a:rPr lang="en-US" b="1" i="1" dirty="0" err="1"/>
              <a:t>qué</a:t>
            </a:r>
            <a:r>
              <a:rPr lang="en-US" b="1" i="1" dirty="0"/>
              <a:t> </a:t>
            </a:r>
            <a:r>
              <a:rPr lang="en-US" b="1" i="1" dirty="0" err="1"/>
              <a:t>sería</a:t>
            </a:r>
            <a:r>
              <a:rPr lang="en-US" b="1" i="1" dirty="0"/>
              <a:t>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ES" dirty="0"/>
              <a:t>Análisis FODA desde una perspectiva administrativa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Análisis elaborado por el </a:t>
            </a:r>
            <a:r>
              <a:rPr lang="en-US" dirty="0"/>
              <a:t>Dr. Danny Rantung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ES" dirty="0"/>
              <a:t>Matriz de Evaluación de Factores Internos </a:t>
            </a:r>
            <a:r>
              <a:rPr lang="en-US" dirty="0"/>
              <a:t>(</a:t>
            </a:r>
            <a:r>
              <a:rPr lang="es-ES" dirty="0"/>
              <a:t>midiendo los elementos resultantes del análisis FODA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ES" dirty="0"/>
              <a:t>Matriz de Evaluación de Factores Externos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1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FB08-7733-7148-9F65-BB6F6535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24" y="365126"/>
            <a:ext cx="2481302" cy="4103429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“</a:t>
            </a:r>
            <a:r>
              <a:rPr lang="es-ES" sz="4000" dirty="0"/>
              <a:t>Crecer y construir</a:t>
            </a:r>
            <a:r>
              <a:rPr lang="en-US" sz="4000" dirty="0"/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199B0-6601-6647-8B8A-58F5B76F1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526" y="365126"/>
            <a:ext cx="5926250" cy="4103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59FF19-39FF-0046-B672-C5FE83534080}"/>
              </a:ext>
            </a:extLst>
          </p:cNvPr>
          <p:cNvSpPr txBox="1"/>
          <p:nvPr/>
        </p:nvSpPr>
        <p:spPr>
          <a:xfrm>
            <a:off x="4954772" y="4468555"/>
            <a:ext cx="330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Evaluación de Factores Externos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1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7B1C3-45A2-6F4B-8DD4-E1FADDE4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229" y="182422"/>
            <a:ext cx="8689541" cy="1057477"/>
          </a:xfrm>
        </p:spPr>
        <p:txBody>
          <a:bodyPr>
            <a:noAutofit/>
          </a:bodyPr>
          <a:lstStyle/>
          <a:p>
            <a:r>
              <a:rPr lang="es-ES" sz="3200" dirty="0"/>
              <a:t>Matriz cuantitativa de planeación estratégica</a:t>
            </a:r>
            <a:r>
              <a:rPr lang="en-US" sz="3200" dirty="0"/>
              <a:t>: </a:t>
            </a:r>
            <a:r>
              <a:rPr lang="es-ES" sz="3200" dirty="0"/>
              <a:t>¿Qué tipo de estrategia debiera seguir AIIAS</a:t>
            </a:r>
            <a:r>
              <a:rPr lang="en-US" sz="3200" dirty="0"/>
              <a:t>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5ED0EA-6F78-D04E-BB83-1A18F6766A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34" t="18118" r="26912" b="14193"/>
          <a:stretch/>
        </p:blipFill>
        <p:spPr>
          <a:xfrm>
            <a:off x="2534227" y="1239899"/>
            <a:ext cx="4075546" cy="45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23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602BB-E354-7E42-B230-9B6F21BC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900" dirty="0"/>
              <a:t>Cinco Áreas Principales</a:t>
            </a:r>
            <a:r>
              <a:rPr lang="en-US" sz="3900" dirty="0"/>
              <a:t>: </a:t>
            </a:r>
            <a:r>
              <a:rPr lang="es-ES" sz="3900" dirty="0"/>
              <a:t>palabras clave</a:t>
            </a:r>
            <a:br>
              <a:rPr lang="en-US" dirty="0"/>
            </a:br>
            <a:r>
              <a:rPr lang="en-US" sz="2400" dirty="0"/>
              <a:t>Bas</a:t>
            </a:r>
            <a:r>
              <a:rPr lang="es-ES" sz="2400" dirty="0" err="1"/>
              <a:t>ado</a:t>
            </a:r>
            <a:r>
              <a:rPr lang="en-US" sz="2400" dirty="0"/>
              <a:t> </a:t>
            </a:r>
            <a:r>
              <a:rPr lang="es-ES" sz="2400" dirty="0"/>
              <a:t>en las matrices de Evaluación Interna, Externa y FODA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B790C-0706-C448-BD10-61BA1FDD8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30819"/>
            <a:ext cx="7886700" cy="32948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Investigación, Innovación y Creatividad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Programa académico sólido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Extensión e involucramiento con la comunidad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Integridad y efectividad institucional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Base financiera </a:t>
            </a:r>
            <a:r>
              <a:rPr lang="es-ES" dirty="0" err="1"/>
              <a:t>resiliente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9414-17C5-A943-AD3E-1BE942CF5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725859"/>
            <a:ext cx="7886700" cy="2336776"/>
          </a:xfrm>
        </p:spPr>
        <p:txBody>
          <a:bodyPr>
            <a:normAutofit/>
          </a:bodyPr>
          <a:lstStyle/>
          <a:p>
            <a:r>
              <a:rPr lang="en-US" sz="4800" dirty="0"/>
              <a:t>“</a:t>
            </a:r>
            <a:r>
              <a:rPr lang="es-ES" sz="4800" dirty="0"/>
              <a:t>Estratégico, no operacional</a:t>
            </a:r>
            <a:r>
              <a:rPr lang="en-US" sz="4800" dirty="0"/>
              <a:t>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BBEB0-D4C1-2043-B0B8-5E9DAE106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209565"/>
            <a:ext cx="7886700" cy="1500187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Debe usar nuevas formas para impulsar a AIIAS hacia adelante.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Cinco áreas, seis objetivos.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¿Cómo medimos el éxito? ¿DEBEMOS medirlo?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572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91306-D5A7-464A-8749-D20FC1EB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" y="178384"/>
            <a:ext cx="7886700" cy="1325563"/>
          </a:xfrm>
        </p:spPr>
        <p:txBody>
          <a:bodyPr/>
          <a:lstStyle/>
          <a:p>
            <a:r>
              <a:rPr lang="en-US" dirty="0" err="1"/>
              <a:t>Articula</a:t>
            </a:r>
            <a:r>
              <a:rPr lang="es-ES" dirty="0"/>
              <a:t>c</a:t>
            </a:r>
            <a:r>
              <a:rPr lang="en-US" dirty="0"/>
              <a:t>i</a:t>
            </a:r>
            <a:r>
              <a:rPr lang="es-ES" dirty="0"/>
              <a:t>ó</a:t>
            </a:r>
            <a:r>
              <a:rPr lang="en-US" dirty="0"/>
              <a:t>n </a:t>
            </a:r>
            <a:r>
              <a:rPr lang="es-ES"/>
              <a:t>con</a:t>
            </a:r>
            <a:r>
              <a:rPr lang="en-US"/>
              <a:t> </a:t>
            </a:r>
            <a:r>
              <a:rPr lang="en-US" dirty="0"/>
              <a:t>“I Will Go”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AC8B7-A1B3-F746-8AF9-31D162CC0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947"/>
            <a:ext cx="9144000" cy="38501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6D7760-46C4-3149-975E-596F648560BC}"/>
              </a:ext>
            </a:extLst>
          </p:cNvPr>
          <p:cNvSpPr txBox="1"/>
          <p:nvPr/>
        </p:nvSpPr>
        <p:spPr>
          <a:xfrm>
            <a:off x="3434080" y="5435600"/>
            <a:ext cx="1629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iwillgo2020.org</a:t>
            </a:r>
          </a:p>
        </p:txBody>
      </p:sp>
    </p:spTree>
    <p:extLst>
      <p:ext uri="{BB962C8B-B14F-4D97-AF65-F5344CB8AC3E}">
        <p14:creationId xmlns:p14="http://schemas.microsoft.com/office/powerpoint/2010/main" val="2564113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DB8D-F2F9-9646-BD1E-823BA63A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163396"/>
            <a:ext cx="8153843" cy="138804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s-ES" b="1" dirty="0"/>
              <a:t>Área</a:t>
            </a:r>
            <a:r>
              <a:rPr lang="en-US" b="1" dirty="0"/>
              <a:t> 1: </a:t>
            </a:r>
            <a:r>
              <a:rPr lang="es-ES" b="1" dirty="0"/>
              <a:t>Excelencia en Investigación, Innovación y Creatividad</a:t>
            </a:r>
            <a:r>
              <a:rPr lang="en-US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A3D29-32AF-944C-928E-B0B0445E6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62" y="1669904"/>
            <a:ext cx="8264333" cy="400445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s-ES" b="1" dirty="0"/>
              <a:t>Objetivo</a:t>
            </a:r>
            <a:r>
              <a:rPr lang="en-US" b="1" dirty="0"/>
              <a:t> 1.1:</a:t>
            </a:r>
            <a:r>
              <a:rPr lang="en-US" dirty="0"/>
              <a:t> </a:t>
            </a:r>
            <a:r>
              <a:rPr lang="es-ES" dirty="0"/>
              <a:t>Desarrollar fortalezas y oportunidades distintivas en innovación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que se enfoquen en investigación relevante a través de una estrecha colaboración con la iglesia, la industria y otros públicos objetivos y grupos de interés</a:t>
            </a:r>
            <a:r>
              <a:rPr lang="es-ES" dirty="0"/>
              <a:t>.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i="1" dirty="0">
                <a:solidFill>
                  <a:srgbClr val="FF0000"/>
                </a:solidFill>
              </a:rPr>
              <a:t>IWG-KPI</a:t>
            </a:r>
            <a:r>
              <a:rPr lang="es-ES" i="1" dirty="0">
                <a:solidFill>
                  <a:srgbClr val="FF0000"/>
                </a:solidFill>
              </a:rPr>
              <a:t>*</a:t>
            </a:r>
            <a:r>
              <a:rPr lang="en-US" i="1" dirty="0">
                <a:solidFill>
                  <a:srgbClr val="FF0000"/>
                </a:solidFill>
              </a:rPr>
              <a:t> 4.1 </a:t>
            </a:r>
            <a:r>
              <a:rPr lang="es-ES" i="1" dirty="0">
                <a:solidFill>
                  <a:srgbClr val="FF0000"/>
                </a:solidFill>
              </a:rPr>
              <a:t>Las iniciativas en la ventana 10/40 y grandes áreas urbanas reciben ayuda de instituciones en otras partes del mundo. </a:t>
            </a:r>
          </a:p>
          <a:p>
            <a:pPr marL="457200" lvl="1" indent="0" algn="r">
              <a:lnSpc>
                <a:spcPct val="120000"/>
              </a:lnSpc>
              <a:buNone/>
            </a:pPr>
            <a:r>
              <a:rPr lang="es-ES" sz="1700" i="1" dirty="0">
                <a:solidFill>
                  <a:srgbClr val="FF0000"/>
                </a:solidFill>
              </a:rPr>
              <a:t>*INDICADORES CLAVE DE RENDIMIENTO (KPIs)</a:t>
            </a:r>
            <a:endParaRPr lang="en-US" sz="1700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606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IAS Template" id="{E31900E9-5399-6641-A7B9-F025FE2350E1}" vid="{2740CF24-FBF0-B142-A17E-ED460E1305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2505</TotalTime>
  <Words>1027</Words>
  <Application>Microsoft Macintosh PowerPoint</Application>
  <PresentationFormat>On-screen Show (4:3)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CG Omega</vt:lpstr>
      <vt:lpstr>Office Theme</vt:lpstr>
      <vt:lpstr>PowerPoint Presentation</vt:lpstr>
      <vt:lpstr>Planificación para AIIAS: Procesos y Articulación</vt:lpstr>
      <vt:lpstr>Procesos en marcha</vt:lpstr>
      <vt:lpstr>“Crecer y construir”</vt:lpstr>
      <vt:lpstr>Matriz cuantitativa de planeación estratégica: ¿Qué tipo de estrategia debiera seguir AIIAS?</vt:lpstr>
      <vt:lpstr>Cinco Áreas Principales: palabras clave Basado en las matrices de Evaluación Interna, Externa y FODA</vt:lpstr>
      <vt:lpstr>“Estratégico, no operacional”</vt:lpstr>
      <vt:lpstr>Articulación con “I Will Go”</vt:lpstr>
      <vt:lpstr>Área 1: Excelencia en Investigación, Innovación y Creatividad </vt:lpstr>
      <vt:lpstr>Área 2: Proveer un programa académico sólido</vt:lpstr>
      <vt:lpstr>Área 2: Proveer un programa académico sólido</vt:lpstr>
      <vt:lpstr>Área 3: Servicio a través de Extensión e involucramiento con la Comunidad</vt:lpstr>
      <vt:lpstr>Área 4: Integridad y efectividad institucional</vt:lpstr>
      <vt:lpstr>Área 5: Base financiera resiliente para el funcionamiento del campus</vt:lpstr>
      <vt:lpstr>Una mirada fugaz a nuestro Plan Maestro Espiritual (en progreso)</vt:lpstr>
      <vt:lpstr>Proceso: Evaluación basada en el aporte de los estudiantes (desde nivel inicial hasta posgrados) y empleados</vt:lpstr>
      <vt:lpstr>Proceso: Áreas de evaluación</vt:lpstr>
      <vt:lpstr>Cuatro áreas desarrolladas</vt:lpstr>
      <vt:lpstr>Área 1: Estudios bíblicos y Grupos pequeños (áreas combinadas)</vt:lpstr>
      <vt:lpstr>Área 4: Varios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gkw708@gmail.com</dc:creator>
  <cp:lastModifiedBy>GKW</cp:lastModifiedBy>
  <cp:revision>32</cp:revision>
  <dcterms:created xsi:type="dcterms:W3CDTF">2020-06-08T02:54:55Z</dcterms:created>
  <dcterms:modified xsi:type="dcterms:W3CDTF">2020-08-04T10:14:56Z</dcterms:modified>
</cp:coreProperties>
</file>