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63" r:id="rId5"/>
    <p:sldId id="260" r:id="rId6"/>
    <p:sldId id="261" r:id="rId7"/>
    <p:sldId id="262" r:id="rId8"/>
    <p:sldId id="264" r:id="rId9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els-Erik Andreasen" initials="NEA" lastIdx="1" clrIdx="0">
    <p:extLst>
      <p:ext uri="{19B8F6BF-5375-455C-9EA6-DF929625EA0E}">
        <p15:presenceInfo xmlns:p15="http://schemas.microsoft.com/office/powerpoint/2012/main" userId="Niels-Erik Andrea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78" d="100"/>
          <a:sy n="78" d="100"/>
        </p:scale>
        <p:origin x="72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33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1293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71405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31554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702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1799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52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1172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24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2700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604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9A28F-3737-41E0-ADFB-6B9202A29C9A}" type="datetimeFigureOut">
              <a:rPr lang="en-US" smtClean="0"/>
              <a:t>6/22/2021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2658600-234B-460A-98D7-7F8B69E57C51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225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neaa@andrews.ed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0DF98-4BC0-4E75-BB52-0F16C65134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7045" y="326004"/>
            <a:ext cx="9437808" cy="3017726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	</a:t>
            </a:r>
            <a:r>
              <a:rPr lang="en-US" sz="4900" dirty="0"/>
              <a:t>Fundraising Best Practices: </a:t>
            </a:r>
            <a:br>
              <a:rPr lang="en-US" sz="4900" dirty="0"/>
            </a:br>
            <a:r>
              <a:rPr lang="en-US" sz="4900" dirty="0"/>
              <a:t>	A Discussion</a:t>
            </a:r>
            <a:br>
              <a:rPr lang="en-US" sz="4900" dirty="0"/>
            </a:br>
            <a:r>
              <a:rPr lang="en-US" dirty="0"/>
              <a:t>	</a:t>
            </a:r>
            <a:r>
              <a:rPr lang="en-US" sz="3200" dirty="0"/>
              <a:t>June 23, 2021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2138A-836F-4967-B655-34E3C88E37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602037"/>
            <a:ext cx="9530853" cy="1940021"/>
          </a:xfrm>
        </p:spPr>
        <p:txBody>
          <a:bodyPr>
            <a:normAutofit fontScale="85000" lnSpcReduction="20000"/>
          </a:bodyPr>
          <a:lstStyle/>
          <a:p>
            <a:r>
              <a:rPr lang="en-US" sz="1800" dirty="0"/>
              <a:t>	Dr. Niels- Erik Andreasen</a:t>
            </a:r>
          </a:p>
          <a:p>
            <a:r>
              <a:rPr lang="en-US" sz="1800" dirty="0"/>
              <a:t>	President Emeritus, Andrews University</a:t>
            </a:r>
          </a:p>
          <a:p>
            <a:r>
              <a:rPr lang="en-US" sz="1800" dirty="0"/>
              <a:t>	&amp; </a:t>
            </a:r>
          </a:p>
          <a:p>
            <a:r>
              <a:rPr lang="en-US" sz="1800" dirty="0"/>
              <a:t>	Michael Andreasen</a:t>
            </a:r>
          </a:p>
          <a:p>
            <a:r>
              <a:rPr lang="en-US" sz="1800" dirty="0"/>
              <a:t>	Vice President, Advancement, University of Oregon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8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B770F-7C78-4F4B-B867-75760E4B9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F5C67A-6B6E-4F5E-98FA-7520178F37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Executive Summary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Welcome &amp; Introductions</a:t>
            </a:r>
          </a:p>
          <a:p>
            <a:pPr marL="457200" lvl="1" indent="0">
              <a:buNone/>
            </a:pPr>
            <a:r>
              <a:rPr lang="en-US" sz="2000" dirty="0"/>
              <a:t>Fundraising, Good Governance, and Effective Administration</a:t>
            </a:r>
          </a:p>
          <a:p>
            <a:pPr marL="457200" lvl="1" indent="0">
              <a:buNone/>
            </a:pPr>
            <a:r>
              <a:rPr lang="en-US" sz="2000" dirty="0"/>
              <a:t>Fundamentals of Successful Fundraising Programs</a:t>
            </a:r>
          </a:p>
          <a:p>
            <a:pPr marL="457200" lvl="1" indent="0">
              <a:buNone/>
            </a:pPr>
            <a:r>
              <a:rPr lang="en-US" sz="2000" dirty="0"/>
              <a:t>Reflection:  What have we covered?</a:t>
            </a:r>
          </a:p>
          <a:p>
            <a:pPr marL="457200" lvl="1" indent="0">
              <a:buNone/>
            </a:pPr>
            <a:r>
              <a:rPr lang="en-US" sz="2000" dirty="0"/>
              <a:t>Discussion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823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D5556-EE0F-4543-8E33-CE1EEC81B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2E867-1C7C-4941-A594-56341A523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/>
              <a:t>Welcome &amp; Introductions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dirty="0"/>
              <a:t>Vision Behind the Fundraising Manual</a:t>
            </a:r>
          </a:p>
          <a:p>
            <a:pPr marL="457200" lvl="1" indent="0">
              <a:buNone/>
            </a:pPr>
            <a:r>
              <a:rPr lang="en-US" sz="2000" dirty="0"/>
              <a:t>Process of Collaborative Writing</a:t>
            </a:r>
          </a:p>
          <a:p>
            <a:pPr marL="457200" lvl="1" indent="0">
              <a:buNone/>
            </a:pPr>
            <a:r>
              <a:rPr lang="en-US" sz="2000" dirty="0"/>
              <a:t>Rooted in Personal/Institutional Experiences</a:t>
            </a:r>
          </a:p>
        </p:txBody>
      </p:sp>
    </p:spTree>
    <p:extLst>
      <p:ext uri="{BB962C8B-B14F-4D97-AF65-F5344CB8AC3E}">
        <p14:creationId xmlns:p14="http://schemas.microsoft.com/office/powerpoint/2010/main" val="33989855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B371C-EE1C-4316-A96A-9058049D9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8121" y="804519"/>
            <a:ext cx="9756733" cy="1049235"/>
          </a:xfrm>
        </p:spPr>
        <p:txBody>
          <a:bodyPr>
            <a:normAutofit/>
          </a:bodyPr>
          <a:lstStyle/>
          <a:p>
            <a:r>
              <a:rPr lang="en-US" sz="4000" dirty="0"/>
              <a:t>Fundraising Best Practices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423E4B-A16A-40BF-8A52-4BFF15BB0A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007"/>
            <a:ext cx="10515600" cy="4547507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4400" cap="all" dirty="0">
                <a:latin typeface="+mj-lt"/>
                <a:ea typeface="+mj-ea"/>
                <a:cs typeface="+mj-cs"/>
              </a:rPr>
              <a:t>      </a:t>
            </a:r>
          </a:p>
          <a:p>
            <a:pPr marL="0" indent="0"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4400" cap="all" dirty="0">
                <a:ea typeface="+mj-ea"/>
                <a:cs typeface="+mj-cs"/>
              </a:rPr>
              <a:t>     </a:t>
            </a:r>
            <a:r>
              <a:rPr lang="en-US" sz="5800" cap="all" dirty="0">
                <a:ea typeface="+mj-ea"/>
                <a:cs typeface="+mj-cs"/>
              </a:rPr>
              <a:t>f</a:t>
            </a:r>
            <a:r>
              <a:rPr lang="en-US" sz="5800" dirty="0">
                <a:ea typeface="+mj-ea"/>
                <a:cs typeface="+mj-cs"/>
              </a:rPr>
              <a:t>undraising, Good Governance, and Effective Administration</a:t>
            </a:r>
            <a:endParaRPr lang="en-US" sz="5800" cap="all" dirty="0">
              <a:ea typeface="+mj-ea"/>
              <a:cs typeface="+mj-cs"/>
            </a:endParaRPr>
          </a:p>
          <a:p>
            <a:pPr marL="457200" lvl="1" indent="0">
              <a:buNone/>
            </a:pPr>
            <a:r>
              <a:rPr lang="en-US" sz="2900" dirty="0"/>
              <a:t>Good governance (by the board) engenders confidence in the university: making it a well run, financially sound institution that enrolls students, educates them, and graduates them on time with exceptional skillsets.</a:t>
            </a:r>
          </a:p>
          <a:p>
            <a:pPr marL="457200" lvl="1" indent="0">
              <a:buNone/>
            </a:pPr>
            <a:r>
              <a:rPr lang="en-US" sz="2900" dirty="0"/>
              <a:t>Confidence in the university leads to shared passion between university leadership and donors.</a:t>
            </a:r>
          </a:p>
          <a:p>
            <a:pPr marL="457200" lvl="1" indent="0">
              <a:buNone/>
            </a:pPr>
            <a:r>
              <a:rPr lang="en-US" sz="2900" dirty="0"/>
              <a:t>Effective administration (the president) establishes a shared plan(or vision) for the university by looking to the future (three, five, seven, or more years)   </a:t>
            </a:r>
          </a:p>
          <a:p>
            <a:pPr marL="457200" lvl="1" indent="0">
              <a:buNone/>
            </a:pPr>
            <a:r>
              <a:rPr lang="en-US" sz="2900" dirty="0"/>
              <a:t>Clearly understood institutional goals that administration well communicates catch the attention and passion of donors.</a:t>
            </a:r>
          </a:p>
          <a:p>
            <a:pPr marL="0" lvl="1" indent="0">
              <a:spcBef>
                <a:spcPts val="1000"/>
              </a:spcBef>
              <a:buNone/>
            </a:pPr>
            <a:r>
              <a:rPr lang="en-US" sz="4300" dirty="0"/>
              <a:t>     </a:t>
            </a:r>
            <a:r>
              <a:rPr lang="en-US" sz="5800" dirty="0"/>
              <a:t>In Short: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4300" dirty="0"/>
              <a:t>     </a:t>
            </a:r>
            <a:r>
              <a:rPr lang="en-US" sz="4000" dirty="0"/>
              <a:t>Governance and administration represent two separate but equally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4000" dirty="0"/>
              <a:t>     important functions in educational leadership.  They set out an institutional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4000" dirty="0"/>
              <a:t>     vision and become powerful tools in fundraising.</a:t>
            </a:r>
          </a:p>
          <a:p>
            <a:pPr lvl="1"/>
            <a:endParaRPr lang="en-US" sz="2600" dirty="0"/>
          </a:p>
          <a:p>
            <a:pPr marL="228600" lvl="1">
              <a:spcBef>
                <a:spcPts val="1000"/>
              </a:spcBef>
            </a:pPr>
            <a:endParaRPr lang="en-US" sz="4000" dirty="0"/>
          </a:p>
          <a:p>
            <a:pPr lvl="8"/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31073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798B8-E8DB-48E7-A9DB-3EFD06DF7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1BAC8B-EB91-4826-B7D2-47EFC0CFA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1" y="1930400"/>
            <a:ext cx="9683254" cy="37388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600" dirty="0"/>
              <a:t>Fundamentals of Successful Fundraising Programs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sz="2600" dirty="0"/>
              <a:t>Professional Function With Established Practices</a:t>
            </a:r>
          </a:p>
          <a:p>
            <a:pPr marL="457200" lvl="1" indent="0">
              <a:buNone/>
            </a:pPr>
            <a:r>
              <a:rPr lang="en-US" sz="2600" dirty="0"/>
              <a:t>Ethics &amp; Integrity </a:t>
            </a:r>
          </a:p>
          <a:p>
            <a:pPr marL="457200" lvl="1" indent="0">
              <a:buNone/>
            </a:pPr>
            <a:r>
              <a:rPr lang="en-US" sz="2600" dirty="0"/>
              <a:t>Good Record Keeping/ Donor Data Management</a:t>
            </a:r>
          </a:p>
          <a:p>
            <a:pPr marL="457200" lvl="1" indent="0">
              <a:buNone/>
            </a:pPr>
            <a:r>
              <a:rPr lang="en-US" sz="2600" dirty="0"/>
              <a:t>Annual Giving: Giving Annually Typically From Income</a:t>
            </a:r>
          </a:p>
          <a:p>
            <a:pPr marL="457200" lvl="1" indent="0">
              <a:buNone/>
            </a:pPr>
            <a:r>
              <a:rPr lang="en-US" sz="2600" dirty="0"/>
              <a:t>Major Gifts: Giving Periodically From Appreciated Assets</a:t>
            </a:r>
          </a:p>
          <a:p>
            <a:pPr marL="457200" lvl="1" indent="0">
              <a:buNone/>
            </a:pPr>
            <a:r>
              <a:rPr lang="en-US" sz="2600" dirty="0"/>
              <a:t>Stewardship:  Thank You &amp; Using The Funds As Agreed</a:t>
            </a:r>
          </a:p>
          <a:p>
            <a:pPr marL="914400" lvl="2" indent="0">
              <a:buNone/>
            </a:pPr>
            <a:r>
              <a:rPr lang="en-US" sz="2600" dirty="0"/>
              <a:t>“The best way to secure the second gift is to acknowledge (thank you) and use the first gift   to it’s full potential”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67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C6ACD-39B0-43E3-8FD0-BB69B31D9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CA8D1-2C6A-4EDB-9D83-08ECE577A0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3"/>
            <a:ext cx="9603275" cy="339366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Reflection:  What We Have Covered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   Roles and Relationship Between Fundraising and President </a:t>
            </a:r>
          </a:p>
          <a:p>
            <a:pPr marL="457200" lvl="1" indent="0">
              <a:buNone/>
            </a:pPr>
            <a:r>
              <a:rPr lang="en-US" dirty="0"/>
              <a:t>   Role of the Board, President &amp; Fundraising Staff </a:t>
            </a:r>
          </a:p>
          <a:p>
            <a:pPr marL="457200" lvl="1" indent="0">
              <a:buNone/>
            </a:pPr>
            <a:r>
              <a:rPr lang="en-US" dirty="0"/>
              <a:t>   Developing a Fundraising Plan </a:t>
            </a:r>
          </a:p>
          <a:p>
            <a:pPr marL="457200" lvl="1" indent="0">
              <a:buNone/>
            </a:pPr>
            <a:r>
              <a:rPr lang="en-US" dirty="0"/>
              <a:t>   What Does Success Look Like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9062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D029-616D-4F80-B384-B2D7E8BA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9A15-DBD1-43B9-B3D7-758B89F6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3138170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ADD029-616D-4F80-B384-B2D7E8BA0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67037"/>
            <a:ext cx="9603275" cy="1049235"/>
          </a:xfrm>
        </p:spPr>
        <p:txBody>
          <a:bodyPr>
            <a:normAutofit/>
          </a:bodyPr>
          <a:lstStyle/>
          <a:p>
            <a:r>
              <a:rPr lang="en-US" sz="4000" dirty="0"/>
              <a:t>Fundraising Best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969A15-DBD1-43B9-B3D7-758B89F69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Dr. Niels-Erik Andreasen</a:t>
            </a:r>
          </a:p>
          <a:p>
            <a:pPr marL="457200" lvl="1" indent="0">
              <a:buNone/>
            </a:pPr>
            <a:r>
              <a:rPr lang="en-US" sz="3200" u="sng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neaa@andrews.edu</a:t>
            </a:r>
            <a:endParaRPr lang="en-US" sz="3200" u="sng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sz="3200" dirty="0"/>
              <a:t>Michael Andreasen</a:t>
            </a:r>
          </a:p>
          <a:p>
            <a:pPr marL="457200" lvl="1" indent="0">
              <a:buNone/>
            </a:pPr>
            <a:r>
              <a:rPr lang="en-US" sz="3200" u="sng" dirty="0"/>
              <a:t>miandrea@uoregon.edu</a:t>
            </a:r>
          </a:p>
          <a:p>
            <a:pPr marL="457200" lvl="1" indent="0">
              <a:buNone/>
            </a:pPr>
            <a:endParaRPr lang="en-US" sz="4200" dirty="0"/>
          </a:p>
          <a:p>
            <a:pPr marL="457200" lvl="1" indent="0">
              <a:buNone/>
            </a:pPr>
            <a:endParaRPr lang="en-US" sz="4200" dirty="0"/>
          </a:p>
        </p:txBody>
      </p:sp>
    </p:spTree>
    <p:extLst>
      <p:ext uri="{BB962C8B-B14F-4D97-AF65-F5344CB8AC3E}">
        <p14:creationId xmlns:p14="http://schemas.microsoft.com/office/powerpoint/2010/main" val="254869260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1571</TotalTime>
  <Words>375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 Fundraising Best Practices:   A Discussion  June 23, 2021</vt:lpstr>
      <vt:lpstr>Fundraising Best Practices</vt:lpstr>
      <vt:lpstr>Fundraising Best Practices</vt:lpstr>
      <vt:lpstr>Fundraising Best Practices </vt:lpstr>
      <vt:lpstr>Fundraising Best Practices</vt:lpstr>
      <vt:lpstr>Fundraising Best Practices</vt:lpstr>
      <vt:lpstr>Fundraising Best Practices</vt:lpstr>
      <vt:lpstr>Fundraising Best Practices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Fundraising Best Practices:  A Discussion June 23, 2021</dc:title>
  <dc:creator>Mike Andreasen</dc:creator>
  <cp:lastModifiedBy>Kelley Kline</cp:lastModifiedBy>
  <cp:revision>31</cp:revision>
  <cp:lastPrinted>2021-06-21T22:50:02Z</cp:lastPrinted>
  <dcterms:created xsi:type="dcterms:W3CDTF">2021-06-17T20:05:22Z</dcterms:created>
  <dcterms:modified xsi:type="dcterms:W3CDTF">2021-06-22T18:41:43Z</dcterms:modified>
</cp:coreProperties>
</file>