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8" r:id="rId3"/>
    <p:sldId id="331" r:id="rId4"/>
    <p:sldId id="310" r:id="rId5"/>
    <p:sldId id="303" r:id="rId6"/>
    <p:sldId id="330" r:id="rId7"/>
    <p:sldId id="271" r:id="rId8"/>
    <p:sldId id="305" r:id="rId9"/>
    <p:sldId id="306" r:id="rId10"/>
    <p:sldId id="312" r:id="rId11"/>
    <p:sldId id="316" r:id="rId12"/>
    <p:sldId id="313" r:id="rId13"/>
    <p:sldId id="314" r:id="rId14"/>
    <p:sldId id="315" r:id="rId15"/>
    <p:sldId id="317" r:id="rId16"/>
    <p:sldId id="318" r:id="rId17"/>
    <p:sldId id="273" r:id="rId18"/>
    <p:sldId id="282" r:id="rId19"/>
    <p:sldId id="321" r:id="rId20"/>
    <p:sldId id="323" r:id="rId21"/>
    <p:sldId id="285" r:id="rId22"/>
    <p:sldId id="324" r:id="rId23"/>
    <p:sldId id="325" r:id="rId24"/>
    <p:sldId id="326" r:id="rId25"/>
    <p:sldId id="327" r:id="rId26"/>
    <p:sldId id="328" r:id="rId27"/>
    <p:sldId id="329" r:id="rId28"/>
    <p:sldId id="286" r:id="rId29"/>
    <p:sldId id="287" r:id="rId30"/>
    <p:sldId id="289" r:id="rId31"/>
    <p:sldId id="28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902"/>
    <p:restoredTop sz="94646"/>
  </p:normalViewPr>
  <p:slideViewPr>
    <p:cSldViewPr snapToGrid="0" snapToObjects="1">
      <p:cViewPr varScale="1">
        <p:scale>
          <a:sx n="21" d="100"/>
          <a:sy n="21" d="100"/>
        </p:scale>
        <p:origin x="192" y="1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BD94E9-A79A-4D1F-ABA0-EE22DDBF1D2E}"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5EA9FEE-6F9E-41BA-9D62-07DFFFDDCA3D}">
      <dgm:prSet custT="1"/>
      <dgm:spPr/>
      <dgm:t>
        <a:bodyPr/>
        <a:lstStyle/>
        <a:p>
          <a:r>
            <a:rPr lang="en-US" sz="2500" dirty="0">
              <a:solidFill>
                <a:srgbClr val="FF0000"/>
              </a:solidFill>
              <a:highlight>
                <a:srgbClr val="FFFF00"/>
              </a:highlight>
            </a:rPr>
            <a:t>KPI 1.1</a:t>
          </a:r>
          <a:r>
            <a:rPr lang="en-US" sz="2500" dirty="0"/>
            <a:t>. </a:t>
          </a:r>
          <a:r>
            <a:rPr lang="en-US" sz="2400" dirty="0"/>
            <a:t>Increased number of church members participating in both personal and public evangelistic outreach initiatives with a goal of Total Member Involvement (TMI) *</a:t>
          </a:r>
        </a:p>
      </dgm:t>
    </dgm:pt>
    <dgm:pt modelId="{C1F0CDB8-28F7-421F-B812-DBB6D535F1A9}" type="parTrans" cxnId="{EA603FC5-939D-4869-A91B-8BB87A437DB7}">
      <dgm:prSet/>
      <dgm:spPr/>
      <dgm:t>
        <a:bodyPr/>
        <a:lstStyle/>
        <a:p>
          <a:endParaRPr lang="en-US"/>
        </a:p>
      </dgm:t>
    </dgm:pt>
    <dgm:pt modelId="{550AAAD9-2400-4617-8B45-38B2A01C6AA9}" type="sibTrans" cxnId="{EA603FC5-939D-4869-A91B-8BB87A437DB7}">
      <dgm:prSet/>
      <dgm:spPr/>
      <dgm:t>
        <a:bodyPr/>
        <a:lstStyle/>
        <a:p>
          <a:endParaRPr lang="en-US"/>
        </a:p>
      </dgm:t>
    </dgm:pt>
    <dgm:pt modelId="{29156A02-B03F-4C6D-A452-132EC2E698F4}">
      <dgm:prSet custT="1"/>
      <dgm:spPr/>
      <dgm:t>
        <a:bodyPr/>
        <a:lstStyle/>
        <a:p>
          <a:r>
            <a:rPr lang="en-US" sz="2400" dirty="0">
              <a:solidFill>
                <a:srgbClr val="FF0000"/>
              </a:solidFill>
              <a:highlight>
                <a:srgbClr val="FFFF00"/>
              </a:highlight>
            </a:rPr>
            <a:t>KPI 4.3</a:t>
          </a:r>
          <a:r>
            <a:rPr lang="en-US" sz="2400" dirty="0">
              <a:solidFill>
                <a:schemeClr val="accent4">
                  <a:lumMod val="50000"/>
                </a:schemeClr>
              </a:solidFill>
            </a:rPr>
            <a:t>.</a:t>
          </a:r>
          <a:r>
            <a:rPr lang="en-US" sz="2400" dirty="0"/>
            <a:t> Each institution reports to its board or governing committee on how it will achieve selected objectives and KPIs of the </a:t>
          </a:r>
          <a:r>
            <a:rPr lang="en-US" sz="2400" i="1" dirty="0"/>
            <a:t>I Will Go </a:t>
          </a:r>
          <a:r>
            <a:rPr lang="en-US" sz="2400" dirty="0"/>
            <a:t>plan.</a:t>
          </a:r>
        </a:p>
      </dgm:t>
    </dgm:pt>
    <dgm:pt modelId="{D3CC39AD-6BB3-40EC-98E5-D80E882A6571}" type="parTrans" cxnId="{ACE5C70A-909E-42D5-9D57-A50101E35A55}">
      <dgm:prSet/>
      <dgm:spPr/>
      <dgm:t>
        <a:bodyPr/>
        <a:lstStyle/>
        <a:p>
          <a:endParaRPr lang="en-US"/>
        </a:p>
      </dgm:t>
    </dgm:pt>
    <dgm:pt modelId="{C136FA03-F38A-4C64-BCDE-DE4600411B26}" type="sibTrans" cxnId="{ACE5C70A-909E-42D5-9D57-A50101E35A55}">
      <dgm:prSet/>
      <dgm:spPr/>
      <dgm:t>
        <a:bodyPr/>
        <a:lstStyle/>
        <a:p>
          <a:endParaRPr lang="en-US"/>
        </a:p>
      </dgm:t>
    </dgm:pt>
    <dgm:pt modelId="{C8A29E2A-DB19-1947-BE7D-D89A723493C2}" type="pres">
      <dgm:prSet presAssocID="{D3BD94E9-A79A-4D1F-ABA0-EE22DDBF1D2E}" presName="hierChild1" presStyleCnt="0">
        <dgm:presLayoutVars>
          <dgm:chPref val="1"/>
          <dgm:dir/>
          <dgm:animOne val="branch"/>
          <dgm:animLvl val="lvl"/>
          <dgm:resizeHandles/>
        </dgm:presLayoutVars>
      </dgm:prSet>
      <dgm:spPr/>
    </dgm:pt>
    <dgm:pt modelId="{0EB63BA5-C150-7C41-842D-9A4C47D76E67}" type="pres">
      <dgm:prSet presAssocID="{E5EA9FEE-6F9E-41BA-9D62-07DFFFDDCA3D}" presName="hierRoot1" presStyleCnt="0"/>
      <dgm:spPr/>
    </dgm:pt>
    <dgm:pt modelId="{C0DF87D8-9E67-C642-B645-5BA51AC81E2A}" type="pres">
      <dgm:prSet presAssocID="{E5EA9FEE-6F9E-41BA-9D62-07DFFFDDCA3D}" presName="composite" presStyleCnt="0"/>
      <dgm:spPr/>
    </dgm:pt>
    <dgm:pt modelId="{ECED40D3-4D19-D74E-B3EC-E7CD07B1696E}" type="pres">
      <dgm:prSet presAssocID="{E5EA9FEE-6F9E-41BA-9D62-07DFFFDDCA3D}" presName="background" presStyleLbl="node0" presStyleIdx="0" presStyleCnt="2"/>
      <dgm:spPr/>
    </dgm:pt>
    <dgm:pt modelId="{175619E0-10E7-5E40-AA03-780C82F19CD7}" type="pres">
      <dgm:prSet presAssocID="{E5EA9FEE-6F9E-41BA-9D62-07DFFFDDCA3D}" presName="text" presStyleLbl="fgAcc0" presStyleIdx="0" presStyleCnt="2">
        <dgm:presLayoutVars>
          <dgm:chPref val="3"/>
        </dgm:presLayoutVars>
      </dgm:prSet>
      <dgm:spPr/>
    </dgm:pt>
    <dgm:pt modelId="{98E33A76-ABE4-9742-9871-C29E9D6CCE23}" type="pres">
      <dgm:prSet presAssocID="{E5EA9FEE-6F9E-41BA-9D62-07DFFFDDCA3D}" presName="hierChild2" presStyleCnt="0"/>
      <dgm:spPr/>
    </dgm:pt>
    <dgm:pt modelId="{3265E951-59BD-AB46-AC89-55C7A2C32EB9}" type="pres">
      <dgm:prSet presAssocID="{29156A02-B03F-4C6D-A452-132EC2E698F4}" presName="hierRoot1" presStyleCnt="0"/>
      <dgm:spPr/>
    </dgm:pt>
    <dgm:pt modelId="{64ECD610-A201-2648-A077-EBFC5C23CA7B}" type="pres">
      <dgm:prSet presAssocID="{29156A02-B03F-4C6D-A452-132EC2E698F4}" presName="composite" presStyleCnt="0"/>
      <dgm:spPr/>
    </dgm:pt>
    <dgm:pt modelId="{2A2AAFAE-1BD1-7240-B09D-0AA01387D2D7}" type="pres">
      <dgm:prSet presAssocID="{29156A02-B03F-4C6D-A452-132EC2E698F4}" presName="background" presStyleLbl="node0" presStyleIdx="1" presStyleCnt="2"/>
      <dgm:spPr/>
    </dgm:pt>
    <dgm:pt modelId="{70E60B59-3FF2-2349-B629-0DD68274296F}" type="pres">
      <dgm:prSet presAssocID="{29156A02-B03F-4C6D-A452-132EC2E698F4}" presName="text" presStyleLbl="fgAcc0" presStyleIdx="1" presStyleCnt="2">
        <dgm:presLayoutVars>
          <dgm:chPref val="3"/>
        </dgm:presLayoutVars>
      </dgm:prSet>
      <dgm:spPr/>
    </dgm:pt>
    <dgm:pt modelId="{BAC005CD-E8F1-4343-A6DF-BC3C2CE155D2}" type="pres">
      <dgm:prSet presAssocID="{29156A02-B03F-4C6D-A452-132EC2E698F4}" presName="hierChild2" presStyleCnt="0"/>
      <dgm:spPr/>
    </dgm:pt>
  </dgm:ptLst>
  <dgm:cxnLst>
    <dgm:cxn modelId="{ACE5C70A-909E-42D5-9D57-A50101E35A55}" srcId="{D3BD94E9-A79A-4D1F-ABA0-EE22DDBF1D2E}" destId="{29156A02-B03F-4C6D-A452-132EC2E698F4}" srcOrd="1" destOrd="0" parTransId="{D3CC39AD-6BB3-40EC-98E5-D80E882A6571}" sibTransId="{C136FA03-F38A-4C64-BCDE-DE4600411B26}"/>
    <dgm:cxn modelId="{AC2D5F44-44D3-B44E-9F70-8D7DBF15A726}" type="presOf" srcId="{D3BD94E9-A79A-4D1F-ABA0-EE22DDBF1D2E}" destId="{C8A29E2A-DB19-1947-BE7D-D89A723493C2}" srcOrd="0" destOrd="0" presId="urn:microsoft.com/office/officeart/2005/8/layout/hierarchy1"/>
    <dgm:cxn modelId="{4C879DBB-5055-F448-BBDE-5899DACA5CBA}" type="presOf" srcId="{E5EA9FEE-6F9E-41BA-9D62-07DFFFDDCA3D}" destId="{175619E0-10E7-5E40-AA03-780C82F19CD7}" srcOrd="0" destOrd="0" presId="urn:microsoft.com/office/officeart/2005/8/layout/hierarchy1"/>
    <dgm:cxn modelId="{EA603FC5-939D-4869-A91B-8BB87A437DB7}" srcId="{D3BD94E9-A79A-4D1F-ABA0-EE22DDBF1D2E}" destId="{E5EA9FEE-6F9E-41BA-9D62-07DFFFDDCA3D}" srcOrd="0" destOrd="0" parTransId="{C1F0CDB8-28F7-421F-B812-DBB6D535F1A9}" sibTransId="{550AAAD9-2400-4617-8B45-38B2A01C6AA9}"/>
    <dgm:cxn modelId="{377690ED-35CF-C64F-A04A-CC8005BEE394}" type="presOf" srcId="{29156A02-B03F-4C6D-A452-132EC2E698F4}" destId="{70E60B59-3FF2-2349-B629-0DD68274296F}" srcOrd="0" destOrd="0" presId="urn:microsoft.com/office/officeart/2005/8/layout/hierarchy1"/>
    <dgm:cxn modelId="{935EA957-9178-1548-8320-8328E2FB6FD1}" type="presParOf" srcId="{C8A29E2A-DB19-1947-BE7D-D89A723493C2}" destId="{0EB63BA5-C150-7C41-842D-9A4C47D76E67}" srcOrd="0" destOrd="0" presId="urn:microsoft.com/office/officeart/2005/8/layout/hierarchy1"/>
    <dgm:cxn modelId="{E11905C7-A571-9943-BB53-6977B4A7E8CA}" type="presParOf" srcId="{0EB63BA5-C150-7C41-842D-9A4C47D76E67}" destId="{C0DF87D8-9E67-C642-B645-5BA51AC81E2A}" srcOrd="0" destOrd="0" presId="urn:microsoft.com/office/officeart/2005/8/layout/hierarchy1"/>
    <dgm:cxn modelId="{8F1507F8-F731-E848-B0DD-DE4D6E710394}" type="presParOf" srcId="{C0DF87D8-9E67-C642-B645-5BA51AC81E2A}" destId="{ECED40D3-4D19-D74E-B3EC-E7CD07B1696E}" srcOrd="0" destOrd="0" presId="urn:microsoft.com/office/officeart/2005/8/layout/hierarchy1"/>
    <dgm:cxn modelId="{07F105FB-1A14-1C4A-9C0A-5299883ABF90}" type="presParOf" srcId="{C0DF87D8-9E67-C642-B645-5BA51AC81E2A}" destId="{175619E0-10E7-5E40-AA03-780C82F19CD7}" srcOrd="1" destOrd="0" presId="urn:microsoft.com/office/officeart/2005/8/layout/hierarchy1"/>
    <dgm:cxn modelId="{61F4F1FC-D994-4F48-B559-46FD7EC06009}" type="presParOf" srcId="{0EB63BA5-C150-7C41-842D-9A4C47D76E67}" destId="{98E33A76-ABE4-9742-9871-C29E9D6CCE23}" srcOrd="1" destOrd="0" presId="urn:microsoft.com/office/officeart/2005/8/layout/hierarchy1"/>
    <dgm:cxn modelId="{08C35A2C-DB04-064D-9D49-E9CF382FFDC5}" type="presParOf" srcId="{C8A29E2A-DB19-1947-BE7D-D89A723493C2}" destId="{3265E951-59BD-AB46-AC89-55C7A2C32EB9}" srcOrd="1" destOrd="0" presId="urn:microsoft.com/office/officeart/2005/8/layout/hierarchy1"/>
    <dgm:cxn modelId="{A60B68BA-A121-C64F-8FBF-72DEEF10DAB6}" type="presParOf" srcId="{3265E951-59BD-AB46-AC89-55C7A2C32EB9}" destId="{64ECD610-A201-2648-A077-EBFC5C23CA7B}" srcOrd="0" destOrd="0" presId="urn:microsoft.com/office/officeart/2005/8/layout/hierarchy1"/>
    <dgm:cxn modelId="{B02A627C-C873-2244-8654-889B1B959EC8}" type="presParOf" srcId="{64ECD610-A201-2648-A077-EBFC5C23CA7B}" destId="{2A2AAFAE-1BD1-7240-B09D-0AA01387D2D7}" srcOrd="0" destOrd="0" presId="urn:microsoft.com/office/officeart/2005/8/layout/hierarchy1"/>
    <dgm:cxn modelId="{E4F1E3B9-875A-B347-A057-1F4EF12D859C}" type="presParOf" srcId="{64ECD610-A201-2648-A077-EBFC5C23CA7B}" destId="{70E60B59-3FF2-2349-B629-0DD68274296F}" srcOrd="1" destOrd="0" presId="urn:microsoft.com/office/officeart/2005/8/layout/hierarchy1"/>
    <dgm:cxn modelId="{8FBB811B-2058-EE4E-BDD9-7CE41888FCD1}" type="presParOf" srcId="{3265E951-59BD-AB46-AC89-55C7A2C32EB9}" destId="{BAC005CD-E8F1-4343-A6DF-BC3C2CE155D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1E78311-4B0A-4E8D-B59B-BC34AD7633A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9B99328-732A-4D38-8496-9AA27F7F5AF1}">
      <dgm:prSet/>
      <dgm:spPr/>
      <dgm:t>
        <a:bodyPr/>
        <a:lstStyle/>
        <a:p>
          <a:r>
            <a:rPr lang="en-US" dirty="0"/>
            <a:t>KPI 5.7. Evidence of better understanding of the prophetic role of Ellen White and the process of inspiration </a:t>
          </a:r>
        </a:p>
      </dgm:t>
    </dgm:pt>
    <dgm:pt modelId="{2CAA0B13-B3CA-478B-A779-4FA75F10318D}" type="parTrans" cxnId="{AA5F3454-8C9B-4384-90CF-DDD20269B3A7}">
      <dgm:prSet/>
      <dgm:spPr/>
      <dgm:t>
        <a:bodyPr/>
        <a:lstStyle/>
        <a:p>
          <a:endParaRPr lang="en-US"/>
        </a:p>
      </dgm:t>
    </dgm:pt>
    <dgm:pt modelId="{A14E8813-0971-4A7D-B966-79E003BAEB19}" type="sibTrans" cxnId="{AA5F3454-8C9B-4384-90CF-DDD20269B3A7}">
      <dgm:prSet/>
      <dgm:spPr/>
      <dgm:t>
        <a:bodyPr/>
        <a:lstStyle/>
        <a:p>
          <a:endParaRPr lang="en-US"/>
        </a:p>
      </dgm:t>
    </dgm:pt>
    <dgm:pt modelId="{5B325B17-8613-4CB3-A455-7E159ACCC799}">
      <dgm:prSet/>
      <dgm:spPr/>
      <dgm:t>
        <a:bodyPr/>
        <a:lstStyle/>
        <a:p>
          <a:r>
            <a:rPr lang="en-US" dirty="0"/>
            <a:t>KPI 6.7. Evidence that local churches and Adventist schools are responding to the opportunities that mass migration offers for ministry, and that immigrants are being integrated into local Adventist communities</a:t>
          </a:r>
        </a:p>
      </dgm:t>
    </dgm:pt>
    <dgm:pt modelId="{0E8E45E3-E6FF-43B8-AF64-4261F9201473}" type="parTrans" cxnId="{7B1C9BA7-6339-4880-8574-0720EB96AC2F}">
      <dgm:prSet/>
      <dgm:spPr/>
      <dgm:t>
        <a:bodyPr/>
        <a:lstStyle/>
        <a:p>
          <a:endParaRPr lang="en-US"/>
        </a:p>
      </dgm:t>
    </dgm:pt>
    <dgm:pt modelId="{AAB19AF7-2A4D-41AD-9A24-C88CED71B108}" type="sibTrans" cxnId="{7B1C9BA7-6339-4880-8574-0720EB96AC2F}">
      <dgm:prSet/>
      <dgm:spPr/>
      <dgm:t>
        <a:bodyPr/>
        <a:lstStyle/>
        <a:p>
          <a:endParaRPr lang="en-US"/>
        </a:p>
      </dgm:t>
    </dgm:pt>
    <dgm:pt modelId="{310E4489-8534-134C-A600-403F15FC9B99}" type="pres">
      <dgm:prSet presAssocID="{21E78311-4B0A-4E8D-B59B-BC34AD7633AF}" presName="hierChild1" presStyleCnt="0">
        <dgm:presLayoutVars>
          <dgm:chPref val="1"/>
          <dgm:dir/>
          <dgm:animOne val="branch"/>
          <dgm:animLvl val="lvl"/>
          <dgm:resizeHandles/>
        </dgm:presLayoutVars>
      </dgm:prSet>
      <dgm:spPr/>
    </dgm:pt>
    <dgm:pt modelId="{B8A1B386-3266-C243-BF3C-EE6B13DDE0A6}" type="pres">
      <dgm:prSet presAssocID="{59B99328-732A-4D38-8496-9AA27F7F5AF1}" presName="hierRoot1" presStyleCnt="0"/>
      <dgm:spPr/>
    </dgm:pt>
    <dgm:pt modelId="{EA8BD6AA-90B1-3A42-9052-6C8B0F424A84}" type="pres">
      <dgm:prSet presAssocID="{59B99328-732A-4D38-8496-9AA27F7F5AF1}" presName="composite" presStyleCnt="0"/>
      <dgm:spPr/>
    </dgm:pt>
    <dgm:pt modelId="{8FB54B7E-E6BC-9A43-B7E0-F0A87DE4BF80}" type="pres">
      <dgm:prSet presAssocID="{59B99328-732A-4D38-8496-9AA27F7F5AF1}" presName="background" presStyleLbl="node0" presStyleIdx="0" presStyleCnt="2"/>
      <dgm:spPr/>
    </dgm:pt>
    <dgm:pt modelId="{DF428ACE-D683-BF41-994D-C8EDE6EE5518}" type="pres">
      <dgm:prSet presAssocID="{59B99328-732A-4D38-8496-9AA27F7F5AF1}" presName="text" presStyleLbl="fgAcc0" presStyleIdx="0" presStyleCnt="2">
        <dgm:presLayoutVars>
          <dgm:chPref val="3"/>
        </dgm:presLayoutVars>
      </dgm:prSet>
      <dgm:spPr/>
    </dgm:pt>
    <dgm:pt modelId="{AC64F400-9E31-B14D-B053-B9A28274CA28}" type="pres">
      <dgm:prSet presAssocID="{59B99328-732A-4D38-8496-9AA27F7F5AF1}" presName="hierChild2" presStyleCnt="0"/>
      <dgm:spPr/>
    </dgm:pt>
    <dgm:pt modelId="{2AF58D22-F1C3-F94F-93BA-BA0D441C7A48}" type="pres">
      <dgm:prSet presAssocID="{5B325B17-8613-4CB3-A455-7E159ACCC799}" presName="hierRoot1" presStyleCnt="0"/>
      <dgm:spPr/>
    </dgm:pt>
    <dgm:pt modelId="{42D1D758-C28F-9E43-8F9E-C2908C4CD08C}" type="pres">
      <dgm:prSet presAssocID="{5B325B17-8613-4CB3-A455-7E159ACCC799}" presName="composite" presStyleCnt="0"/>
      <dgm:spPr/>
    </dgm:pt>
    <dgm:pt modelId="{6DE4CE41-A9CA-8B46-BCE0-5A0F0B95942E}" type="pres">
      <dgm:prSet presAssocID="{5B325B17-8613-4CB3-A455-7E159ACCC799}" presName="background" presStyleLbl="node0" presStyleIdx="1" presStyleCnt="2"/>
      <dgm:spPr/>
    </dgm:pt>
    <dgm:pt modelId="{E9EB64FF-AC76-E949-B97F-BA27D89D6701}" type="pres">
      <dgm:prSet presAssocID="{5B325B17-8613-4CB3-A455-7E159ACCC799}" presName="text" presStyleLbl="fgAcc0" presStyleIdx="1" presStyleCnt="2">
        <dgm:presLayoutVars>
          <dgm:chPref val="3"/>
        </dgm:presLayoutVars>
      </dgm:prSet>
      <dgm:spPr/>
    </dgm:pt>
    <dgm:pt modelId="{F7CBBF68-391F-6C47-9545-EE6C2E63FE77}" type="pres">
      <dgm:prSet presAssocID="{5B325B17-8613-4CB3-A455-7E159ACCC799}" presName="hierChild2" presStyleCnt="0"/>
      <dgm:spPr/>
    </dgm:pt>
  </dgm:ptLst>
  <dgm:cxnLst>
    <dgm:cxn modelId="{361AA222-E7A2-AC4A-9FB4-F96D0CE59D2B}" type="presOf" srcId="{59B99328-732A-4D38-8496-9AA27F7F5AF1}" destId="{DF428ACE-D683-BF41-994D-C8EDE6EE5518}" srcOrd="0" destOrd="0" presId="urn:microsoft.com/office/officeart/2005/8/layout/hierarchy1"/>
    <dgm:cxn modelId="{AA5F3454-8C9B-4384-90CF-DDD20269B3A7}" srcId="{21E78311-4B0A-4E8D-B59B-BC34AD7633AF}" destId="{59B99328-732A-4D38-8496-9AA27F7F5AF1}" srcOrd="0" destOrd="0" parTransId="{2CAA0B13-B3CA-478B-A779-4FA75F10318D}" sibTransId="{A14E8813-0971-4A7D-B966-79E003BAEB19}"/>
    <dgm:cxn modelId="{E58B7AA2-36D3-2D4B-9689-08D43E418061}" type="presOf" srcId="{5B325B17-8613-4CB3-A455-7E159ACCC799}" destId="{E9EB64FF-AC76-E949-B97F-BA27D89D6701}" srcOrd="0" destOrd="0" presId="urn:microsoft.com/office/officeart/2005/8/layout/hierarchy1"/>
    <dgm:cxn modelId="{7B1C9BA7-6339-4880-8574-0720EB96AC2F}" srcId="{21E78311-4B0A-4E8D-B59B-BC34AD7633AF}" destId="{5B325B17-8613-4CB3-A455-7E159ACCC799}" srcOrd="1" destOrd="0" parTransId="{0E8E45E3-E6FF-43B8-AF64-4261F9201473}" sibTransId="{AAB19AF7-2A4D-41AD-9A24-C88CED71B108}"/>
    <dgm:cxn modelId="{18A4AFC1-3521-AE47-BBFE-6C0C6B7CDF71}" type="presOf" srcId="{21E78311-4B0A-4E8D-B59B-BC34AD7633AF}" destId="{310E4489-8534-134C-A600-403F15FC9B99}" srcOrd="0" destOrd="0" presId="urn:microsoft.com/office/officeart/2005/8/layout/hierarchy1"/>
    <dgm:cxn modelId="{F8E44E34-0DBE-CD4B-BB04-86F321F7BBA7}" type="presParOf" srcId="{310E4489-8534-134C-A600-403F15FC9B99}" destId="{B8A1B386-3266-C243-BF3C-EE6B13DDE0A6}" srcOrd="0" destOrd="0" presId="urn:microsoft.com/office/officeart/2005/8/layout/hierarchy1"/>
    <dgm:cxn modelId="{7AFC38C8-FFE0-3B4B-A60A-9CA1878C526C}" type="presParOf" srcId="{B8A1B386-3266-C243-BF3C-EE6B13DDE0A6}" destId="{EA8BD6AA-90B1-3A42-9052-6C8B0F424A84}" srcOrd="0" destOrd="0" presId="urn:microsoft.com/office/officeart/2005/8/layout/hierarchy1"/>
    <dgm:cxn modelId="{40A4F0AD-51E4-844A-AF31-414D3D059A96}" type="presParOf" srcId="{EA8BD6AA-90B1-3A42-9052-6C8B0F424A84}" destId="{8FB54B7E-E6BC-9A43-B7E0-F0A87DE4BF80}" srcOrd="0" destOrd="0" presId="urn:microsoft.com/office/officeart/2005/8/layout/hierarchy1"/>
    <dgm:cxn modelId="{22338FC0-5F6E-124E-B7E6-278FDEEFB88D}" type="presParOf" srcId="{EA8BD6AA-90B1-3A42-9052-6C8B0F424A84}" destId="{DF428ACE-D683-BF41-994D-C8EDE6EE5518}" srcOrd="1" destOrd="0" presId="urn:microsoft.com/office/officeart/2005/8/layout/hierarchy1"/>
    <dgm:cxn modelId="{7FFC0638-F4F4-0D4A-869E-834C0A407BBC}" type="presParOf" srcId="{B8A1B386-3266-C243-BF3C-EE6B13DDE0A6}" destId="{AC64F400-9E31-B14D-B053-B9A28274CA28}" srcOrd="1" destOrd="0" presId="urn:microsoft.com/office/officeart/2005/8/layout/hierarchy1"/>
    <dgm:cxn modelId="{2DD16F42-F1CF-6D48-BDE7-FD75A8AA7356}" type="presParOf" srcId="{310E4489-8534-134C-A600-403F15FC9B99}" destId="{2AF58D22-F1C3-F94F-93BA-BA0D441C7A48}" srcOrd="1" destOrd="0" presId="urn:microsoft.com/office/officeart/2005/8/layout/hierarchy1"/>
    <dgm:cxn modelId="{2BC83FD2-FC91-574A-ADA8-146AC54826A0}" type="presParOf" srcId="{2AF58D22-F1C3-F94F-93BA-BA0D441C7A48}" destId="{42D1D758-C28F-9E43-8F9E-C2908C4CD08C}" srcOrd="0" destOrd="0" presId="urn:microsoft.com/office/officeart/2005/8/layout/hierarchy1"/>
    <dgm:cxn modelId="{F9A5AF00-1548-AE45-A25F-9BF7493B28BA}" type="presParOf" srcId="{42D1D758-C28F-9E43-8F9E-C2908C4CD08C}" destId="{6DE4CE41-A9CA-8B46-BCE0-5A0F0B95942E}" srcOrd="0" destOrd="0" presId="urn:microsoft.com/office/officeart/2005/8/layout/hierarchy1"/>
    <dgm:cxn modelId="{69967B0D-D71A-A64D-953D-7E5A926826EA}" type="presParOf" srcId="{42D1D758-C28F-9E43-8F9E-C2908C4CD08C}" destId="{E9EB64FF-AC76-E949-B97F-BA27D89D6701}" srcOrd="1" destOrd="0" presId="urn:microsoft.com/office/officeart/2005/8/layout/hierarchy1"/>
    <dgm:cxn modelId="{54B5B0A8-2E30-3749-8FA4-F79DAF4D4A32}" type="presParOf" srcId="{2AF58D22-F1C3-F94F-93BA-BA0D441C7A48}" destId="{F7CBBF68-391F-6C47-9545-EE6C2E63FE7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chemeClr val="accent4">
                  <a:lumMod val="50000"/>
                </a:schemeClr>
              </a:solidFill>
            </a:rPr>
            <a:t>KPI 8.2.  </a:t>
          </a:r>
          <a:r>
            <a:rPr lang="en-US" sz="2800" dirty="0"/>
            <a:t>Pastors with limited Seventh-day Adventist education are working to complete course work necessary to meet their local BMTE requirements [and teachers]</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E2010BF2-5335-E44F-B956-0484441E984A}">
      <dgm:prSet custT="1"/>
      <dgm:spPr/>
      <dgm:t>
        <a:bodyPr/>
        <a:lstStyle/>
        <a:p>
          <a:r>
            <a:rPr lang="en-US" sz="2800" dirty="0">
              <a:solidFill>
                <a:schemeClr val="accent4">
                  <a:lumMod val="50000"/>
                </a:schemeClr>
              </a:solidFill>
            </a:rPr>
            <a:t>KPI 8.3.</a:t>
          </a:r>
          <a:r>
            <a:rPr lang="en-US" sz="2800" dirty="0"/>
            <a:t> Opportunities are given to frontline workers to deepen their passion for and broaden their experience of mission</a:t>
          </a:r>
        </a:p>
      </dgm:t>
    </dgm:pt>
    <dgm:pt modelId="{5818F77E-FF82-7D4F-B18C-1948DC2E73CC}" type="parTrans" cxnId="{C30B2DCD-FA40-A642-928B-762B8D31B096}">
      <dgm:prSet/>
      <dgm:spPr/>
      <dgm:t>
        <a:bodyPr/>
        <a:lstStyle/>
        <a:p>
          <a:endParaRPr lang="en-US"/>
        </a:p>
      </dgm:t>
    </dgm:pt>
    <dgm:pt modelId="{A8FCA235-8129-1A48-A855-F5A988461921}" type="sibTrans" cxnId="{C30B2DCD-FA40-A642-928B-762B8D31B09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37236">
        <dgm:presLayoutVars>
          <dgm:chPref val="3"/>
        </dgm:presLayoutVars>
      </dgm:prSet>
      <dgm:spPr/>
    </dgm:pt>
    <dgm:pt modelId="{2DC56A58-95CC-1D45-89F4-4257263C8AB4}" type="pres">
      <dgm:prSet presAssocID="{3F306D8D-DBA0-46F0-9B03-1B06A30F8BD5}" presName="hierChild2" presStyleCnt="0"/>
      <dgm:spPr/>
    </dgm:pt>
    <dgm:pt modelId="{627D2270-2395-544A-A07F-470356E5F116}" type="pres">
      <dgm:prSet presAssocID="{E2010BF2-5335-E44F-B956-0484441E984A}" presName="hierRoot1" presStyleCnt="0"/>
      <dgm:spPr/>
    </dgm:pt>
    <dgm:pt modelId="{8C28159D-347B-FF45-9789-589D4FD29725}" type="pres">
      <dgm:prSet presAssocID="{E2010BF2-5335-E44F-B956-0484441E984A}" presName="composite" presStyleCnt="0"/>
      <dgm:spPr/>
    </dgm:pt>
    <dgm:pt modelId="{4CF2093F-6F2D-4A4F-BBAE-9D1E8E872CA3}" type="pres">
      <dgm:prSet presAssocID="{E2010BF2-5335-E44F-B956-0484441E984A}" presName="background" presStyleLbl="node0" presStyleIdx="1" presStyleCnt="2"/>
      <dgm:spPr/>
    </dgm:pt>
    <dgm:pt modelId="{B3C313FB-CDCE-3740-9758-0E42F6712A35}" type="pres">
      <dgm:prSet presAssocID="{E2010BF2-5335-E44F-B956-0484441E984A}" presName="text" presStyleLbl="fgAcc0" presStyleIdx="1" presStyleCnt="2" custScaleY="124165" custLinFactNeighborX="-6050" custLinFactNeighborY="-1990">
        <dgm:presLayoutVars>
          <dgm:chPref val="3"/>
        </dgm:presLayoutVars>
      </dgm:prSet>
      <dgm:spPr/>
    </dgm:pt>
    <dgm:pt modelId="{F3D833F3-EA4C-1444-821C-257A131D05B4}" type="pres">
      <dgm:prSet presAssocID="{E2010BF2-5335-E44F-B956-0484441E984A}"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81736163-50E5-684E-A8F6-8BE5237432E3}" type="presOf" srcId="{E2010BF2-5335-E44F-B956-0484441E984A}" destId="{B3C313FB-CDCE-3740-9758-0E42F6712A35}"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C30B2DCD-FA40-A642-928B-762B8D31B096}" srcId="{D7151854-B50E-4F6F-A81B-EF21275BD217}" destId="{E2010BF2-5335-E44F-B956-0484441E984A}" srcOrd="1" destOrd="0" parTransId="{5818F77E-FF82-7D4F-B18C-1948DC2E73CC}" sibTransId="{A8FCA235-8129-1A48-A855-F5A98846192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27744160-A6F2-5947-BAF3-DC8160F7D92F}" type="presParOf" srcId="{CBA6F82C-8D6F-9843-91BE-0CE6C6F3C4FB}" destId="{627D2270-2395-544A-A07F-470356E5F116}" srcOrd="1" destOrd="0" presId="urn:microsoft.com/office/officeart/2005/8/layout/hierarchy1"/>
    <dgm:cxn modelId="{26AE1483-4F57-E043-AEDF-17B24061CF31}" type="presParOf" srcId="{627D2270-2395-544A-A07F-470356E5F116}" destId="{8C28159D-347B-FF45-9789-589D4FD29725}" srcOrd="0" destOrd="0" presId="urn:microsoft.com/office/officeart/2005/8/layout/hierarchy1"/>
    <dgm:cxn modelId="{A830442C-98EB-8D4D-A19A-E29411C42FE2}" type="presParOf" srcId="{8C28159D-347B-FF45-9789-589D4FD29725}" destId="{4CF2093F-6F2D-4A4F-BBAE-9D1E8E872CA3}" srcOrd="0" destOrd="0" presId="urn:microsoft.com/office/officeart/2005/8/layout/hierarchy1"/>
    <dgm:cxn modelId="{84BD2E84-102C-E741-9B69-56683519008D}" type="presParOf" srcId="{8C28159D-347B-FF45-9789-589D4FD29725}" destId="{B3C313FB-CDCE-3740-9758-0E42F6712A35}" srcOrd="1" destOrd="0" presId="urn:microsoft.com/office/officeart/2005/8/layout/hierarchy1"/>
    <dgm:cxn modelId="{8D398292-FEFA-2944-BE73-4D334A002810}" type="presParOf" srcId="{627D2270-2395-544A-A07F-470356E5F116}" destId="{F3D833F3-EA4C-1444-821C-257A131D05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400" dirty="0">
              <a:solidFill>
                <a:schemeClr val="accent4">
                  <a:lumMod val="50000"/>
                </a:schemeClr>
              </a:solidFill>
            </a:rPr>
            <a:t>KPI 9.1. </a:t>
          </a:r>
          <a:r>
            <a:rPr lang="en-US" sz="2400" dirty="0"/>
            <a:t>Every organization systematically reviews and aligns resources in light of the worldwide mission priorities</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5AC5555A-C109-4350-ACE5-206285B8D5F0}">
      <dgm:prSet custT="1"/>
      <dgm:spPr/>
      <dgm:t>
        <a:bodyPr/>
        <a:lstStyle/>
        <a:p>
          <a:r>
            <a:rPr lang="en-US" sz="2400" dirty="0">
              <a:solidFill>
                <a:schemeClr val="accent4">
                  <a:lumMod val="50000"/>
                </a:schemeClr>
              </a:solidFill>
            </a:rPr>
            <a:t>KPI 9.5.</a:t>
          </a:r>
          <a:r>
            <a:rPr lang="en-US" sz="2400" dirty="0"/>
            <a:t> The General Conference has, and its entities are working toward, an integrated media plan that maximizes the potential of technology [instructional and classroom management software].</a:t>
          </a:r>
        </a:p>
      </dgm:t>
    </dgm:pt>
    <dgm:pt modelId="{A9E30458-1570-41C1-9C33-C86AC03E5952}" type="parTrans" cxnId="{8A91EDF2-AE65-4F81-9566-7D2807661485}">
      <dgm:prSet/>
      <dgm:spPr/>
      <dgm:t>
        <a:bodyPr/>
        <a:lstStyle/>
        <a:p>
          <a:endParaRPr lang="en-US"/>
        </a:p>
      </dgm:t>
    </dgm:pt>
    <dgm:pt modelId="{359C1468-BBA9-469D-B548-AFFC1675D941}" type="sibTrans" cxnId="{8A91EDF2-AE65-4F81-9566-7D2807661485}">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37236">
        <dgm:presLayoutVars>
          <dgm:chPref val="3"/>
        </dgm:presLayoutVars>
      </dgm:prSet>
      <dgm:spPr/>
    </dgm:pt>
    <dgm:pt modelId="{2DC56A58-95CC-1D45-89F4-4257263C8AB4}" type="pres">
      <dgm:prSet presAssocID="{3F306D8D-DBA0-46F0-9B03-1B06A30F8BD5}" presName="hierChild2" presStyleCnt="0"/>
      <dgm:spPr/>
    </dgm:pt>
    <dgm:pt modelId="{877D68A3-1AD6-EA47-B690-260D3DECE7E0}" type="pres">
      <dgm:prSet presAssocID="{5AC5555A-C109-4350-ACE5-206285B8D5F0}" presName="hierRoot1" presStyleCnt="0"/>
      <dgm:spPr/>
    </dgm:pt>
    <dgm:pt modelId="{929420B2-B12A-EA47-86E9-F37B651D76E0}" type="pres">
      <dgm:prSet presAssocID="{5AC5555A-C109-4350-ACE5-206285B8D5F0}" presName="composite" presStyleCnt="0"/>
      <dgm:spPr/>
    </dgm:pt>
    <dgm:pt modelId="{FC0DCB75-5B41-B446-BA14-5A593E7CA72F}" type="pres">
      <dgm:prSet presAssocID="{5AC5555A-C109-4350-ACE5-206285B8D5F0}" presName="background" presStyleLbl="node0" presStyleIdx="1" presStyleCnt="2"/>
      <dgm:spPr/>
    </dgm:pt>
    <dgm:pt modelId="{A883F12C-5870-DA46-BDD2-1B43F51F06F3}" type="pres">
      <dgm:prSet presAssocID="{5AC5555A-C109-4350-ACE5-206285B8D5F0}" presName="text" presStyleLbl="fgAcc0" presStyleIdx="1" presStyleCnt="2">
        <dgm:presLayoutVars>
          <dgm:chPref val="3"/>
        </dgm:presLayoutVars>
      </dgm:prSet>
      <dgm:spPr/>
    </dgm:pt>
    <dgm:pt modelId="{3BFFE930-D1C2-6248-B5F5-5974D5F39811}" type="pres">
      <dgm:prSet presAssocID="{5AC5555A-C109-4350-ACE5-206285B8D5F0}"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4DC2A538-09D2-1F46-B33F-23D0535F18B2}" type="presOf" srcId="{5AC5555A-C109-4350-ACE5-206285B8D5F0}" destId="{A883F12C-5870-DA46-BDD2-1B43F51F06F3}"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8A3143D5-30D1-9747-B340-C3DA416617A8}" type="presOf" srcId="{D7151854-B50E-4F6F-A81B-EF21275BD217}" destId="{CBA6F82C-8D6F-9843-91BE-0CE6C6F3C4FB}" srcOrd="0" destOrd="0" presId="urn:microsoft.com/office/officeart/2005/8/layout/hierarchy1"/>
    <dgm:cxn modelId="{8A91EDF2-AE65-4F81-9566-7D2807661485}" srcId="{D7151854-B50E-4F6F-A81B-EF21275BD217}" destId="{5AC5555A-C109-4350-ACE5-206285B8D5F0}" srcOrd="1" destOrd="0" parTransId="{A9E30458-1570-41C1-9C33-C86AC03E5952}" sibTransId="{359C1468-BBA9-469D-B548-AFFC1675D94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6042108B-1FCD-6546-B60F-D187C1A62E39}" type="presParOf" srcId="{CBA6F82C-8D6F-9843-91BE-0CE6C6F3C4FB}" destId="{877D68A3-1AD6-EA47-B690-260D3DECE7E0}" srcOrd="1" destOrd="0" presId="urn:microsoft.com/office/officeart/2005/8/layout/hierarchy1"/>
    <dgm:cxn modelId="{B3D15CE5-E889-C54B-B65F-4DC71952A595}" type="presParOf" srcId="{877D68A3-1AD6-EA47-B690-260D3DECE7E0}" destId="{929420B2-B12A-EA47-86E9-F37B651D76E0}" srcOrd="0" destOrd="0" presId="urn:microsoft.com/office/officeart/2005/8/layout/hierarchy1"/>
    <dgm:cxn modelId="{B3AA7398-8378-A249-A915-338F6B048905}" type="presParOf" srcId="{929420B2-B12A-EA47-86E9-F37B651D76E0}" destId="{FC0DCB75-5B41-B446-BA14-5A593E7CA72F}" srcOrd="0" destOrd="0" presId="urn:microsoft.com/office/officeart/2005/8/layout/hierarchy1"/>
    <dgm:cxn modelId="{622612F6-B67E-2C4B-8641-4ADDE702BDD1}" type="presParOf" srcId="{929420B2-B12A-EA47-86E9-F37B651D76E0}" destId="{A883F12C-5870-DA46-BDD2-1B43F51F06F3}" srcOrd="1" destOrd="0" presId="urn:microsoft.com/office/officeart/2005/8/layout/hierarchy1"/>
    <dgm:cxn modelId="{8CA01B27-8D99-BB43-906C-57FB9FD93C53}" type="presParOf" srcId="{877D68A3-1AD6-EA47-B690-260D3DECE7E0}" destId="{3BFFE930-D1C2-6248-B5F5-5974D5F3981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400" dirty="0">
              <a:solidFill>
                <a:schemeClr val="accent4">
                  <a:lumMod val="50000"/>
                </a:schemeClr>
              </a:solidFill>
            </a:rPr>
            <a:t>KPI 10.4. </a:t>
          </a:r>
          <a:r>
            <a:rPr lang="en-US" sz="2400" dirty="0"/>
            <a:t>Divisions annually report progress in achieving the objectives and KPIs of the I Will Go plan: both via an online form, with standardized summative information, and by a presentation at each Annual Council.</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5AC5555A-C109-4350-ACE5-206285B8D5F0}">
      <dgm:prSet custT="1"/>
      <dgm:spPr/>
      <dgm:t>
        <a:bodyPr/>
        <a:lstStyle/>
        <a:p>
          <a:r>
            <a:rPr lang="en-US" sz="2400" dirty="0">
              <a:solidFill>
                <a:schemeClr val="accent4">
                  <a:lumMod val="50000"/>
                </a:schemeClr>
              </a:solidFill>
            </a:rPr>
            <a:t>KPI 10.5.</a:t>
          </a:r>
          <a:r>
            <a:rPr lang="en-US" sz="2400" dirty="0"/>
            <a:t> Quinquennial reports of GC departments, institutions, and agencies to Annual Council focus on their contribution to achieving the objectives and KPIs of the </a:t>
          </a:r>
        </a:p>
        <a:p>
          <a:r>
            <a:rPr lang="en-US" sz="2400" i="1" dirty="0"/>
            <a:t>I Will Go </a:t>
          </a:r>
          <a:r>
            <a:rPr lang="en-US" sz="2400" dirty="0"/>
            <a:t>plan</a:t>
          </a:r>
        </a:p>
      </dgm:t>
    </dgm:pt>
    <dgm:pt modelId="{A9E30458-1570-41C1-9C33-C86AC03E5952}" type="parTrans" cxnId="{8A91EDF2-AE65-4F81-9566-7D2807661485}">
      <dgm:prSet/>
      <dgm:spPr/>
      <dgm:t>
        <a:bodyPr/>
        <a:lstStyle/>
        <a:p>
          <a:endParaRPr lang="en-US"/>
        </a:p>
      </dgm:t>
    </dgm:pt>
    <dgm:pt modelId="{359C1468-BBA9-469D-B548-AFFC1675D941}" type="sibTrans" cxnId="{8A91EDF2-AE65-4F81-9566-7D2807661485}">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37236">
        <dgm:presLayoutVars>
          <dgm:chPref val="3"/>
        </dgm:presLayoutVars>
      </dgm:prSet>
      <dgm:spPr/>
    </dgm:pt>
    <dgm:pt modelId="{2DC56A58-95CC-1D45-89F4-4257263C8AB4}" type="pres">
      <dgm:prSet presAssocID="{3F306D8D-DBA0-46F0-9B03-1B06A30F8BD5}" presName="hierChild2" presStyleCnt="0"/>
      <dgm:spPr/>
    </dgm:pt>
    <dgm:pt modelId="{877D68A3-1AD6-EA47-B690-260D3DECE7E0}" type="pres">
      <dgm:prSet presAssocID="{5AC5555A-C109-4350-ACE5-206285B8D5F0}" presName="hierRoot1" presStyleCnt="0"/>
      <dgm:spPr/>
    </dgm:pt>
    <dgm:pt modelId="{929420B2-B12A-EA47-86E9-F37B651D76E0}" type="pres">
      <dgm:prSet presAssocID="{5AC5555A-C109-4350-ACE5-206285B8D5F0}" presName="composite" presStyleCnt="0"/>
      <dgm:spPr/>
    </dgm:pt>
    <dgm:pt modelId="{FC0DCB75-5B41-B446-BA14-5A593E7CA72F}" type="pres">
      <dgm:prSet presAssocID="{5AC5555A-C109-4350-ACE5-206285B8D5F0}" presName="background" presStyleLbl="node0" presStyleIdx="1" presStyleCnt="2"/>
      <dgm:spPr/>
    </dgm:pt>
    <dgm:pt modelId="{A883F12C-5870-DA46-BDD2-1B43F51F06F3}" type="pres">
      <dgm:prSet presAssocID="{5AC5555A-C109-4350-ACE5-206285B8D5F0}" presName="text" presStyleLbl="fgAcc0" presStyleIdx="1" presStyleCnt="2">
        <dgm:presLayoutVars>
          <dgm:chPref val="3"/>
        </dgm:presLayoutVars>
      </dgm:prSet>
      <dgm:spPr/>
    </dgm:pt>
    <dgm:pt modelId="{3BFFE930-D1C2-6248-B5F5-5974D5F39811}" type="pres">
      <dgm:prSet presAssocID="{5AC5555A-C109-4350-ACE5-206285B8D5F0}"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4DC2A538-09D2-1F46-B33F-23D0535F18B2}" type="presOf" srcId="{5AC5555A-C109-4350-ACE5-206285B8D5F0}" destId="{A883F12C-5870-DA46-BDD2-1B43F51F06F3}"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8A3143D5-30D1-9747-B340-C3DA416617A8}" type="presOf" srcId="{D7151854-B50E-4F6F-A81B-EF21275BD217}" destId="{CBA6F82C-8D6F-9843-91BE-0CE6C6F3C4FB}" srcOrd="0" destOrd="0" presId="urn:microsoft.com/office/officeart/2005/8/layout/hierarchy1"/>
    <dgm:cxn modelId="{8A91EDF2-AE65-4F81-9566-7D2807661485}" srcId="{D7151854-B50E-4F6F-A81B-EF21275BD217}" destId="{5AC5555A-C109-4350-ACE5-206285B8D5F0}" srcOrd="1" destOrd="0" parTransId="{A9E30458-1570-41C1-9C33-C86AC03E5952}" sibTransId="{359C1468-BBA9-469D-B548-AFFC1675D94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6042108B-1FCD-6546-B60F-D187C1A62E39}" type="presParOf" srcId="{CBA6F82C-8D6F-9843-91BE-0CE6C6F3C4FB}" destId="{877D68A3-1AD6-EA47-B690-260D3DECE7E0}" srcOrd="1" destOrd="0" presId="urn:microsoft.com/office/officeart/2005/8/layout/hierarchy1"/>
    <dgm:cxn modelId="{B3D15CE5-E889-C54B-B65F-4DC71952A595}" type="presParOf" srcId="{877D68A3-1AD6-EA47-B690-260D3DECE7E0}" destId="{929420B2-B12A-EA47-86E9-F37B651D76E0}" srcOrd="0" destOrd="0" presId="urn:microsoft.com/office/officeart/2005/8/layout/hierarchy1"/>
    <dgm:cxn modelId="{B3AA7398-8378-A249-A915-338F6B048905}" type="presParOf" srcId="{929420B2-B12A-EA47-86E9-F37B651D76E0}" destId="{FC0DCB75-5B41-B446-BA14-5A593E7CA72F}" srcOrd="0" destOrd="0" presId="urn:microsoft.com/office/officeart/2005/8/layout/hierarchy1"/>
    <dgm:cxn modelId="{622612F6-B67E-2C4B-8641-4ADDE702BDD1}" type="presParOf" srcId="{929420B2-B12A-EA47-86E9-F37B651D76E0}" destId="{A883F12C-5870-DA46-BDD2-1B43F51F06F3}" srcOrd="1" destOrd="0" presId="urn:microsoft.com/office/officeart/2005/8/layout/hierarchy1"/>
    <dgm:cxn modelId="{8CA01B27-8D99-BB43-906C-57FB9FD93C53}" type="presParOf" srcId="{877D68A3-1AD6-EA47-B690-260D3DECE7E0}" destId="{3BFFE930-D1C2-6248-B5F5-5974D5F3981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chemeClr val="accent4">
                  <a:lumMod val="50000"/>
                </a:schemeClr>
              </a:solidFill>
            </a:rPr>
            <a:t>KPI 1.7. </a:t>
          </a:r>
          <a:r>
            <a:rPr lang="en-US" sz="2800" dirty="0"/>
            <a:t>Improved retention rates of audited membership globally.</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E2010BF2-5335-E44F-B956-0484441E984A}">
      <dgm:prSet custT="1"/>
      <dgm:spPr/>
      <dgm:t>
        <a:bodyPr/>
        <a:lstStyle/>
        <a:p>
          <a:r>
            <a:rPr lang="en-US" sz="2800" dirty="0">
              <a:solidFill>
                <a:schemeClr val="accent4">
                  <a:lumMod val="50000"/>
                </a:schemeClr>
              </a:solidFill>
            </a:rPr>
            <a:t>KPI 2.5</a:t>
          </a:r>
          <a:r>
            <a:rPr lang="en-US" sz="2800" dirty="0"/>
            <a:t>. GC departments facilitate, initiate, and liaise between interdivisional mission projects, with active support from division and union officers.</a:t>
          </a:r>
          <a:endParaRPr lang="en-US" sz="2800" b="1" dirty="0"/>
        </a:p>
      </dgm:t>
    </dgm:pt>
    <dgm:pt modelId="{5818F77E-FF82-7D4F-B18C-1948DC2E73CC}" type="parTrans" cxnId="{C30B2DCD-FA40-A642-928B-762B8D31B096}">
      <dgm:prSet/>
      <dgm:spPr/>
      <dgm:t>
        <a:bodyPr/>
        <a:lstStyle/>
        <a:p>
          <a:endParaRPr lang="en-US"/>
        </a:p>
      </dgm:t>
    </dgm:pt>
    <dgm:pt modelId="{A8FCA235-8129-1A48-A855-F5A988461921}" type="sibTrans" cxnId="{C30B2DCD-FA40-A642-928B-762B8D31B09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37236">
        <dgm:presLayoutVars>
          <dgm:chPref val="3"/>
        </dgm:presLayoutVars>
      </dgm:prSet>
      <dgm:spPr/>
    </dgm:pt>
    <dgm:pt modelId="{2DC56A58-95CC-1D45-89F4-4257263C8AB4}" type="pres">
      <dgm:prSet presAssocID="{3F306D8D-DBA0-46F0-9B03-1B06A30F8BD5}" presName="hierChild2" presStyleCnt="0"/>
      <dgm:spPr/>
    </dgm:pt>
    <dgm:pt modelId="{627D2270-2395-544A-A07F-470356E5F116}" type="pres">
      <dgm:prSet presAssocID="{E2010BF2-5335-E44F-B956-0484441E984A}" presName="hierRoot1" presStyleCnt="0"/>
      <dgm:spPr/>
    </dgm:pt>
    <dgm:pt modelId="{8C28159D-347B-FF45-9789-589D4FD29725}" type="pres">
      <dgm:prSet presAssocID="{E2010BF2-5335-E44F-B956-0484441E984A}" presName="composite" presStyleCnt="0"/>
      <dgm:spPr/>
    </dgm:pt>
    <dgm:pt modelId="{4CF2093F-6F2D-4A4F-BBAE-9D1E8E872CA3}" type="pres">
      <dgm:prSet presAssocID="{E2010BF2-5335-E44F-B956-0484441E984A}" presName="background" presStyleLbl="node0" presStyleIdx="1" presStyleCnt="2"/>
      <dgm:spPr/>
    </dgm:pt>
    <dgm:pt modelId="{B3C313FB-CDCE-3740-9758-0E42F6712A35}" type="pres">
      <dgm:prSet presAssocID="{E2010BF2-5335-E44F-B956-0484441E984A}" presName="text" presStyleLbl="fgAcc0" presStyleIdx="1" presStyleCnt="2" custScaleY="124165">
        <dgm:presLayoutVars>
          <dgm:chPref val="3"/>
        </dgm:presLayoutVars>
      </dgm:prSet>
      <dgm:spPr/>
    </dgm:pt>
    <dgm:pt modelId="{F3D833F3-EA4C-1444-821C-257A131D05B4}" type="pres">
      <dgm:prSet presAssocID="{E2010BF2-5335-E44F-B956-0484441E984A}"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81736163-50E5-684E-A8F6-8BE5237432E3}" type="presOf" srcId="{E2010BF2-5335-E44F-B956-0484441E984A}" destId="{B3C313FB-CDCE-3740-9758-0E42F6712A35}"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C30B2DCD-FA40-A642-928B-762B8D31B096}" srcId="{D7151854-B50E-4F6F-A81B-EF21275BD217}" destId="{E2010BF2-5335-E44F-B956-0484441E984A}" srcOrd="1" destOrd="0" parTransId="{5818F77E-FF82-7D4F-B18C-1948DC2E73CC}" sibTransId="{A8FCA235-8129-1A48-A855-F5A98846192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27744160-A6F2-5947-BAF3-DC8160F7D92F}" type="presParOf" srcId="{CBA6F82C-8D6F-9843-91BE-0CE6C6F3C4FB}" destId="{627D2270-2395-544A-A07F-470356E5F116}" srcOrd="1" destOrd="0" presId="urn:microsoft.com/office/officeart/2005/8/layout/hierarchy1"/>
    <dgm:cxn modelId="{26AE1483-4F57-E043-AEDF-17B24061CF31}" type="presParOf" srcId="{627D2270-2395-544A-A07F-470356E5F116}" destId="{8C28159D-347B-FF45-9789-589D4FD29725}" srcOrd="0" destOrd="0" presId="urn:microsoft.com/office/officeart/2005/8/layout/hierarchy1"/>
    <dgm:cxn modelId="{A830442C-98EB-8D4D-A19A-E29411C42FE2}" type="presParOf" srcId="{8C28159D-347B-FF45-9789-589D4FD29725}" destId="{4CF2093F-6F2D-4A4F-BBAE-9D1E8E872CA3}" srcOrd="0" destOrd="0" presId="urn:microsoft.com/office/officeart/2005/8/layout/hierarchy1"/>
    <dgm:cxn modelId="{84BD2E84-102C-E741-9B69-56683519008D}" type="presParOf" srcId="{8C28159D-347B-FF45-9789-589D4FD29725}" destId="{B3C313FB-CDCE-3740-9758-0E42F6712A35}" srcOrd="1" destOrd="0" presId="urn:microsoft.com/office/officeart/2005/8/layout/hierarchy1"/>
    <dgm:cxn modelId="{8D398292-FEFA-2944-BE73-4D334A002810}" type="presParOf" srcId="{627D2270-2395-544A-A07F-470356E5F116}" destId="{F3D833F3-EA4C-1444-821C-257A131D05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chemeClr val="accent4">
                  <a:lumMod val="50000"/>
                </a:schemeClr>
              </a:solidFill>
            </a:rPr>
            <a:t>KPI 2.8. </a:t>
          </a:r>
          <a:r>
            <a:rPr lang="en-US" sz="2800" dirty="0"/>
            <a:t>Each GC department has programs in place responding to global trends in immigration</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E2010BF2-5335-E44F-B956-0484441E984A}">
      <dgm:prSet custT="1"/>
      <dgm:spPr/>
      <dgm:t>
        <a:bodyPr/>
        <a:lstStyle/>
        <a:p>
          <a:r>
            <a:rPr lang="en-US" sz="2800" dirty="0">
              <a:solidFill>
                <a:schemeClr val="accent4">
                  <a:lumMod val="50000"/>
                </a:schemeClr>
              </a:solidFill>
            </a:rPr>
            <a:t>KPI 5.4</a:t>
          </a:r>
          <a:r>
            <a:rPr lang="en-US" sz="2800" dirty="0"/>
            <a:t>. Increased number of people using Adventist social media when studying the Bible, to learn about Ellen White and read her writings, in personal devotions, and to promote mission</a:t>
          </a:r>
        </a:p>
      </dgm:t>
    </dgm:pt>
    <dgm:pt modelId="{5818F77E-FF82-7D4F-B18C-1948DC2E73CC}" type="parTrans" cxnId="{C30B2DCD-FA40-A642-928B-762B8D31B096}">
      <dgm:prSet/>
      <dgm:spPr/>
      <dgm:t>
        <a:bodyPr/>
        <a:lstStyle/>
        <a:p>
          <a:endParaRPr lang="en-US"/>
        </a:p>
      </dgm:t>
    </dgm:pt>
    <dgm:pt modelId="{A8FCA235-8129-1A48-A855-F5A988461921}" type="sibTrans" cxnId="{C30B2DCD-FA40-A642-928B-762B8D31B09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37236">
        <dgm:presLayoutVars>
          <dgm:chPref val="3"/>
        </dgm:presLayoutVars>
      </dgm:prSet>
      <dgm:spPr/>
    </dgm:pt>
    <dgm:pt modelId="{2DC56A58-95CC-1D45-89F4-4257263C8AB4}" type="pres">
      <dgm:prSet presAssocID="{3F306D8D-DBA0-46F0-9B03-1B06A30F8BD5}" presName="hierChild2" presStyleCnt="0"/>
      <dgm:spPr/>
    </dgm:pt>
    <dgm:pt modelId="{627D2270-2395-544A-A07F-470356E5F116}" type="pres">
      <dgm:prSet presAssocID="{E2010BF2-5335-E44F-B956-0484441E984A}" presName="hierRoot1" presStyleCnt="0"/>
      <dgm:spPr/>
    </dgm:pt>
    <dgm:pt modelId="{8C28159D-347B-FF45-9789-589D4FD29725}" type="pres">
      <dgm:prSet presAssocID="{E2010BF2-5335-E44F-B956-0484441E984A}" presName="composite" presStyleCnt="0"/>
      <dgm:spPr/>
    </dgm:pt>
    <dgm:pt modelId="{4CF2093F-6F2D-4A4F-BBAE-9D1E8E872CA3}" type="pres">
      <dgm:prSet presAssocID="{E2010BF2-5335-E44F-B956-0484441E984A}" presName="background" presStyleLbl="node0" presStyleIdx="1" presStyleCnt="2"/>
      <dgm:spPr/>
    </dgm:pt>
    <dgm:pt modelId="{B3C313FB-CDCE-3740-9758-0E42F6712A35}" type="pres">
      <dgm:prSet presAssocID="{E2010BF2-5335-E44F-B956-0484441E984A}" presName="text" presStyleLbl="fgAcc0" presStyleIdx="1" presStyleCnt="2" custScaleY="124165">
        <dgm:presLayoutVars>
          <dgm:chPref val="3"/>
        </dgm:presLayoutVars>
      </dgm:prSet>
      <dgm:spPr/>
    </dgm:pt>
    <dgm:pt modelId="{F3D833F3-EA4C-1444-821C-257A131D05B4}" type="pres">
      <dgm:prSet presAssocID="{E2010BF2-5335-E44F-B956-0484441E984A}"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81736163-50E5-684E-A8F6-8BE5237432E3}" type="presOf" srcId="{E2010BF2-5335-E44F-B956-0484441E984A}" destId="{B3C313FB-CDCE-3740-9758-0E42F6712A35}"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C30B2DCD-FA40-A642-928B-762B8D31B096}" srcId="{D7151854-B50E-4F6F-A81B-EF21275BD217}" destId="{E2010BF2-5335-E44F-B956-0484441E984A}" srcOrd="1" destOrd="0" parTransId="{5818F77E-FF82-7D4F-B18C-1948DC2E73CC}" sibTransId="{A8FCA235-8129-1A48-A855-F5A98846192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27744160-A6F2-5947-BAF3-DC8160F7D92F}" type="presParOf" srcId="{CBA6F82C-8D6F-9843-91BE-0CE6C6F3C4FB}" destId="{627D2270-2395-544A-A07F-470356E5F116}" srcOrd="1" destOrd="0" presId="urn:microsoft.com/office/officeart/2005/8/layout/hierarchy1"/>
    <dgm:cxn modelId="{26AE1483-4F57-E043-AEDF-17B24061CF31}" type="presParOf" srcId="{627D2270-2395-544A-A07F-470356E5F116}" destId="{8C28159D-347B-FF45-9789-589D4FD29725}" srcOrd="0" destOrd="0" presId="urn:microsoft.com/office/officeart/2005/8/layout/hierarchy1"/>
    <dgm:cxn modelId="{A830442C-98EB-8D4D-A19A-E29411C42FE2}" type="presParOf" srcId="{8C28159D-347B-FF45-9789-589D4FD29725}" destId="{4CF2093F-6F2D-4A4F-BBAE-9D1E8E872CA3}" srcOrd="0" destOrd="0" presId="urn:microsoft.com/office/officeart/2005/8/layout/hierarchy1"/>
    <dgm:cxn modelId="{84BD2E84-102C-E741-9B69-56683519008D}" type="presParOf" srcId="{8C28159D-347B-FF45-9789-589D4FD29725}" destId="{B3C313FB-CDCE-3740-9758-0E42F6712A35}" srcOrd="1" destOrd="0" presId="urn:microsoft.com/office/officeart/2005/8/layout/hierarchy1"/>
    <dgm:cxn modelId="{8D398292-FEFA-2944-BE73-4D334A002810}" type="presParOf" srcId="{627D2270-2395-544A-A07F-470356E5F116}" destId="{F3D833F3-EA4C-1444-821C-257A131D05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chemeClr val="accent4">
                  <a:lumMod val="50000"/>
                </a:schemeClr>
              </a:solidFill>
            </a:rPr>
            <a:t>KPI 5.8. </a:t>
          </a:r>
          <a:r>
            <a:rPr lang="en-US" sz="2800" dirty="0"/>
            <a:t>Increased availability in local languages of Ellen White’s writings in print, braille and audiobooks, on websites, mobile devices, and social media.</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1"/>
      <dgm:spPr/>
    </dgm:pt>
    <dgm:pt modelId="{6B8E0722-33CA-964C-AEC9-C14333175351}" type="pres">
      <dgm:prSet presAssocID="{3F306D8D-DBA0-46F0-9B03-1B06A30F8BD5}" presName="text" presStyleLbl="fgAcc0" presStyleIdx="0" presStyleCnt="1" custScaleY="137236">
        <dgm:presLayoutVars>
          <dgm:chPref val="3"/>
        </dgm:presLayoutVars>
      </dgm:prSet>
      <dgm:spPr/>
    </dgm:pt>
    <dgm:pt modelId="{2DC56A58-95CC-1D45-89F4-4257263C8AB4}" type="pres">
      <dgm:prSet presAssocID="{3F306D8D-DBA0-46F0-9B03-1B06A30F8BD5}"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3FB6B97B-8414-E045-8D9D-D835096CDE97}" type="presOf" srcId="{3F306D8D-DBA0-46F0-9B03-1B06A30F8BD5}" destId="{6B8E0722-33CA-964C-AEC9-C14333175351}" srcOrd="0" destOrd="0" presId="urn:microsoft.com/office/officeart/2005/8/layout/hierarchy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chemeClr val="accent4">
                  <a:lumMod val="50000"/>
                </a:schemeClr>
              </a:solidFill>
            </a:rPr>
            <a:t>KPI 1.6. </a:t>
          </a:r>
          <a:r>
            <a:rPr lang="en-US" sz="2800" dirty="0"/>
            <a:t>GC-funded periodicals include at least one story from the 10/40 Window or large urban areas in every issue.</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E2010BF2-5335-E44F-B956-0484441E984A}">
      <dgm:prSet custT="1"/>
      <dgm:spPr/>
      <dgm:t>
        <a:bodyPr/>
        <a:lstStyle/>
        <a:p>
          <a:r>
            <a:rPr lang="en-US" sz="2800" dirty="0">
              <a:solidFill>
                <a:schemeClr val="accent4">
                  <a:lumMod val="50000"/>
                </a:schemeClr>
              </a:solidFill>
            </a:rPr>
            <a:t>KPI 9.2</a:t>
          </a:r>
          <a:r>
            <a:rPr lang="en-US" sz="2800" dirty="0"/>
            <a:t>. </a:t>
          </a:r>
          <a:r>
            <a:rPr lang="en-US" sz="2400" dirty="0"/>
            <a:t>All GC departments increase the availability of their time and resources to the 10/40 Window, large urban areas, and unreached people groups, and GC Treasury presents a report on departmental use of time and resources to the 2023 Spring Meeting of the GC Mission Board</a:t>
          </a:r>
        </a:p>
      </dgm:t>
    </dgm:pt>
    <dgm:pt modelId="{A8FCA235-8129-1A48-A855-F5A988461921}" type="sibTrans" cxnId="{C30B2DCD-FA40-A642-928B-762B8D31B096}">
      <dgm:prSet/>
      <dgm:spPr/>
      <dgm:t>
        <a:bodyPr/>
        <a:lstStyle/>
        <a:p>
          <a:endParaRPr lang="en-US"/>
        </a:p>
      </dgm:t>
    </dgm:pt>
    <dgm:pt modelId="{5818F77E-FF82-7D4F-B18C-1948DC2E73CC}" type="parTrans" cxnId="{C30B2DCD-FA40-A642-928B-762B8D31B09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37236">
        <dgm:presLayoutVars>
          <dgm:chPref val="3"/>
        </dgm:presLayoutVars>
      </dgm:prSet>
      <dgm:spPr/>
    </dgm:pt>
    <dgm:pt modelId="{2DC56A58-95CC-1D45-89F4-4257263C8AB4}" type="pres">
      <dgm:prSet presAssocID="{3F306D8D-DBA0-46F0-9B03-1B06A30F8BD5}" presName="hierChild2" presStyleCnt="0"/>
      <dgm:spPr/>
    </dgm:pt>
    <dgm:pt modelId="{627D2270-2395-544A-A07F-470356E5F116}" type="pres">
      <dgm:prSet presAssocID="{E2010BF2-5335-E44F-B956-0484441E984A}" presName="hierRoot1" presStyleCnt="0"/>
      <dgm:spPr/>
    </dgm:pt>
    <dgm:pt modelId="{8C28159D-347B-FF45-9789-589D4FD29725}" type="pres">
      <dgm:prSet presAssocID="{E2010BF2-5335-E44F-B956-0484441E984A}" presName="composite" presStyleCnt="0"/>
      <dgm:spPr/>
    </dgm:pt>
    <dgm:pt modelId="{4CF2093F-6F2D-4A4F-BBAE-9D1E8E872CA3}" type="pres">
      <dgm:prSet presAssocID="{E2010BF2-5335-E44F-B956-0484441E984A}" presName="background" presStyleLbl="node0" presStyleIdx="1" presStyleCnt="2"/>
      <dgm:spPr/>
    </dgm:pt>
    <dgm:pt modelId="{B3C313FB-CDCE-3740-9758-0E42F6712A35}" type="pres">
      <dgm:prSet presAssocID="{E2010BF2-5335-E44F-B956-0484441E984A}" presName="text" presStyleLbl="fgAcc0" presStyleIdx="1" presStyleCnt="2" custScaleY="160256">
        <dgm:presLayoutVars>
          <dgm:chPref val="3"/>
        </dgm:presLayoutVars>
      </dgm:prSet>
      <dgm:spPr/>
    </dgm:pt>
    <dgm:pt modelId="{F3D833F3-EA4C-1444-821C-257A131D05B4}" type="pres">
      <dgm:prSet presAssocID="{E2010BF2-5335-E44F-B956-0484441E984A}"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81736163-50E5-684E-A8F6-8BE5237432E3}" type="presOf" srcId="{E2010BF2-5335-E44F-B956-0484441E984A}" destId="{B3C313FB-CDCE-3740-9758-0E42F6712A35}"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C30B2DCD-FA40-A642-928B-762B8D31B096}" srcId="{D7151854-B50E-4F6F-A81B-EF21275BD217}" destId="{E2010BF2-5335-E44F-B956-0484441E984A}" srcOrd="1" destOrd="0" parTransId="{5818F77E-FF82-7D4F-B18C-1948DC2E73CC}" sibTransId="{A8FCA235-8129-1A48-A855-F5A98846192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27744160-A6F2-5947-BAF3-DC8160F7D92F}" type="presParOf" srcId="{CBA6F82C-8D6F-9843-91BE-0CE6C6F3C4FB}" destId="{627D2270-2395-544A-A07F-470356E5F116}" srcOrd="1" destOrd="0" presId="urn:microsoft.com/office/officeart/2005/8/layout/hierarchy1"/>
    <dgm:cxn modelId="{26AE1483-4F57-E043-AEDF-17B24061CF31}" type="presParOf" srcId="{627D2270-2395-544A-A07F-470356E5F116}" destId="{8C28159D-347B-FF45-9789-589D4FD29725}" srcOrd="0" destOrd="0" presId="urn:microsoft.com/office/officeart/2005/8/layout/hierarchy1"/>
    <dgm:cxn modelId="{A830442C-98EB-8D4D-A19A-E29411C42FE2}" type="presParOf" srcId="{8C28159D-347B-FF45-9789-589D4FD29725}" destId="{4CF2093F-6F2D-4A4F-BBAE-9D1E8E872CA3}" srcOrd="0" destOrd="0" presId="urn:microsoft.com/office/officeart/2005/8/layout/hierarchy1"/>
    <dgm:cxn modelId="{84BD2E84-102C-E741-9B69-56683519008D}" type="presParOf" srcId="{8C28159D-347B-FF45-9789-589D4FD29725}" destId="{B3C313FB-CDCE-3740-9758-0E42F6712A35}" srcOrd="1" destOrd="0" presId="urn:microsoft.com/office/officeart/2005/8/layout/hierarchy1"/>
    <dgm:cxn modelId="{8D398292-FEFA-2944-BE73-4D334A002810}" type="presParOf" srcId="{627D2270-2395-544A-A07F-470356E5F116}" destId="{F3D833F3-EA4C-1444-821C-257A131D05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2010BF2-5335-E44F-B956-0484441E984A}">
      <dgm:prSet custT="1"/>
      <dgm:spPr/>
      <dgm:t>
        <a:bodyPr/>
        <a:lstStyle/>
        <a:p>
          <a:r>
            <a:rPr lang="en-US" sz="2800" b="1" i="0" u="none" dirty="0">
              <a:solidFill>
                <a:schemeClr val="accent4">
                  <a:lumMod val="50000"/>
                </a:schemeClr>
              </a:solidFill>
            </a:rPr>
            <a:t>Being open to the leading of the Holy Spirit</a:t>
          </a:r>
          <a:endParaRPr lang="en-US" sz="2800" dirty="0">
            <a:solidFill>
              <a:schemeClr val="accent4">
                <a:lumMod val="50000"/>
              </a:schemeClr>
            </a:solidFill>
          </a:endParaRPr>
        </a:p>
      </dgm:t>
    </dgm:pt>
    <dgm:pt modelId="{5818F77E-FF82-7D4F-B18C-1948DC2E73CC}" type="parTrans" cxnId="{C30B2DCD-FA40-A642-928B-762B8D31B096}">
      <dgm:prSet/>
      <dgm:spPr/>
      <dgm:t>
        <a:bodyPr/>
        <a:lstStyle/>
        <a:p>
          <a:endParaRPr lang="en-US"/>
        </a:p>
      </dgm:t>
    </dgm:pt>
    <dgm:pt modelId="{A8FCA235-8129-1A48-A855-F5A988461921}" type="sibTrans" cxnId="{C30B2DCD-FA40-A642-928B-762B8D31B09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627D2270-2395-544A-A07F-470356E5F116}" type="pres">
      <dgm:prSet presAssocID="{E2010BF2-5335-E44F-B956-0484441E984A}" presName="hierRoot1" presStyleCnt="0"/>
      <dgm:spPr/>
    </dgm:pt>
    <dgm:pt modelId="{8C28159D-347B-FF45-9789-589D4FD29725}" type="pres">
      <dgm:prSet presAssocID="{E2010BF2-5335-E44F-B956-0484441E984A}" presName="composite" presStyleCnt="0"/>
      <dgm:spPr/>
    </dgm:pt>
    <dgm:pt modelId="{4CF2093F-6F2D-4A4F-BBAE-9D1E8E872CA3}" type="pres">
      <dgm:prSet presAssocID="{E2010BF2-5335-E44F-B956-0484441E984A}" presName="background" presStyleLbl="node0" presStyleIdx="0" presStyleCnt="1"/>
      <dgm:spPr/>
    </dgm:pt>
    <dgm:pt modelId="{B3C313FB-CDCE-3740-9758-0E42F6712A35}" type="pres">
      <dgm:prSet presAssocID="{E2010BF2-5335-E44F-B956-0484441E984A}" presName="text" presStyleLbl="fgAcc0" presStyleIdx="0" presStyleCnt="1" custScaleY="124165" custLinFactNeighborX="-6050" custLinFactNeighborY="-1990">
        <dgm:presLayoutVars>
          <dgm:chPref val="3"/>
        </dgm:presLayoutVars>
      </dgm:prSet>
      <dgm:spPr/>
    </dgm:pt>
    <dgm:pt modelId="{F3D833F3-EA4C-1444-821C-257A131D05B4}" type="pres">
      <dgm:prSet presAssocID="{E2010BF2-5335-E44F-B956-0484441E984A}" presName="hierChild2" presStyleCnt="0"/>
      <dgm:spPr/>
    </dgm:pt>
  </dgm:ptLst>
  <dgm:cxnLst>
    <dgm:cxn modelId="{81736163-50E5-684E-A8F6-8BE5237432E3}" type="presOf" srcId="{E2010BF2-5335-E44F-B956-0484441E984A}" destId="{B3C313FB-CDCE-3740-9758-0E42F6712A35}" srcOrd="0" destOrd="0" presId="urn:microsoft.com/office/officeart/2005/8/layout/hierarchy1"/>
    <dgm:cxn modelId="{C30B2DCD-FA40-A642-928B-762B8D31B096}" srcId="{D7151854-B50E-4F6F-A81B-EF21275BD217}" destId="{E2010BF2-5335-E44F-B956-0484441E984A}" srcOrd="0" destOrd="0" parTransId="{5818F77E-FF82-7D4F-B18C-1948DC2E73CC}" sibTransId="{A8FCA235-8129-1A48-A855-F5A988461921}"/>
    <dgm:cxn modelId="{8A3143D5-30D1-9747-B340-C3DA416617A8}" type="presOf" srcId="{D7151854-B50E-4F6F-A81B-EF21275BD217}" destId="{CBA6F82C-8D6F-9843-91BE-0CE6C6F3C4FB}" srcOrd="0" destOrd="0" presId="urn:microsoft.com/office/officeart/2005/8/layout/hierarchy1"/>
    <dgm:cxn modelId="{27744160-A6F2-5947-BAF3-DC8160F7D92F}" type="presParOf" srcId="{CBA6F82C-8D6F-9843-91BE-0CE6C6F3C4FB}" destId="{627D2270-2395-544A-A07F-470356E5F116}" srcOrd="0" destOrd="0" presId="urn:microsoft.com/office/officeart/2005/8/layout/hierarchy1"/>
    <dgm:cxn modelId="{26AE1483-4F57-E043-AEDF-17B24061CF31}" type="presParOf" srcId="{627D2270-2395-544A-A07F-470356E5F116}" destId="{8C28159D-347B-FF45-9789-589D4FD29725}" srcOrd="0" destOrd="0" presId="urn:microsoft.com/office/officeart/2005/8/layout/hierarchy1"/>
    <dgm:cxn modelId="{A830442C-98EB-8D4D-A19A-E29411C42FE2}" type="presParOf" srcId="{8C28159D-347B-FF45-9789-589D4FD29725}" destId="{4CF2093F-6F2D-4A4F-BBAE-9D1E8E872CA3}" srcOrd="0" destOrd="0" presId="urn:microsoft.com/office/officeart/2005/8/layout/hierarchy1"/>
    <dgm:cxn modelId="{84BD2E84-102C-E741-9B69-56683519008D}" type="presParOf" srcId="{8C28159D-347B-FF45-9789-589D4FD29725}" destId="{B3C313FB-CDCE-3740-9758-0E42F6712A35}" srcOrd="1" destOrd="0" presId="urn:microsoft.com/office/officeart/2005/8/layout/hierarchy1"/>
    <dgm:cxn modelId="{8D398292-FEFA-2944-BE73-4D334A002810}" type="presParOf" srcId="{627D2270-2395-544A-A07F-470356E5F116}" destId="{F3D833F3-EA4C-1444-821C-257A131D05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4A8D0A-D00A-4536-8756-360C2D4E114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30B7FB3-1AC9-457D-8699-F22982E69BF5}">
      <dgm:prSet custT="1"/>
      <dgm:spPr/>
      <dgm:t>
        <a:bodyPr/>
        <a:lstStyle/>
        <a:p>
          <a:r>
            <a:rPr lang="en-US" sz="2400" dirty="0">
              <a:solidFill>
                <a:srgbClr val="FF0000"/>
              </a:solidFill>
              <a:highlight>
                <a:srgbClr val="FFFF00"/>
              </a:highlight>
            </a:rPr>
            <a:t>KPI 5.3</a:t>
          </a:r>
          <a:r>
            <a:rPr lang="en-US" sz="2400" dirty="0">
              <a:highlight>
                <a:srgbClr val="FFFF00"/>
              </a:highlight>
            </a:rPr>
            <a:t>. </a:t>
          </a:r>
          <a:r>
            <a:rPr lang="en-US" sz="2400" dirty="0"/>
            <a:t>Significant increase in acceptance and practice of the church’s distinctive beliefs* (Creation; Salvation by grace; State of the dead; Remnant Church; Healthful living; Sanctuary/Judgment; 2</a:t>
          </a:r>
          <a:r>
            <a:rPr lang="en-US" sz="2400" baseline="30000" dirty="0"/>
            <a:t>nd</a:t>
          </a:r>
          <a:r>
            <a:rPr lang="en-US" sz="2400" dirty="0"/>
            <a:t> Coming) … </a:t>
          </a:r>
        </a:p>
      </dgm:t>
    </dgm:pt>
    <dgm:pt modelId="{D5387A8B-9135-447A-B436-313CC68FF92D}" type="parTrans" cxnId="{8C3B7EFD-F8CF-4898-AC09-9DD989BDDC73}">
      <dgm:prSet/>
      <dgm:spPr/>
      <dgm:t>
        <a:bodyPr/>
        <a:lstStyle/>
        <a:p>
          <a:endParaRPr lang="en-US"/>
        </a:p>
      </dgm:t>
    </dgm:pt>
    <dgm:pt modelId="{7C13839D-9543-4332-97DC-7F4FB09E1C28}" type="sibTrans" cxnId="{8C3B7EFD-F8CF-4898-AC09-9DD989BDDC73}">
      <dgm:prSet/>
      <dgm:spPr/>
      <dgm:t>
        <a:bodyPr/>
        <a:lstStyle/>
        <a:p>
          <a:endParaRPr lang="en-US"/>
        </a:p>
      </dgm:t>
    </dgm:pt>
    <dgm:pt modelId="{751F152C-1583-4659-9F7D-D996DB40EA03}">
      <dgm:prSet custT="1"/>
      <dgm:spPr/>
      <dgm:t>
        <a:bodyPr/>
        <a:lstStyle/>
        <a:p>
          <a:r>
            <a:rPr lang="en-US" sz="2400" dirty="0">
              <a:solidFill>
                <a:srgbClr val="FF0000"/>
              </a:solidFill>
              <a:highlight>
                <a:srgbClr val="FFFF00"/>
              </a:highlight>
            </a:rPr>
            <a:t>KPI 7.1</a:t>
          </a:r>
          <a:r>
            <a:rPr lang="en-US" sz="2400" dirty="0">
              <a:solidFill>
                <a:schemeClr val="accent4">
                  <a:lumMod val="50000"/>
                </a:schemeClr>
              </a:solidFill>
            </a:rPr>
            <a:t>. </a:t>
          </a:r>
          <a:r>
            <a:rPr lang="en-US" sz="2400" dirty="0"/>
            <a:t>Bible classes teach the historical-grammatical method, historicist approach to the study of prophecies, confidence in the Bible as divine revelation, trust in God, and commitment to His mission.</a:t>
          </a:r>
          <a:r>
            <a:rPr lang="en-US" sz="2400" dirty="0">
              <a:solidFill>
                <a:schemeClr val="accent4">
                  <a:lumMod val="50000"/>
                </a:schemeClr>
              </a:solidFill>
            </a:rPr>
            <a:t> </a:t>
          </a:r>
          <a:endParaRPr lang="en-US" sz="2400" dirty="0"/>
        </a:p>
      </dgm:t>
    </dgm:pt>
    <dgm:pt modelId="{4776532D-7A84-499D-8190-37285A9D209A}" type="parTrans" cxnId="{B49A4591-1948-43A0-8980-7C2973AF2460}">
      <dgm:prSet/>
      <dgm:spPr/>
      <dgm:t>
        <a:bodyPr/>
        <a:lstStyle/>
        <a:p>
          <a:endParaRPr lang="en-US"/>
        </a:p>
      </dgm:t>
    </dgm:pt>
    <dgm:pt modelId="{57F7B633-0EDB-4C75-94A3-6C977CFBEC8B}" type="sibTrans" cxnId="{B49A4591-1948-43A0-8980-7C2973AF2460}">
      <dgm:prSet/>
      <dgm:spPr/>
      <dgm:t>
        <a:bodyPr/>
        <a:lstStyle/>
        <a:p>
          <a:endParaRPr lang="en-US"/>
        </a:p>
      </dgm:t>
    </dgm:pt>
    <dgm:pt modelId="{C5EE7A0D-6006-EB44-B890-02A359B17B0B}" type="pres">
      <dgm:prSet presAssocID="{864A8D0A-D00A-4536-8756-360C2D4E114A}" presName="hierChild1" presStyleCnt="0">
        <dgm:presLayoutVars>
          <dgm:chPref val="1"/>
          <dgm:dir/>
          <dgm:animOne val="branch"/>
          <dgm:animLvl val="lvl"/>
          <dgm:resizeHandles/>
        </dgm:presLayoutVars>
      </dgm:prSet>
      <dgm:spPr/>
    </dgm:pt>
    <dgm:pt modelId="{3E5F61A3-F8AC-8D4F-BA6B-CB0D88CC5A53}" type="pres">
      <dgm:prSet presAssocID="{530B7FB3-1AC9-457D-8699-F22982E69BF5}" presName="hierRoot1" presStyleCnt="0"/>
      <dgm:spPr/>
    </dgm:pt>
    <dgm:pt modelId="{F431A0C8-48A9-1349-B431-E0568DBC5390}" type="pres">
      <dgm:prSet presAssocID="{530B7FB3-1AC9-457D-8699-F22982E69BF5}" presName="composite" presStyleCnt="0"/>
      <dgm:spPr/>
    </dgm:pt>
    <dgm:pt modelId="{A0BD233E-9D9E-6A46-9574-CEB03D874C50}" type="pres">
      <dgm:prSet presAssocID="{530B7FB3-1AC9-457D-8699-F22982E69BF5}" presName="background" presStyleLbl="node0" presStyleIdx="0" presStyleCnt="2"/>
      <dgm:spPr/>
    </dgm:pt>
    <dgm:pt modelId="{F1F09C87-DA6E-A04F-8027-04C1440569D2}" type="pres">
      <dgm:prSet presAssocID="{530B7FB3-1AC9-457D-8699-F22982E69BF5}" presName="text" presStyleLbl="fgAcc0" presStyleIdx="0" presStyleCnt="2">
        <dgm:presLayoutVars>
          <dgm:chPref val="3"/>
        </dgm:presLayoutVars>
      </dgm:prSet>
      <dgm:spPr/>
    </dgm:pt>
    <dgm:pt modelId="{C2E405EE-8932-294E-8260-AFBB4CD2BC3D}" type="pres">
      <dgm:prSet presAssocID="{530B7FB3-1AC9-457D-8699-F22982E69BF5}" presName="hierChild2" presStyleCnt="0"/>
      <dgm:spPr/>
    </dgm:pt>
    <dgm:pt modelId="{4BDD87A4-6092-CA45-AE8A-A321919F03E8}" type="pres">
      <dgm:prSet presAssocID="{751F152C-1583-4659-9F7D-D996DB40EA03}" presName="hierRoot1" presStyleCnt="0"/>
      <dgm:spPr/>
    </dgm:pt>
    <dgm:pt modelId="{0504383A-0174-744D-9236-3D78F7531477}" type="pres">
      <dgm:prSet presAssocID="{751F152C-1583-4659-9F7D-D996DB40EA03}" presName="composite" presStyleCnt="0"/>
      <dgm:spPr/>
    </dgm:pt>
    <dgm:pt modelId="{21225BD2-8957-DE4C-ACD7-B6CCF3B2650B}" type="pres">
      <dgm:prSet presAssocID="{751F152C-1583-4659-9F7D-D996DB40EA03}" presName="background" presStyleLbl="node0" presStyleIdx="1" presStyleCnt="2"/>
      <dgm:spPr/>
    </dgm:pt>
    <dgm:pt modelId="{7746C88B-FF7E-B04C-ADB0-1E9FC824B7A2}" type="pres">
      <dgm:prSet presAssocID="{751F152C-1583-4659-9F7D-D996DB40EA03}" presName="text" presStyleLbl="fgAcc0" presStyleIdx="1" presStyleCnt="2">
        <dgm:presLayoutVars>
          <dgm:chPref val="3"/>
        </dgm:presLayoutVars>
      </dgm:prSet>
      <dgm:spPr/>
    </dgm:pt>
    <dgm:pt modelId="{FD02B70F-2975-2E49-AFC7-B73B0F2A561F}" type="pres">
      <dgm:prSet presAssocID="{751F152C-1583-4659-9F7D-D996DB40EA03}" presName="hierChild2" presStyleCnt="0"/>
      <dgm:spPr/>
    </dgm:pt>
  </dgm:ptLst>
  <dgm:cxnLst>
    <dgm:cxn modelId="{1F15682D-FC8D-854A-9716-0EDF0AE64C04}" type="presOf" srcId="{864A8D0A-D00A-4536-8756-360C2D4E114A}" destId="{C5EE7A0D-6006-EB44-B890-02A359B17B0B}" srcOrd="0" destOrd="0" presId="urn:microsoft.com/office/officeart/2005/8/layout/hierarchy1"/>
    <dgm:cxn modelId="{5288C164-C532-AC4D-9B29-4C640E9F1E93}" type="presOf" srcId="{530B7FB3-1AC9-457D-8699-F22982E69BF5}" destId="{F1F09C87-DA6E-A04F-8027-04C1440569D2}" srcOrd="0" destOrd="0" presId="urn:microsoft.com/office/officeart/2005/8/layout/hierarchy1"/>
    <dgm:cxn modelId="{0214437C-A758-A24A-BDB4-579D9604962E}" type="presOf" srcId="{751F152C-1583-4659-9F7D-D996DB40EA03}" destId="{7746C88B-FF7E-B04C-ADB0-1E9FC824B7A2}" srcOrd="0" destOrd="0" presId="urn:microsoft.com/office/officeart/2005/8/layout/hierarchy1"/>
    <dgm:cxn modelId="{B49A4591-1948-43A0-8980-7C2973AF2460}" srcId="{864A8D0A-D00A-4536-8756-360C2D4E114A}" destId="{751F152C-1583-4659-9F7D-D996DB40EA03}" srcOrd="1" destOrd="0" parTransId="{4776532D-7A84-499D-8190-37285A9D209A}" sibTransId="{57F7B633-0EDB-4C75-94A3-6C977CFBEC8B}"/>
    <dgm:cxn modelId="{8C3B7EFD-F8CF-4898-AC09-9DD989BDDC73}" srcId="{864A8D0A-D00A-4536-8756-360C2D4E114A}" destId="{530B7FB3-1AC9-457D-8699-F22982E69BF5}" srcOrd="0" destOrd="0" parTransId="{D5387A8B-9135-447A-B436-313CC68FF92D}" sibTransId="{7C13839D-9543-4332-97DC-7F4FB09E1C28}"/>
    <dgm:cxn modelId="{B5A1BBE3-16CE-C04A-BFB2-106B76FF9439}" type="presParOf" srcId="{C5EE7A0D-6006-EB44-B890-02A359B17B0B}" destId="{3E5F61A3-F8AC-8D4F-BA6B-CB0D88CC5A53}" srcOrd="0" destOrd="0" presId="urn:microsoft.com/office/officeart/2005/8/layout/hierarchy1"/>
    <dgm:cxn modelId="{239857CB-2F63-B044-9F94-26B7971ADEA6}" type="presParOf" srcId="{3E5F61A3-F8AC-8D4F-BA6B-CB0D88CC5A53}" destId="{F431A0C8-48A9-1349-B431-E0568DBC5390}" srcOrd="0" destOrd="0" presId="urn:microsoft.com/office/officeart/2005/8/layout/hierarchy1"/>
    <dgm:cxn modelId="{E240EB6A-2C8A-924E-823B-60FA984F2D3A}" type="presParOf" srcId="{F431A0C8-48A9-1349-B431-E0568DBC5390}" destId="{A0BD233E-9D9E-6A46-9574-CEB03D874C50}" srcOrd="0" destOrd="0" presId="urn:microsoft.com/office/officeart/2005/8/layout/hierarchy1"/>
    <dgm:cxn modelId="{AF9EB5C8-0305-8141-827E-95164702EBA8}" type="presParOf" srcId="{F431A0C8-48A9-1349-B431-E0568DBC5390}" destId="{F1F09C87-DA6E-A04F-8027-04C1440569D2}" srcOrd="1" destOrd="0" presId="urn:microsoft.com/office/officeart/2005/8/layout/hierarchy1"/>
    <dgm:cxn modelId="{26A245FA-7F04-F44F-B822-6A5688EE1129}" type="presParOf" srcId="{3E5F61A3-F8AC-8D4F-BA6B-CB0D88CC5A53}" destId="{C2E405EE-8932-294E-8260-AFBB4CD2BC3D}" srcOrd="1" destOrd="0" presId="urn:microsoft.com/office/officeart/2005/8/layout/hierarchy1"/>
    <dgm:cxn modelId="{F3B54224-5A69-334B-AA69-6C4DDC9AFF73}" type="presParOf" srcId="{C5EE7A0D-6006-EB44-B890-02A359B17B0B}" destId="{4BDD87A4-6092-CA45-AE8A-A321919F03E8}" srcOrd="1" destOrd="0" presId="urn:microsoft.com/office/officeart/2005/8/layout/hierarchy1"/>
    <dgm:cxn modelId="{F6D774D8-05B0-8248-9F88-43430B902BDA}" type="presParOf" srcId="{4BDD87A4-6092-CA45-AE8A-A321919F03E8}" destId="{0504383A-0174-744D-9236-3D78F7531477}" srcOrd="0" destOrd="0" presId="urn:microsoft.com/office/officeart/2005/8/layout/hierarchy1"/>
    <dgm:cxn modelId="{277F2CB3-1FED-1F4D-AA8F-043CE5C627FA}" type="presParOf" srcId="{0504383A-0174-744D-9236-3D78F7531477}" destId="{21225BD2-8957-DE4C-ACD7-B6CCF3B2650B}" srcOrd="0" destOrd="0" presId="urn:microsoft.com/office/officeart/2005/8/layout/hierarchy1"/>
    <dgm:cxn modelId="{FD5766AE-6B30-E743-801F-3C66479AC966}" type="presParOf" srcId="{0504383A-0174-744D-9236-3D78F7531477}" destId="{7746C88B-FF7E-B04C-ADB0-1E9FC824B7A2}" srcOrd="1" destOrd="0" presId="urn:microsoft.com/office/officeart/2005/8/layout/hierarchy1"/>
    <dgm:cxn modelId="{4DC0BDA2-A9CB-7240-A9D5-40A7BA52681B}" type="presParOf" srcId="{4BDD87A4-6092-CA45-AE8A-A321919F03E8}" destId="{FD02B70F-2975-2E49-AFC7-B73B0F2A561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rgbClr val="FF0000"/>
              </a:solidFill>
              <a:highlight>
                <a:srgbClr val="FFFF00"/>
              </a:highlight>
            </a:rPr>
            <a:t>KPI 6.2</a:t>
          </a:r>
          <a:r>
            <a:rPr lang="en-US" sz="2800" dirty="0">
              <a:solidFill>
                <a:srgbClr val="FF0000"/>
              </a:solidFill>
            </a:rPr>
            <a:t>.  </a:t>
          </a:r>
          <a:r>
            <a:rPr lang="en-US" sz="2800" dirty="0"/>
            <a:t>Evidence of greater unity and community among church members, of reduced conflict in local churches, and of an active commitment to zero tolerance of physical, emotional, and sexual abuse. </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E2010BF2-5335-E44F-B956-0484441E984A}">
      <dgm:prSet custT="1"/>
      <dgm:spPr/>
      <dgm:t>
        <a:bodyPr/>
        <a:lstStyle/>
        <a:p>
          <a:r>
            <a:rPr lang="en-US" sz="2800" dirty="0">
              <a:solidFill>
                <a:srgbClr val="FF0000"/>
              </a:solidFill>
              <a:highlight>
                <a:srgbClr val="FFFF00"/>
              </a:highlight>
            </a:rPr>
            <a:t>KPI 7.2</a:t>
          </a:r>
          <a:r>
            <a:rPr lang="en-US" sz="2800" dirty="0">
              <a:solidFill>
                <a:schemeClr val="accent4">
                  <a:lumMod val="50000"/>
                </a:schemeClr>
              </a:solidFill>
            </a:rPr>
            <a:t>. </a:t>
          </a:r>
          <a:r>
            <a:rPr lang="en-US" sz="2800" dirty="0"/>
            <a:t>Youth and young adults embrace the belief  that the body is the temple of the Holy Spirit … and embrace church teachings on marriage and demonstrate sexual purity. </a:t>
          </a:r>
        </a:p>
      </dgm:t>
    </dgm:pt>
    <dgm:pt modelId="{5818F77E-FF82-7D4F-B18C-1948DC2E73CC}" type="parTrans" cxnId="{C30B2DCD-FA40-A642-928B-762B8D31B096}">
      <dgm:prSet/>
      <dgm:spPr/>
      <dgm:t>
        <a:bodyPr/>
        <a:lstStyle/>
        <a:p>
          <a:endParaRPr lang="en-US"/>
        </a:p>
      </dgm:t>
    </dgm:pt>
    <dgm:pt modelId="{A8FCA235-8129-1A48-A855-F5A988461921}" type="sibTrans" cxnId="{C30B2DCD-FA40-A642-928B-762B8D31B09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51360">
        <dgm:presLayoutVars>
          <dgm:chPref val="3"/>
        </dgm:presLayoutVars>
      </dgm:prSet>
      <dgm:spPr/>
    </dgm:pt>
    <dgm:pt modelId="{2DC56A58-95CC-1D45-89F4-4257263C8AB4}" type="pres">
      <dgm:prSet presAssocID="{3F306D8D-DBA0-46F0-9B03-1B06A30F8BD5}" presName="hierChild2" presStyleCnt="0"/>
      <dgm:spPr/>
    </dgm:pt>
    <dgm:pt modelId="{627D2270-2395-544A-A07F-470356E5F116}" type="pres">
      <dgm:prSet presAssocID="{E2010BF2-5335-E44F-B956-0484441E984A}" presName="hierRoot1" presStyleCnt="0"/>
      <dgm:spPr/>
    </dgm:pt>
    <dgm:pt modelId="{8C28159D-347B-FF45-9789-589D4FD29725}" type="pres">
      <dgm:prSet presAssocID="{E2010BF2-5335-E44F-B956-0484441E984A}" presName="composite" presStyleCnt="0"/>
      <dgm:spPr/>
    </dgm:pt>
    <dgm:pt modelId="{4CF2093F-6F2D-4A4F-BBAE-9D1E8E872CA3}" type="pres">
      <dgm:prSet presAssocID="{E2010BF2-5335-E44F-B956-0484441E984A}" presName="background" presStyleLbl="node0" presStyleIdx="1" presStyleCnt="2"/>
      <dgm:spPr/>
    </dgm:pt>
    <dgm:pt modelId="{B3C313FB-CDCE-3740-9758-0E42F6712A35}" type="pres">
      <dgm:prSet presAssocID="{E2010BF2-5335-E44F-B956-0484441E984A}" presName="text" presStyleLbl="fgAcc0" presStyleIdx="1" presStyleCnt="2" custScaleY="124165" custLinFactNeighborX="-6050" custLinFactNeighborY="-1990">
        <dgm:presLayoutVars>
          <dgm:chPref val="3"/>
        </dgm:presLayoutVars>
      </dgm:prSet>
      <dgm:spPr/>
    </dgm:pt>
    <dgm:pt modelId="{F3D833F3-EA4C-1444-821C-257A131D05B4}" type="pres">
      <dgm:prSet presAssocID="{E2010BF2-5335-E44F-B956-0484441E984A}"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81736163-50E5-684E-A8F6-8BE5237432E3}" type="presOf" srcId="{E2010BF2-5335-E44F-B956-0484441E984A}" destId="{B3C313FB-CDCE-3740-9758-0E42F6712A35}"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C30B2DCD-FA40-A642-928B-762B8D31B096}" srcId="{D7151854-B50E-4F6F-A81B-EF21275BD217}" destId="{E2010BF2-5335-E44F-B956-0484441E984A}" srcOrd="1" destOrd="0" parTransId="{5818F77E-FF82-7D4F-B18C-1948DC2E73CC}" sibTransId="{A8FCA235-8129-1A48-A855-F5A98846192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27744160-A6F2-5947-BAF3-DC8160F7D92F}" type="presParOf" srcId="{CBA6F82C-8D6F-9843-91BE-0CE6C6F3C4FB}" destId="{627D2270-2395-544A-A07F-470356E5F116}" srcOrd="1" destOrd="0" presId="urn:microsoft.com/office/officeart/2005/8/layout/hierarchy1"/>
    <dgm:cxn modelId="{26AE1483-4F57-E043-AEDF-17B24061CF31}" type="presParOf" srcId="{627D2270-2395-544A-A07F-470356E5F116}" destId="{8C28159D-347B-FF45-9789-589D4FD29725}" srcOrd="0" destOrd="0" presId="urn:microsoft.com/office/officeart/2005/8/layout/hierarchy1"/>
    <dgm:cxn modelId="{A830442C-98EB-8D4D-A19A-E29411C42FE2}" type="presParOf" srcId="{8C28159D-347B-FF45-9789-589D4FD29725}" destId="{4CF2093F-6F2D-4A4F-BBAE-9D1E8E872CA3}" srcOrd="0" destOrd="0" presId="urn:microsoft.com/office/officeart/2005/8/layout/hierarchy1"/>
    <dgm:cxn modelId="{84BD2E84-102C-E741-9B69-56683519008D}" type="presParOf" srcId="{8C28159D-347B-FF45-9789-589D4FD29725}" destId="{B3C313FB-CDCE-3740-9758-0E42F6712A35}" srcOrd="1" destOrd="0" presId="urn:microsoft.com/office/officeart/2005/8/layout/hierarchy1"/>
    <dgm:cxn modelId="{8D398292-FEFA-2944-BE73-4D334A002810}" type="presParOf" srcId="{627D2270-2395-544A-A07F-470356E5F116}" destId="{F3D833F3-EA4C-1444-821C-257A131D05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rgbClr val="FF0000"/>
              </a:solidFill>
              <a:highlight>
                <a:srgbClr val="FFFF00"/>
              </a:highlight>
            </a:rPr>
            <a:t>KPI 8.1</a:t>
          </a:r>
          <a:r>
            <a:rPr lang="en-US" sz="2800" dirty="0">
              <a:solidFill>
                <a:schemeClr val="accent4">
                  <a:lumMod val="50000"/>
                </a:schemeClr>
              </a:solidFill>
            </a:rPr>
            <a:t>.  </a:t>
          </a:r>
          <a:r>
            <a:rPr lang="en-US" sz="2800" dirty="0"/>
            <a:t>Evidence that most pastors and teachers feel supported by church members and by conference administrators, continue to feel called to ministry, and are engaging in continuing education and development </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1"/>
      <dgm:spPr/>
    </dgm:pt>
    <dgm:pt modelId="{6B8E0722-33CA-964C-AEC9-C14333175351}" type="pres">
      <dgm:prSet presAssocID="{3F306D8D-DBA0-46F0-9B03-1B06A30F8BD5}" presName="text" presStyleLbl="fgAcc0" presStyleIdx="0" presStyleCnt="1" custScaleY="137236">
        <dgm:presLayoutVars>
          <dgm:chPref val="3"/>
        </dgm:presLayoutVars>
      </dgm:prSet>
      <dgm:spPr/>
    </dgm:pt>
    <dgm:pt modelId="{2DC56A58-95CC-1D45-89F4-4257263C8AB4}" type="pres">
      <dgm:prSet presAssocID="{3F306D8D-DBA0-46F0-9B03-1B06A30F8BD5}"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3FB6B97B-8414-E045-8D9D-D835096CDE97}" type="presOf" srcId="{3F306D8D-DBA0-46F0-9B03-1B06A30F8BD5}" destId="{6B8E0722-33CA-964C-AEC9-C14333175351}" srcOrd="0" destOrd="0" presId="urn:microsoft.com/office/officeart/2005/8/layout/hierarchy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chemeClr val="accent4">
                  <a:lumMod val="75000"/>
                </a:schemeClr>
              </a:solidFill>
              <a:highlight>
                <a:srgbClr val="FFFF00"/>
              </a:highlight>
            </a:rPr>
            <a:t>KPI 2.10</a:t>
          </a:r>
          <a:r>
            <a:rPr lang="en-US" sz="2800" dirty="0">
              <a:solidFill>
                <a:schemeClr val="accent4">
                  <a:lumMod val="50000"/>
                </a:schemeClr>
              </a:solidFill>
            </a:rPr>
            <a:t>. </a:t>
          </a:r>
          <a:r>
            <a:rPr lang="en-US" sz="2800" dirty="0"/>
            <a:t>Each conference and mission has a five-year plan to </a:t>
          </a:r>
          <a:r>
            <a:rPr lang="en-US" sz="2800" b="1" dirty="0"/>
            <a:t>increase the number of Adventist </a:t>
          </a:r>
          <a:r>
            <a:rPr lang="en-US" sz="2800" dirty="0"/>
            <a:t>primary and secondary </a:t>
          </a:r>
          <a:r>
            <a:rPr lang="en-US" sz="2800" b="1" dirty="0"/>
            <a:t>schools </a:t>
          </a:r>
          <a:endParaRPr lang="en-US" sz="2800" dirty="0"/>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E2010BF2-5335-E44F-B956-0484441E984A}">
      <dgm:prSet custT="1"/>
      <dgm:spPr/>
      <dgm:t>
        <a:bodyPr/>
        <a:lstStyle/>
        <a:p>
          <a:r>
            <a:rPr lang="en-US" sz="2800" dirty="0">
              <a:solidFill>
                <a:schemeClr val="accent4">
                  <a:lumMod val="75000"/>
                </a:schemeClr>
              </a:solidFill>
              <a:highlight>
                <a:srgbClr val="FFFF00"/>
              </a:highlight>
            </a:rPr>
            <a:t>KPI 4.2</a:t>
          </a:r>
          <a:r>
            <a:rPr lang="en-US" sz="2800" dirty="0"/>
            <a:t>. Adventist tertiary institutions </a:t>
          </a:r>
          <a:r>
            <a:rPr lang="en-US" sz="2800" b="1" dirty="0"/>
            <a:t>increase the proportion of missiologists teaching mission,</a:t>
          </a:r>
          <a:r>
            <a:rPr lang="en-US" sz="2800" dirty="0"/>
            <a:t> all of whom are faithful to biblical missional principles, Adventist educated, and endorsed by IBMTE.  </a:t>
          </a:r>
        </a:p>
      </dgm:t>
    </dgm:pt>
    <dgm:pt modelId="{5818F77E-FF82-7D4F-B18C-1948DC2E73CC}" type="parTrans" cxnId="{C30B2DCD-FA40-A642-928B-762B8D31B096}">
      <dgm:prSet/>
      <dgm:spPr/>
      <dgm:t>
        <a:bodyPr/>
        <a:lstStyle/>
        <a:p>
          <a:endParaRPr lang="en-US"/>
        </a:p>
      </dgm:t>
    </dgm:pt>
    <dgm:pt modelId="{A8FCA235-8129-1A48-A855-F5A988461921}" type="sibTrans" cxnId="{C30B2DCD-FA40-A642-928B-762B8D31B09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37236">
        <dgm:presLayoutVars>
          <dgm:chPref val="3"/>
        </dgm:presLayoutVars>
      </dgm:prSet>
      <dgm:spPr/>
    </dgm:pt>
    <dgm:pt modelId="{2DC56A58-95CC-1D45-89F4-4257263C8AB4}" type="pres">
      <dgm:prSet presAssocID="{3F306D8D-DBA0-46F0-9B03-1B06A30F8BD5}" presName="hierChild2" presStyleCnt="0"/>
      <dgm:spPr/>
    </dgm:pt>
    <dgm:pt modelId="{627D2270-2395-544A-A07F-470356E5F116}" type="pres">
      <dgm:prSet presAssocID="{E2010BF2-5335-E44F-B956-0484441E984A}" presName="hierRoot1" presStyleCnt="0"/>
      <dgm:spPr/>
    </dgm:pt>
    <dgm:pt modelId="{8C28159D-347B-FF45-9789-589D4FD29725}" type="pres">
      <dgm:prSet presAssocID="{E2010BF2-5335-E44F-B956-0484441E984A}" presName="composite" presStyleCnt="0"/>
      <dgm:spPr/>
    </dgm:pt>
    <dgm:pt modelId="{4CF2093F-6F2D-4A4F-BBAE-9D1E8E872CA3}" type="pres">
      <dgm:prSet presAssocID="{E2010BF2-5335-E44F-B956-0484441E984A}" presName="background" presStyleLbl="node0" presStyleIdx="1" presStyleCnt="2"/>
      <dgm:spPr/>
    </dgm:pt>
    <dgm:pt modelId="{B3C313FB-CDCE-3740-9758-0E42F6712A35}" type="pres">
      <dgm:prSet presAssocID="{E2010BF2-5335-E44F-B956-0484441E984A}" presName="text" presStyleLbl="fgAcc0" presStyleIdx="1" presStyleCnt="2" custScaleY="124165">
        <dgm:presLayoutVars>
          <dgm:chPref val="3"/>
        </dgm:presLayoutVars>
      </dgm:prSet>
      <dgm:spPr/>
    </dgm:pt>
    <dgm:pt modelId="{F3D833F3-EA4C-1444-821C-257A131D05B4}" type="pres">
      <dgm:prSet presAssocID="{E2010BF2-5335-E44F-B956-0484441E984A}"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81736163-50E5-684E-A8F6-8BE5237432E3}" type="presOf" srcId="{E2010BF2-5335-E44F-B956-0484441E984A}" destId="{B3C313FB-CDCE-3740-9758-0E42F6712A35}"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C30B2DCD-FA40-A642-928B-762B8D31B096}" srcId="{D7151854-B50E-4F6F-A81B-EF21275BD217}" destId="{E2010BF2-5335-E44F-B956-0484441E984A}" srcOrd="1" destOrd="0" parTransId="{5818F77E-FF82-7D4F-B18C-1948DC2E73CC}" sibTransId="{A8FCA235-8129-1A48-A855-F5A98846192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27744160-A6F2-5947-BAF3-DC8160F7D92F}" type="presParOf" srcId="{CBA6F82C-8D6F-9843-91BE-0CE6C6F3C4FB}" destId="{627D2270-2395-544A-A07F-470356E5F116}" srcOrd="1" destOrd="0" presId="urn:microsoft.com/office/officeart/2005/8/layout/hierarchy1"/>
    <dgm:cxn modelId="{26AE1483-4F57-E043-AEDF-17B24061CF31}" type="presParOf" srcId="{627D2270-2395-544A-A07F-470356E5F116}" destId="{8C28159D-347B-FF45-9789-589D4FD29725}" srcOrd="0" destOrd="0" presId="urn:microsoft.com/office/officeart/2005/8/layout/hierarchy1"/>
    <dgm:cxn modelId="{A830442C-98EB-8D4D-A19A-E29411C42FE2}" type="presParOf" srcId="{8C28159D-347B-FF45-9789-589D4FD29725}" destId="{4CF2093F-6F2D-4A4F-BBAE-9D1E8E872CA3}" srcOrd="0" destOrd="0" presId="urn:microsoft.com/office/officeart/2005/8/layout/hierarchy1"/>
    <dgm:cxn modelId="{84BD2E84-102C-E741-9B69-56683519008D}" type="presParOf" srcId="{8C28159D-347B-FF45-9789-589D4FD29725}" destId="{B3C313FB-CDCE-3740-9758-0E42F6712A35}" srcOrd="1" destOrd="0" presId="urn:microsoft.com/office/officeart/2005/8/layout/hierarchy1"/>
    <dgm:cxn modelId="{8D398292-FEFA-2944-BE73-4D334A002810}" type="presParOf" srcId="{627D2270-2395-544A-A07F-470356E5F116}" destId="{F3D833F3-EA4C-1444-821C-257A131D05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EC6D15-6F6C-443C-A6A1-387F242120A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C839724-45EA-4BE7-9A9A-6D60049E9582}">
      <dgm:prSet custT="1"/>
      <dgm:spPr/>
      <dgm:t>
        <a:bodyPr/>
        <a:lstStyle/>
        <a:p>
          <a:r>
            <a:rPr lang="en-US" sz="2400" dirty="0">
              <a:solidFill>
                <a:schemeClr val="accent4">
                  <a:lumMod val="75000"/>
                </a:schemeClr>
              </a:solidFill>
              <a:highlight>
                <a:srgbClr val="FFFF00"/>
              </a:highlight>
            </a:rPr>
            <a:t>KPI 5.2</a:t>
          </a:r>
          <a:r>
            <a:rPr lang="en-US" sz="2400" dirty="0">
              <a:solidFill>
                <a:schemeClr val="accent4">
                  <a:lumMod val="50000"/>
                </a:schemeClr>
              </a:solidFill>
            </a:rPr>
            <a:t>. </a:t>
          </a:r>
          <a:r>
            <a:rPr lang="en-US" sz="2400" dirty="0"/>
            <a:t>Significant increase in numbers of church members and unbaptized children and youth regularly attending divine service and Sabbath School</a:t>
          </a:r>
          <a:r>
            <a:rPr lang="en-US" sz="2400" dirty="0">
              <a:solidFill>
                <a:schemeClr val="accent4">
                  <a:lumMod val="50000"/>
                </a:schemeClr>
              </a:solidFill>
            </a:rPr>
            <a:t> </a:t>
          </a:r>
          <a:endParaRPr lang="en-US" sz="2400" dirty="0"/>
        </a:p>
      </dgm:t>
    </dgm:pt>
    <dgm:pt modelId="{C8B14E76-727D-420D-80E0-F0AED5EBE8E0}" type="parTrans" cxnId="{67DCCEFF-2BA5-45EE-A089-2A7D1B1ABA3A}">
      <dgm:prSet/>
      <dgm:spPr/>
      <dgm:t>
        <a:bodyPr/>
        <a:lstStyle/>
        <a:p>
          <a:endParaRPr lang="en-US"/>
        </a:p>
      </dgm:t>
    </dgm:pt>
    <dgm:pt modelId="{6FE58028-B979-4075-B5C6-803842549488}" type="sibTrans" cxnId="{67DCCEFF-2BA5-45EE-A089-2A7D1B1ABA3A}">
      <dgm:prSet/>
      <dgm:spPr/>
      <dgm:t>
        <a:bodyPr/>
        <a:lstStyle/>
        <a:p>
          <a:endParaRPr lang="en-US"/>
        </a:p>
      </dgm:t>
    </dgm:pt>
    <dgm:pt modelId="{DC02F836-1023-4BA8-A1CB-C61CC55959FC}">
      <dgm:prSet custT="1"/>
      <dgm:spPr/>
      <dgm:t>
        <a:bodyPr/>
        <a:lstStyle/>
        <a:p>
          <a:r>
            <a:rPr lang="en-US" sz="2400" dirty="0">
              <a:solidFill>
                <a:schemeClr val="accent4">
                  <a:lumMod val="50000"/>
                </a:schemeClr>
              </a:solidFill>
              <a:highlight>
                <a:srgbClr val="FFFF00"/>
              </a:highlight>
            </a:rPr>
            <a:t>KPI 5.9</a:t>
          </a:r>
          <a:r>
            <a:rPr lang="en-US" sz="2400" dirty="0"/>
            <a:t>. Increased number of children from Adventist homes and churches attending Adventist schools.</a:t>
          </a:r>
        </a:p>
      </dgm:t>
    </dgm:pt>
    <dgm:pt modelId="{1768A1BA-0663-48D0-9CCA-93BC14A234C7}" type="parTrans" cxnId="{B5F64B65-15B7-4DB5-BB26-49B57CA3365D}">
      <dgm:prSet/>
      <dgm:spPr/>
      <dgm:t>
        <a:bodyPr/>
        <a:lstStyle/>
        <a:p>
          <a:endParaRPr lang="en-US"/>
        </a:p>
      </dgm:t>
    </dgm:pt>
    <dgm:pt modelId="{3DD21418-6D1B-46D8-9A87-1E6843368CDB}" type="sibTrans" cxnId="{B5F64B65-15B7-4DB5-BB26-49B57CA3365D}">
      <dgm:prSet/>
      <dgm:spPr/>
      <dgm:t>
        <a:bodyPr/>
        <a:lstStyle/>
        <a:p>
          <a:endParaRPr lang="en-US"/>
        </a:p>
      </dgm:t>
    </dgm:pt>
    <dgm:pt modelId="{01F51EBE-9CEC-C74B-A128-2904921EBF3F}" type="pres">
      <dgm:prSet presAssocID="{54EC6D15-6F6C-443C-A6A1-387F242120AB}" presName="hierChild1" presStyleCnt="0">
        <dgm:presLayoutVars>
          <dgm:chPref val="1"/>
          <dgm:dir/>
          <dgm:animOne val="branch"/>
          <dgm:animLvl val="lvl"/>
          <dgm:resizeHandles/>
        </dgm:presLayoutVars>
      </dgm:prSet>
      <dgm:spPr/>
    </dgm:pt>
    <dgm:pt modelId="{20C81151-629E-684E-95C4-D9BA6C5D0F35}" type="pres">
      <dgm:prSet presAssocID="{CC839724-45EA-4BE7-9A9A-6D60049E9582}" presName="hierRoot1" presStyleCnt="0"/>
      <dgm:spPr/>
    </dgm:pt>
    <dgm:pt modelId="{78491D67-80C5-D848-A977-CB25DA4405F3}" type="pres">
      <dgm:prSet presAssocID="{CC839724-45EA-4BE7-9A9A-6D60049E9582}" presName="composite" presStyleCnt="0"/>
      <dgm:spPr/>
    </dgm:pt>
    <dgm:pt modelId="{46D54C73-AFBD-4B47-9A3E-920B546F5045}" type="pres">
      <dgm:prSet presAssocID="{CC839724-45EA-4BE7-9A9A-6D60049E9582}" presName="background" presStyleLbl="node0" presStyleIdx="0" presStyleCnt="2"/>
      <dgm:spPr/>
    </dgm:pt>
    <dgm:pt modelId="{3CEDE5BF-6F3C-CA43-B5A0-208BAEF9E5BF}" type="pres">
      <dgm:prSet presAssocID="{CC839724-45EA-4BE7-9A9A-6D60049E9582}" presName="text" presStyleLbl="fgAcc0" presStyleIdx="0" presStyleCnt="2">
        <dgm:presLayoutVars>
          <dgm:chPref val="3"/>
        </dgm:presLayoutVars>
      </dgm:prSet>
      <dgm:spPr/>
    </dgm:pt>
    <dgm:pt modelId="{816A01C3-481D-EB4E-924C-73339B8462EB}" type="pres">
      <dgm:prSet presAssocID="{CC839724-45EA-4BE7-9A9A-6D60049E9582}" presName="hierChild2" presStyleCnt="0"/>
      <dgm:spPr/>
    </dgm:pt>
    <dgm:pt modelId="{9F55CF7E-251D-1245-9C6D-C18501FFE99C}" type="pres">
      <dgm:prSet presAssocID="{DC02F836-1023-4BA8-A1CB-C61CC55959FC}" presName="hierRoot1" presStyleCnt="0"/>
      <dgm:spPr/>
    </dgm:pt>
    <dgm:pt modelId="{EDB71E53-B74C-5E43-990F-7059D94B98BF}" type="pres">
      <dgm:prSet presAssocID="{DC02F836-1023-4BA8-A1CB-C61CC55959FC}" presName="composite" presStyleCnt="0"/>
      <dgm:spPr/>
    </dgm:pt>
    <dgm:pt modelId="{5DF0FB80-3679-B74C-83BF-68980C15D201}" type="pres">
      <dgm:prSet presAssocID="{DC02F836-1023-4BA8-A1CB-C61CC55959FC}" presName="background" presStyleLbl="node0" presStyleIdx="1" presStyleCnt="2"/>
      <dgm:spPr/>
    </dgm:pt>
    <dgm:pt modelId="{6C1DF1D7-D2E4-5341-8ED2-38A49F00F763}" type="pres">
      <dgm:prSet presAssocID="{DC02F836-1023-4BA8-A1CB-C61CC55959FC}" presName="text" presStyleLbl="fgAcc0" presStyleIdx="1" presStyleCnt="2">
        <dgm:presLayoutVars>
          <dgm:chPref val="3"/>
        </dgm:presLayoutVars>
      </dgm:prSet>
      <dgm:spPr/>
    </dgm:pt>
    <dgm:pt modelId="{26DCC917-392D-3E44-A4C8-520BC8E65ECF}" type="pres">
      <dgm:prSet presAssocID="{DC02F836-1023-4BA8-A1CB-C61CC55959FC}" presName="hierChild2" presStyleCnt="0"/>
      <dgm:spPr/>
    </dgm:pt>
  </dgm:ptLst>
  <dgm:cxnLst>
    <dgm:cxn modelId="{CDBD1E19-7F04-AA41-89E9-C31E0F148369}" type="presOf" srcId="{54EC6D15-6F6C-443C-A6A1-387F242120AB}" destId="{01F51EBE-9CEC-C74B-A128-2904921EBF3F}" srcOrd="0" destOrd="0" presId="urn:microsoft.com/office/officeart/2005/8/layout/hierarchy1"/>
    <dgm:cxn modelId="{08F67031-7DDA-8145-B250-06DE16F9EE71}" type="presOf" srcId="{CC839724-45EA-4BE7-9A9A-6D60049E9582}" destId="{3CEDE5BF-6F3C-CA43-B5A0-208BAEF9E5BF}" srcOrd="0" destOrd="0" presId="urn:microsoft.com/office/officeart/2005/8/layout/hierarchy1"/>
    <dgm:cxn modelId="{B5F64B65-15B7-4DB5-BB26-49B57CA3365D}" srcId="{54EC6D15-6F6C-443C-A6A1-387F242120AB}" destId="{DC02F836-1023-4BA8-A1CB-C61CC55959FC}" srcOrd="1" destOrd="0" parTransId="{1768A1BA-0663-48D0-9CCA-93BC14A234C7}" sibTransId="{3DD21418-6D1B-46D8-9A87-1E6843368CDB}"/>
    <dgm:cxn modelId="{346A04E5-DE89-4340-9E72-E80EFFB3C2F0}" type="presOf" srcId="{DC02F836-1023-4BA8-A1CB-C61CC55959FC}" destId="{6C1DF1D7-D2E4-5341-8ED2-38A49F00F763}" srcOrd="0" destOrd="0" presId="urn:microsoft.com/office/officeart/2005/8/layout/hierarchy1"/>
    <dgm:cxn modelId="{67DCCEFF-2BA5-45EE-A089-2A7D1B1ABA3A}" srcId="{54EC6D15-6F6C-443C-A6A1-387F242120AB}" destId="{CC839724-45EA-4BE7-9A9A-6D60049E9582}" srcOrd="0" destOrd="0" parTransId="{C8B14E76-727D-420D-80E0-F0AED5EBE8E0}" sibTransId="{6FE58028-B979-4075-B5C6-803842549488}"/>
    <dgm:cxn modelId="{E1ED8B33-1AF4-4245-9A69-789B6677BC06}" type="presParOf" srcId="{01F51EBE-9CEC-C74B-A128-2904921EBF3F}" destId="{20C81151-629E-684E-95C4-D9BA6C5D0F35}" srcOrd="0" destOrd="0" presId="urn:microsoft.com/office/officeart/2005/8/layout/hierarchy1"/>
    <dgm:cxn modelId="{90FFBC7A-C600-1543-AC15-56B7D0E1B8D9}" type="presParOf" srcId="{20C81151-629E-684E-95C4-D9BA6C5D0F35}" destId="{78491D67-80C5-D848-A977-CB25DA4405F3}" srcOrd="0" destOrd="0" presId="urn:microsoft.com/office/officeart/2005/8/layout/hierarchy1"/>
    <dgm:cxn modelId="{67E764FD-501C-A743-ADB1-E010DE516662}" type="presParOf" srcId="{78491D67-80C5-D848-A977-CB25DA4405F3}" destId="{46D54C73-AFBD-4B47-9A3E-920B546F5045}" srcOrd="0" destOrd="0" presId="urn:microsoft.com/office/officeart/2005/8/layout/hierarchy1"/>
    <dgm:cxn modelId="{D96E899C-D58C-B848-97A1-14033DD89D91}" type="presParOf" srcId="{78491D67-80C5-D848-A977-CB25DA4405F3}" destId="{3CEDE5BF-6F3C-CA43-B5A0-208BAEF9E5BF}" srcOrd="1" destOrd="0" presId="urn:microsoft.com/office/officeart/2005/8/layout/hierarchy1"/>
    <dgm:cxn modelId="{326B4CD9-1BE4-9648-8F61-CD08455D92EA}" type="presParOf" srcId="{20C81151-629E-684E-95C4-D9BA6C5D0F35}" destId="{816A01C3-481D-EB4E-924C-73339B8462EB}" srcOrd="1" destOrd="0" presId="urn:microsoft.com/office/officeart/2005/8/layout/hierarchy1"/>
    <dgm:cxn modelId="{7A4E0EDA-2D7F-BA42-8287-242975C8D383}" type="presParOf" srcId="{01F51EBE-9CEC-C74B-A128-2904921EBF3F}" destId="{9F55CF7E-251D-1245-9C6D-C18501FFE99C}" srcOrd="1" destOrd="0" presId="urn:microsoft.com/office/officeart/2005/8/layout/hierarchy1"/>
    <dgm:cxn modelId="{580EC2A8-F7DD-9945-8871-BFF8AE812CDB}" type="presParOf" srcId="{9F55CF7E-251D-1245-9C6D-C18501FFE99C}" destId="{EDB71E53-B74C-5E43-990F-7059D94B98BF}" srcOrd="0" destOrd="0" presId="urn:microsoft.com/office/officeart/2005/8/layout/hierarchy1"/>
    <dgm:cxn modelId="{296B0CF3-0DCA-4A41-800C-824E68E35F04}" type="presParOf" srcId="{EDB71E53-B74C-5E43-990F-7059D94B98BF}" destId="{5DF0FB80-3679-B74C-83BF-68980C15D201}" srcOrd="0" destOrd="0" presId="urn:microsoft.com/office/officeart/2005/8/layout/hierarchy1"/>
    <dgm:cxn modelId="{678A1E1F-0BCA-884D-B6EE-27CB5AF130B5}" type="presParOf" srcId="{EDB71E53-B74C-5E43-990F-7059D94B98BF}" destId="{6C1DF1D7-D2E4-5341-8ED2-38A49F00F763}" srcOrd="1" destOrd="0" presId="urn:microsoft.com/office/officeart/2005/8/layout/hierarchy1"/>
    <dgm:cxn modelId="{58EA140D-3971-2E42-A47F-45AFB41B83B1}" type="presParOf" srcId="{9F55CF7E-251D-1245-9C6D-C18501FFE99C}" destId="{26DCC917-392D-3E44-A4C8-520BC8E65EC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BD94E9-A79A-4D1F-ABA0-EE22DDBF1D2E}"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5EA9FEE-6F9E-41BA-9D62-07DFFFDDCA3D}">
      <dgm:prSet custT="1"/>
      <dgm:spPr/>
      <dgm:t>
        <a:bodyPr/>
        <a:lstStyle/>
        <a:p>
          <a:r>
            <a:rPr lang="en-US" sz="2500" dirty="0">
              <a:solidFill>
                <a:schemeClr val="accent4">
                  <a:lumMod val="50000"/>
                </a:schemeClr>
              </a:solidFill>
              <a:highlight>
                <a:srgbClr val="FFFF00"/>
              </a:highlight>
            </a:rPr>
            <a:t>KPI 6.8</a:t>
          </a:r>
          <a:r>
            <a:rPr lang="en-US" sz="2500" dirty="0"/>
            <a:t>. Improved retention rates of young adults, youth, and unbaptized children, based on the collection of specific statistics on those groups.</a:t>
          </a:r>
          <a:endParaRPr lang="en-US" sz="2400" dirty="0"/>
        </a:p>
      </dgm:t>
    </dgm:pt>
    <dgm:pt modelId="{C1F0CDB8-28F7-421F-B812-DBB6D535F1A9}" type="parTrans" cxnId="{EA603FC5-939D-4869-A91B-8BB87A437DB7}">
      <dgm:prSet/>
      <dgm:spPr/>
      <dgm:t>
        <a:bodyPr/>
        <a:lstStyle/>
        <a:p>
          <a:endParaRPr lang="en-US"/>
        </a:p>
      </dgm:t>
    </dgm:pt>
    <dgm:pt modelId="{550AAAD9-2400-4617-8B45-38B2A01C6AA9}" type="sibTrans" cxnId="{EA603FC5-939D-4869-A91B-8BB87A437DB7}">
      <dgm:prSet/>
      <dgm:spPr/>
      <dgm:t>
        <a:bodyPr/>
        <a:lstStyle/>
        <a:p>
          <a:endParaRPr lang="en-US"/>
        </a:p>
      </dgm:t>
    </dgm:pt>
    <dgm:pt modelId="{29156A02-B03F-4C6D-A452-132EC2E698F4}">
      <dgm:prSet custT="1"/>
      <dgm:spPr/>
      <dgm:t>
        <a:bodyPr/>
        <a:lstStyle/>
        <a:p>
          <a:r>
            <a:rPr lang="en-US" sz="2400" dirty="0">
              <a:solidFill>
                <a:schemeClr val="accent4">
                  <a:lumMod val="75000"/>
                </a:schemeClr>
              </a:solidFill>
              <a:highlight>
                <a:srgbClr val="FFFF00"/>
              </a:highlight>
            </a:rPr>
            <a:t>KPI 7.3</a:t>
          </a:r>
          <a:r>
            <a:rPr lang="en-US" sz="2400" dirty="0">
              <a:solidFill>
                <a:schemeClr val="accent4">
                  <a:lumMod val="50000"/>
                </a:schemeClr>
              </a:solidFill>
            </a:rPr>
            <a:t>. </a:t>
          </a:r>
          <a:r>
            <a:rPr lang="en-US" sz="2400" dirty="0"/>
            <a:t>Increased ethical and responsible use of media platforms by students.</a:t>
          </a:r>
        </a:p>
      </dgm:t>
    </dgm:pt>
    <dgm:pt modelId="{D3CC39AD-6BB3-40EC-98E5-D80E882A6571}" type="parTrans" cxnId="{ACE5C70A-909E-42D5-9D57-A50101E35A55}">
      <dgm:prSet/>
      <dgm:spPr/>
      <dgm:t>
        <a:bodyPr/>
        <a:lstStyle/>
        <a:p>
          <a:endParaRPr lang="en-US"/>
        </a:p>
      </dgm:t>
    </dgm:pt>
    <dgm:pt modelId="{C136FA03-F38A-4C64-BCDE-DE4600411B26}" type="sibTrans" cxnId="{ACE5C70A-909E-42D5-9D57-A50101E35A55}">
      <dgm:prSet/>
      <dgm:spPr/>
      <dgm:t>
        <a:bodyPr/>
        <a:lstStyle/>
        <a:p>
          <a:endParaRPr lang="en-US"/>
        </a:p>
      </dgm:t>
    </dgm:pt>
    <dgm:pt modelId="{C8A29E2A-DB19-1947-BE7D-D89A723493C2}" type="pres">
      <dgm:prSet presAssocID="{D3BD94E9-A79A-4D1F-ABA0-EE22DDBF1D2E}" presName="hierChild1" presStyleCnt="0">
        <dgm:presLayoutVars>
          <dgm:chPref val="1"/>
          <dgm:dir/>
          <dgm:animOne val="branch"/>
          <dgm:animLvl val="lvl"/>
          <dgm:resizeHandles/>
        </dgm:presLayoutVars>
      </dgm:prSet>
      <dgm:spPr/>
    </dgm:pt>
    <dgm:pt modelId="{0EB63BA5-C150-7C41-842D-9A4C47D76E67}" type="pres">
      <dgm:prSet presAssocID="{E5EA9FEE-6F9E-41BA-9D62-07DFFFDDCA3D}" presName="hierRoot1" presStyleCnt="0"/>
      <dgm:spPr/>
    </dgm:pt>
    <dgm:pt modelId="{C0DF87D8-9E67-C642-B645-5BA51AC81E2A}" type="pres">
      <dgm:prSet presAssocID="{E5EA9FEE-6F9E-41BA-9D62-07DFFFDDCA3D}" presName="composite" presStyleCnt="0"/>
      <dgm:spPr/>
    </dgm:pt>
    <dgm:pt modelId="{ECED40D3-4D19-D74E-B3EC-E7CD07B1696E}" type="pres">
      <dgm:prSet presAssocID="{E5EA9FEE-6F9E-41BA-9D62-07DFFFDDCA3D}" presName="background" presStyleLbl="node0" presStyleIdx="0" presStyleCnt="2"/>
      <dgm:spPr/>
    </dgm:pt>
    <dgm:pt modelId="{175619E0-10E7-5E40-AA03-780C82F19CD7}" type="pres">
      <dgm:prSet presAssocID="{E5EA9FEE-6F9E-41BA-9D62-07DFFFDDCA3D}" presName="text" presStyleLbl="fgAcc0" presStyleIdx="0" presStyleCnt="2">
        <dgm:presLayoutVars>
          <dgm:chPref val="3"/>
        </dgm:presLayoutVars>
      </dgm:prSet>
      <dgm:spPr/>
    </dgm:pt>
    <dgm:pt modelId="{98E33A76-ABE4-9742-9871-C29E9D6CCE23}" type="pres">
      <dgm:prSet presAssocID="{E5EA9FEE-6F9E-41BA-9D62-07DFFFDDCA3D}" presName="hierChild2" presStyleCnt="0"/>
      <dgm:spPr/>
    </dgm:pt>
    <dgm:pt modelId="{3265E951-59BD-AB46-AC89-55C7A2C32EB9}" type="pres">
      <dgm:prSet presAssocID="{29156A02-B03F-4C6D-A452-132EC2E698F4}" presName="hierRoot1" presStyleCnt="0"/>
      <dgm:spPr/>
    </dgm:pt>
    <dgm:pt modelId="{64ECD610-A201-2648-A077-EBFC5C23CA7B}" type="pres">
      <dgm:prSet presAssocID="{29156A02-B03F-4C6D-A452-132EC2E698F4}" presName="composite" presStyleCnt="0"/>
      <dgm:spPr/>
    </dgm:pt>
    <dgm:pt modelId="{2A2AAFAE-1BD1-7240-B09D-0AA01387D2D7}" type="pres">
      <dgm:prSet presAssocID="{29156A02-B03F-4C6D-A452-132EC2E698F4}" presName="background" presStyleLbl="node0" presStyleIdx="1" presStyleCnt="2"/>
      <dgm:spPr/>
    </dgm:pt>
    <dgm:pt modelId="{70E60B59-3FF2-2349-B629-0DD68274296F}" type="pres">
      <dgm:prSet presAssocID="{29156A02-B03F-4C6D-A452-132EC2E698F4}" presName="text" presStyleLbl="fgAcc0" presStyleIdx="1" presStyleCnt="2">
        <dgm:presLayoutVars>
          <dgm:chPref val="3"/>
        </dgm:presLayoutVars>
      </dgm:prSet>
      <dgm:spPr/>
    </dgm:pt>
    <dgm:pt modelId="{BAC005CD-E8F1-4343-A6DF-BC3C2CE155D2}" type="pres">
      <dgm:prSet presAssocID="{29156A02-B03F-4C6D-A452-132EC2E698F4}" presName="hierChild2" presStyleCnt="0"/>
      <dgm:spPr/>
    </dgm:pt>
  </dgm:ptLst>
  <dgm:cxnLst>
    <dgm:cxn modelId="{ACE5C70A-909E-42D5-9D57-A50101E35A55}" srcId="{D3BD94E9-A79A-4D1F-ABA0-EE22DDBF1D2E}" destId="{29156A02-B03F-4C6D-A452-132EC2E698F4}" srcOrd="1" destOrd="0" parTransId="{D3CC39AD-6BB3-40EC-98E5-D80E882A6571}" sibTransId="{C136FA03-F38A-4C64-BCDE-DE4600411B26}"/>
    <dgm:cxn modelId="{AC2D5F44-44D3-B44E-9F70-8D7DBF15A726}" type="presOf" srcId="{D3BD94E9-A79A-4D1F-ABA0-EE22DDBF1D2E}" destId="{C8A29E2A-DB19-1947-BE7D-D89A723493C2}" srcOrd="0" destOrd="0" presId="urn:microsoft.com/office/officeart/2005/8/layout/hierarchy1"/>
    <dgm:cxn modelId="{4C879DBB-5055-F448-BBDE-5899DACA5CBA}" type="presOf" srcId="{E5EA9FEE-6F9E-41BA-9D62-07DFFFDDCA3D}" destId="{175619E0-10E7-5E40-AA03-780C82F19CD7}" srcOrd="0" destOrd="0" presId="urn:microsoft.com/office/officeart/2005/8/layout/hierarchy1"/>
    <dgm:cxn modelId="{EA603FC5-939D-4869-A91B-8BB87A437DB7}" srcId="{D3BD94E9-A79A-4D1F-ABA0-EE22DDBF1D2E}" destId="{E5EA9FEE-6F9E-41BA-9D62-07DFFFDDCA3D}" srcOrd="0" destOrd="0" parTransId="{C1F0CDB8-28F7-421F-B812-DBB6D535F1A9}" sibTransId="{550AAAD9-2400-4617-8B45-38B2A01C6AA9}"/>
    <dgm:cxn modelId="{377690ED-35CF-C64F-A04A-CC8005BEE394}" type="presOf" srcId="{29156A02-B03F-4C6D-A452-132EC2E698F4}" destId="{70E60B59-3FF2-2349-B629-0DD68274296F}" srcOrd="0" destOrd="0" presId="urn:microsoft.com/office/officeart/2005/8/layout/hierarchy1"/>
    <dgm:cxn modelId="{935EA957-9178-1548-8320-8328E2FB6FD1}" type="presParOf" srcId="{C8A29E2A-DB19-1947-BE7D-D89A723493C2}" destId="{0EB63BA5-C150-7C41-842D-9A4C47D76E67}" srcOrd="0" destOrd="0" presId="urn:microsoft.com/office/officeart/2005/8/layout/hierarchy1"/>
    <dgm:cxn modelId="{E11905C7-A571-9943-BB53-6977B4A7E8CA}" type="presParOf" srcId="{0EB63BA5-C150-7C41-842D-9A4C47D76E67}" destId="{C0DF87D8-9E67-C642-B645-5BA51AC81E2A}" srcOrd="0" destOrd="0" presId="urn:microsoft.com/office/officeart/2005/8/layout/hierarchy1"/>
    <dgm:cxn modelId="{8F1507F8-F731-E848-B0DD-DE4D6E710394}" type="presParOf" srcId="{C0DF87D8-9E67-C642-B645-5BA51AC81E2A}" destId="{ECED40D3-4D19-D74E-B3EC-E7CD07B1696E}" srcOrd="0" destOrd="0" presId="urn:microsoft.com/office/officeart/2005/8/layout/hierarchy1"/>
    <dgm:cxn modelId="{07F105FB-1A14-1C4A-9C0A-5299883ABF90}" type="presParOf" srcId="{C0DF87D8-9E67-C642-B645-5BA51AC81E2A}" destId="{175619E0-10E7-5E40-AA03-780C82F19CD7}" srcOrd="1" destOrd="0" presId="urn:microsoft.com/office/officeart/2005/8/layout/hierarchy1"/>
    <dgm:cxn modelId="{61F4F1FC-D994-4F48-B559-46FD7EC06009}" type="presParOf" srcId="{0EB63BA5-C150-7C41-842D-9A4C47D76E67}" destId="{98E33A76-ABE4-9742-9871-C29E9D6CCE23}" srcOrd="1" destOrd="0" presId="urn:microsoft.com/office/officeart/2005/8/layout/hierarchy1"/>
    <dgm:cxn modelId="{08C35A2C-DB04-064D-9D49-E9CF382FFDC5}" type="presParOf" srcId="{C8A29E2A-DB19-1947-BE7D-D89A723493C2}" destId="{3265E951-59BD-AB46-AC89-55C7A2C32EB9}" srcOrd="1" destOrd="0" presId="urn:microsoft.com/office/officeart/2005/8/layout/hierarchy1"/>
    <dgm:cxn modelId="{A60B68BA-A121-C64F-8FBF-72DEEF10DAB6}" type="presParOf" srcId="{3265E951-59BD-AB46-AC89-55C7A2C32EB9}" destId="{64ECD610-A201-2648-A077-EBFC5C23CA7B}" srcOrd="0" destOrd="0" presId="urn:microsoft.com/office/officeart/2005/8/layout/hierarchy1"/>
    <dgm:cxn modelId="{B02A627C-C873-2244-8654-889B1B959EC8}" type="presParOf" srcId="{64ECD610-A201-2648-A077-EBFC5C23CA7B}" destId="{2A2AAFAE-1BD1-7240-B09D-0AA01387D2D7}" srcOrd="0" destOrd="0" presId="urn:microsoft.com/office/officeart/2005/8/layout/hierarchy1"/>
    <dgm:cxn modelId="{E4F1E3B9-875A-B347-A057-1F4EF12D859C}" type="presParOf" srcId="{64ECD610-A201-2648-A077-EBFC5C23CA7B}" destId="{70E60B59-3FF2-2349-B629-0DD68274296F}" srcOrd="1" destOrd="0" presId="urn:microsoft.com/office/officeart/2005/8/layout/hierarchy1"/>
    <dgm:cxn modelId="{8FBB811B-2058-EE4E-BDD9-7CE41888FCD1}" type="presParOf" srcId="{3265E951-59BD-AB46-AC89-55C7A2C32EB9}" destId="{BAC005CD-E8F1-4343-A6DF-BC3C2CE155D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151854-B50E-4F6F-A81B-EF21275BD2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306D8D-DBA0-46F0-9B03-1B06A30F8BD5}">
      <dgm:prSet custT="1"/>
      <dgm:spPr/>
      <dgm:t>
        <a:bodyPr/>
        <a:lstStyle/>
        <a:p>
          <a:r>
            <a:rPr lang="en-US" sz="2800" dirty="0">
              <a:solidFill>
                <a:schemeClr val="accent4">
                  <a:lumMod val="50000"/>
                </a:schemeClr>
              </a:solidFill>
            </a:rPr>
            <a:t>KPI 1.4. </a:t>
          </a:r>
          <a:r>
            <a:rPr lang="en-US" sz="2800" dirty="0"/>
            <a:t>Create and make available age-appropriate mission-focused </a:t>
          </a:r>
          <a:r>
            <a:rPr lang="en-US" sz="2800" b="1" dirty="0"/>
            <a:t>morning devotional books</a:t>
          </a:r>
          <a:r>
            <a:rPr lang="en-US" sz="2800" dirty="0"/>
            <a:t> aimed at each grade level of elementary education.</a:t>
          </a:r>
        </a:p>
      </dgm:t>
    </dgm:pt>
    <dgm:pt modelId="{70C0958A-9B2C-46CC-B854-5A15FD260473}" type="parTrans" cxnId="{ECD9DF18-35C5-4835-AEDF-0880EDA63976}">
      <dgm:prSet/>
      <dgm:spPr/>
      <dgm:t>
        <a:bodyPr/>
        <a:lstStyle/>
        <a:p>
          <a:endParaRPr lang="en-US"/>
        </a:p>
      </dgm:t>
    </dgm:pt>
    <dgm:pt modelId="{29BC62DF-8287-4D26-80AD-07349EAC1F9C}" type="sibTrans" cxnId="{ECD9DF18-35C5-4835-AEDF-0880EDA63976}">
      <dgm:prSet/>
      <dgm:spPr/>
      <dgm:t>
        <a:bodyPr/>
        <a:lstStyle/>
        <a:p>
          <a:endParaRPr lang="en-US"/>
        </a:p>
      </dgm:t>
    </dgm:pt>
    <dgm:pt modelId="{E2010BF2-5335-E44F-B956-0484441E984A}">
      <dgm:prSet custT="1"/>
      <dgm:spPr/>
      <dgm:t>
        <a:bodyPr/>
        <a:lstStyle/>
        <a:p>
          <a:r>
            <a:rPr lang="en-US" sz="2800" dirty="0">
              <a:solidFill>
                <a:schemeClr val="accent4">
                  <a:lumMod val="50000"/>
                </a:schemeClr>
              </a:solidFill>
            </a:rPr>
            <a:t>KPI 1.5</a:t>
          </a:r>
          <a:r>
            <a:rPr lang="en-US" sz="2800" dirty="0"/>
            <a:t>. GC Education, Children’s Ministries, et al collaborate in </a:t>
          </a:r>
          <a:r>
            <a:rPr lang="en-US" sz="2800" b="1" dirty="0"/>
            <a:t>producing readings on mission for Adventist children and teenagers </a:t>
          </a:r>
          <a:r>
            <a:rPr lang="en-US" sz="2800" dirty="0"/>
            <a:t>… as appropriate and as budgets allow </a:t>
          </a:r>
        </a:p>
      </dgm:t>
    </dgm:pt>
    <dgm:pt modelId="{5818F77E-FF82-7D4F-B18C-1948DC2E73CC}" type="parTrans" cxnId="{C30B2DCD-FA40-A642-928B-762B8D31B096}">
      <dgm:prSet/>
      <dgm:spPr/>
      <dgm:t>
        <a:bodyPr/>
        <a:lstStyle/>
        <a:p>
          <a:endParaRPr lang="en-US"/>
        </a:p>
      </dgm:t>
    </dgm:pt>
    <dgm:pt modelId="{A8FCA235-8129-1A48-A855-F5A988461921}" type="sibTrans" cxnId="{C30B2DCD-FA40-A642-928B-762B8D31B096}">
      <dgm:prSet/>
      <dgm:spPr/>
      <dgm:t>
        <a:bodyPr/>
        <a:lstStyle/>
        <a:p>
          <a:endParaRPr lang="en-US"/>
        </a:p>
      </dgm:t>
    </dgm:pt>
    <dgm:pt modelId="{CBA6F82C-8D6F-9843-91BE-0CE6C6F3C4FB}" type="pres">
      <dgm:prSet presAssocID="{D7151854-B50E-4F6F-A81B-EF21275BD217}" presName="hierChild1" presStyleCnt="0">
        <dgm:presLayoutVars>
          <dgm:chPref val="1"/>
          <dgm:dir/>
          <dgm:animOne val="branch"/>
          <dgm:animLvl val="lvl"/>
          <dgm:resizeHandles/>
        </dgm:presLayoutVars>
      </dgm:prSet>
      <dgm:spPr/>
    </dgm:pt>
    <dgm:pt modelId="{2ABF5CCD-CA3E-FF46-9FE1-C7198A904D01}" type="pres">
      <dgm:prSet presAssocID="{3F306D8D-DBA0-46F0-9B03-1B06A30F8BD5}" presName="hierRoot1" presStyleCnt="0"/>
      <dgm:spPr/>
    </dgm:pt>
    <dgm:pt modelId="{6B1E3310-C971-EE48-A7CB-89DD9EDFF728}" type="pres">
      <dgm:prSet presAssocID="{3F306D8D-DBA0-46F0-9B03-1B06A30F8BD5}" presName="composite" presStyleCnt="0"/>
      <dgm:spPr/>
    </dgm:pt>
    <dgm:pt modelId="{8A8995B2-9223-BF4E-BEAD-DA923CB904E1}" type="pres">
      <dgm:prSet presAssocID="{3F306D8D-DBA0-46F0-9B03-1B06A30F8BD5}" presName="background" presStyleLbl="node0" presStyleIdx="0" presStyleCnt="2"/>
      <dgm:spPr/>
    </dgm:pt>
    <dgm:pt modelId="{6B8E0722-33CA-964C-AEC9-C14333175351}" type="pres">
      <dgm:prSet presAssocID="{3F306D8D-DBA0-46F0-9B03-1B06A30F8BD5}" presName="text" presStyleLbl="fgAcc0" presStyleIdx="0" presStyleCnt="2" custScaleY="137236">
        <dgm:presLayoutVars>
          <dgm:chPref val="3"/>
        </dgm:presLayoutVars>
      </dgm:prSet>
      <dgm:spPr/>
    </dgm:pt>
    <dgm:pt modelId="{2DC56A58-95CC-1D45-89F4-4257263C8AB4}" type="pres">
      <dgm:prSet presAssocID="{3F306D8D-DBA0-46F0-9B03-1B06A30F8BD5}" presName="hierChild2" presStyleCnt="0"/>
      <dgm:spPr/>
    </dgm:pt>
    <dgm:pt modelId="{627D2270-2395-544A-A07F-470356E5F116}" type="pres">
      <dgm:prSet presAssocID="{E2010BF2-5335-E44F-B956-0484441E984A}" presName="hierRoot1" presStyleCnt="0"/>
      <dgm:spPr/>
    </dgm:pt>
    <dgm:pt modelId="{8C28159D-347B-FF45-9789-589D4FD29725}" type="pres">
      <dgm:prSet presAssocID="{E2010BF2-5335-E44F-B956-0484441E984A}" presName="composite" presStyleCnt="0"/>
      <dgm:spPr/>
    </dgm:pt>
    <dgm:pt modelId="{4CF2093F-6F2D-4A4F-BBAE-9D1E8E872CA3}" type="pres">
      <dgm:prSet presAssocID="{E2010BF2-5335-E44F-B956-0484441E984A}" presName="background" presStyleLbl="node0" presStyleIdx="1" presStyleCnt="2"/>
      <dgm:spPr/>
    </dgm:pt>
    <dgm:pt modelId="{B3C313FB-CDCE-3740-9758-0E42F6712A35}" type="pres">
      <dgm:prSet presAssocID="{E2010BF2-5335-E44F-B956-0484441E984A}" presName="text" presStyleLbl="fgAcc0" presStyleIdx="1" presStyleCnt="2" custScaleY="124165">
        <dgm:presLayoutVars>
          <dgm:chPref val="3"/>
        </dgm:presLayoutVars>
      </dgm:prSet>
      <dgm:spPr/>
    </dgm:pt>
    <dgm:pt modelId="{F3D833F3-EA4C-1444-821C-257A131D05B4}" type="pres">
      <dgm:prSet presAssocID="{E2010BF2-5335-E44F-B956-0484441E984A}" presName="hierChild2" presStyleCnt="0"/>
      <dgm:spPr/>
    </dgm:pt>
  </dgm:ptLst>
  <dgm:cxnLst>
    <dgm:cxn modelId="{ECD9DF18-35C5-4835-AEDF-0880EDA63976}" srcId="{D7151854-B50E-4F6F-A81B-EF21275BD217}" destId="{3F306D8D-DBA0-46F0-9B03-1B06A30F8BD5}" srcOrd="0" destOrd="0" parTransId="{70C0958A-9B2C-46CC-B854-5A15FD260473}" sibTransId="{29BC62DF-8287-4D26-80AD-07349EAC1F9C}"/>
    <dgm:cxn modelId="{81736163-50E5-684E-A8F6-8BE5237432E3}" type="presOf" srcId="{E2010BF2-5335-E44F-B956-0484441E984A}" destId="{B3C313FB-CDCE-3740-9758-0E42F6712A35}" srcOrd="0" destOrd="0" presId="urn:microsoft.com/office/officeart/2005/8/layout/hierarchy1"/>
    <dgm:cxn modelId="{3FB6B97B-8414-E045-8D9D-D835096CDE97}" type="presOf" srcId="{3F306D8D-DBA0-46F0-9B03-1B06A30F8BD5}" destId="{6B8E0722-33CA-964C-AEC9-C14333175351}" srcOrd="0" destOrd="0" presId="urn:microsoft.com/office/officeart/2005/8/layout/hierarchy1"/>
    <dgm:cxn modelId="{C30B2DCD-FA40-A642-928B-762B8D31B096}" srcId="{D7151854-B50E-4F6F-A81B-EF21275BD217}" destId="{E2010BF2-5335-E44F-B956-0484441E984A}" srcOrd="1" destOrd="0" parTransId="{5818F77E-FF82-7D4F-B18C-1948DC2E73CC}" sibTransId="{A8FCA235-8129-1A48-A855-F5A988461921}"/>
    <dgm:cxn modelId="{8A3143D5-30D1-9747-B340-C3DA416617A8}" type="presOf" srcId="{D7151854-B50E-4F6F-A81B-EF21275BD217}" destId="{CBA6F82C-8D6F-9843-91BE-0CE6C6F3C4FB}" srcOrd="0" destOrd="0" presId="urn:microsoft.com/office/officeart/2005/8/layout/hierarchy1"/>
    <dgm:cxn modelId="{6146A8F0-409D-5844-A8B2-2ECF023B9FCB}" type="presParOf" srcId="{CBA6F82C-8D6F-9843-91BE-0CE6C6F3C4FB}" destId="{2ABF5CCD-CA3E-FF46-9FE1-C7198A904D01}" srcOrd="0" destOrd="0" presId="urn:microsoft.com/office/officeart/2005/8/layout/hierarchy1"/>
    <dgm:cxn modelId="{9336FCFE-9AC2-2740-BDE5-1BD9120B3408}" type="presParOf" srcId="{2ABF5CCD-CA3E-FF46-9FE1-C7198A904D01}" destId="{6B1E3310-C971-EE48-A7CB-89DD9EDFF728}" srcOrd="0" destOrd="0" presId="urn:microsoft.com/office/officeart/2005/8/layout/hierarchy1"/>
    <dgm:cxn modelId="{DD03654D-95C8-A24B-ACA4-E2A12F17CD34}" type="presParOf" srcId="{6B1E3310-C971-EE48-A7CB-89DD9EDFF728}" destId="{8A8995B2-9223-BF4E-BEAD-DA923CB904E1}" srcOrd="0" destOrd="0" presId="urn:microsoft.com/office/officeart/2005/8/layout/hierarchy1"/>
    <dgm:cxn modelId="{2B564307-075C-DF4B-9C88-0101A22947CC}" type="presParOf" srcId="{6B1E3310-C971-EE48-A7CB-89DD9EDFF728}" destId="{6B8E0722-33CA-964C-AEC9-C14333175351}" srcOrd="1" destOrd="0" presId="urn:microsoft.com/office/officeart/2005/8/layout/hierarchy1"/>
    <dgm:cxn modelId="{7F9A4691-258F-754C-A459-BD86E82477FD}" type="presParOf" srcId="{2ABF5CCD-CA3E-FF46-9FE1-C7198A904D01}" destId="{2DC56A58-95CC-1D45-89F4-4257263C8AB4}" srcOrd="1" destOrd="0" presId="urn:microsoft.com/office/officeart/2005/8/layout/hierarchy1"/>
    <dgm:cxn modelId="{27744160-A6F2-5947-BAF3-DC8160F7D92F}" type="presParOf" srcId="{CBA6F82C-8D6F-9843-91BE-0CE6C6F3C4FB}" destId="{627D2270-2395-544A-A07F-470356E5F116}" srcOrd="1" destOrd="0" presId="urn:microsoft.com/office/officeart/2005/8/layout/hierarchy1"/>
    <dgm:cxn modelId="{26AE1483-4F57-E043-AEDF-17B24061CF31}" type="presParOf" srcId="{627D2270-2395-544A-A07F-470356E5F116}" destId="{8C28159D-347B-FF45-9789-589D4FD29725}" srcOrd="0" destOrd="0" presId="urn:microsoft.com/office/officeart/2005/8/layout/hierarchy1"/>
    <dgm:cxn modelId="{A830442C-98EB-8D4D-A19A-E29411C42FE2}" type="presParOf" srcId="{8C28159D-347B-FF45-9789-589D4FD29725}" destId="{4CF2093F-6F2D-4A4F-BBAE-9D1E8E872CA3}" srcOrd="0" destOrd="0" presId="urn:microsoft.com/office/officeart/2005/8/layout/hierarchy1"/>
    <dgm:cxn modelId="{84BD2E84-102C-E741-9B69-56683519008D}" type="presParOf" srcId="{8C28159D-347B-FF45-9789-589D4FD29725}" destId="{B3C313FB-CDCE-3740-9758-0E42F6712A35}" srcOrd="1" destOrd="0" presId="urn:microsoft.com/office/officeart/2005/8/layout/hierarchy1"/>
    <dgm:cxn modelId="{8D398292-FEFA-2944-BE73-4D334A002810}" type="presParOf" srcId="{627D2270-2395-544A-A07F-470356E5F116}" destId="{F3D833F3-EA4C-1444-821C-257A131D05B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EC6D15-6F6C-443C-A6A1-387F242120A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C839724-45EA-4BE7-9A9A-6D60049E9582}">
      <dgm:prSet custT="1"/>
      <dgm:spPr/>
      <dgm:t>
        <a:bodyPr/>
        <a:lstStyle/>
        <a:p>
          <a:r>
            <a:rPr lang="en-US" sz="2400" dirty="0">
              <a:solidFill>
                <a:schemeClr val="accent4">
                  <a:lumMod val="50000"/>
                </a:schemeClr>
              </a:solidFill>
            </a:rPr>
            <a:t>KPI 5.1. </a:t>
          </a:r>
          <a:r>
            <a:rPr lang="en-US" sz="2400" dirty="0"/>
            <a:t>Significant increase in numbers of church members regularly praying, studying the Bible, using the Sabbath School Bible Study Guides, reading the writings of Ellen White and engaging in other personal devotions</a:t>
          </a:r>
        </a:p>
      </dgm:t>
    </dgm:pt>
    <dgm:pt modelId="{C8B14E76-727D-420D-80E0-F0AED5EBE8E0}" type="parTrans" cxnId="{67DCCEFF-2BA5-45EE-A089-2A7D1B1ABA3A}">
      <dgm:prSet/>
      <dgm:spPr/>
      <dgm:t>
        <a:bodyPr/>
        <a:lstStyle/>
        <a:p>
          <a:endParaRPr lang="en-US"/>
        </a:p>
      </dgm:t>
    </dgm:pt>
    <dgm:pt modelId="{6FE58028-B979-4075-B5C6-803842549488}" type="sibTrans" cxnId="{67DCCEFF-2BA5-45EE-A089-2A7D1B1ABA3A}">
      <dgm:prSet/>
      <dgm:spPr/>
      <dgm:t>
        <a:bodyPr/>
        <a:lstStyle/>
        <a:p>
          <a:endParaRPr lang="en-US"/>
        </a:p>
      </dgm:t>
    </dgm:pt>
    <dgm:pt modelId="{DC02F836-1023-4BA8-A1CB-C61CC55959FC}">
      <dgm:prSet custT="1"/>
      <dgm:spPr/>
      <dgm:t>
        <a:bodyPr/>
        <a:lstStyle/>
        <a:p>
          <a:r>
            <a:rPr lang="en-US" sz="2400" dirty="0">
              <a:solidFill>
                <a:schemeClr val="accent4">
                  <a:lumMod val="50000"/>
                </a:schemeClr>
              </a:solidFill>
            </a:rPr>
            <a:t>KPI 5.6</a:t>
          </a:r>
          <a:r>
            <a:rPr lang="en-US" sz="2400" dirty="0"/>
            <a:t>. Increased number of church members and church school students participating in corporate prayer initiatives</a:t>
          </a:r>
        </a:p>
      </dgm:t>
    </dgm:pt>
    <dgm:pt modelId="{1768A1BA-0663-48D0-9CCA-93BC14A234C7}" type="parTrans" cxnId="{B5F64B65-15B7-4DB5-BB26-49B57CA3365D}">
      <dgm:prSet/>
      <dgm:spPr/>
      <dgm:t>
        <a:bodyPr/>
        <a:lstStyle/>
        <a:p>
          <a:endParaRPr lang="en-US"/>
        </a:p>
      </dgm:t>
    </dgm:pt>
    <dgm:pt modelId="{3DD21418-6D1B-46D8-9A87-1E6843368CDB}" type="sibTrans" cxnId="{B5F64B65-15B7-4DB5-BB26-49B57CA3365D}">
      <dgm:prSet/>
      <dgm:spPr/>
      <dgm:t>
        <a:bodyPr/>
        <a:lstStyle/>
        <a:p>
          <a:endParaRPr lang="en-US"/>
        </a:p>
      </dgm:t>
    </dgm:pt>
    <dgm:pt modelId="{01F51EBE-9CEC-C74B-A128-2904921EBF3F}" type="pres">
      <dgm:prSet presAssocID="{54EC6D15-6F6C-443C-A6A1-387F242120AB}" presName="hierChild1" presStyleCnt="0">
        <dgm:presLayoutVars>
          <dgm:chPref val="1"/>
          <dgm:dir/>
          <dgm:animOne val="branch"/>
          <dgm:animLvl val="lvl"/>
          <dgm:resizeHandles/>
        </dgm:presLayoutVars>
      </dgm:prSet>
      <dgm:spPr/>
    </dgm:pt>
    <dgm:pt modelId="{20C81151-629E-684E-95C4-D9BA6C5D0F35}" type="pres">
      <dgm:prSet presAssocID="{CC839724-45EA-4BE7-9A9A-6D60049E9582}" presName="hierRoot1" presStyleCnt="0"/>
      <dgm:spPr/>
    </dgm:pt>
    <dgm:pt modelId="{78491D67-80C5-D848-A977-CB25DA4405F3}" type="pres">
      <dgm:prSet presAssocID="{CC839724-45EA-4BE7-9A9A-6D60049E9582}" presName="composite" presStyleCnt="0"/>
      <dgm:spPr/>
    </dgm:pt>
    <dgm:pt modelId="{46D54C73-AFBD-4B47-9A3E-920B546F5045}" type="pres">
      <dgm:prSet presAssocID="{CC839724-45EA-4BE7-9A9A-6D60049E9582}" presName="background" presStyleLbl="node0" presStyleIdx="0" presStyleCnt="2"/>
      <dgm:spPr/>
    </dgm:pt>
    <dgm:pt modelId="{3CEDE5BF-6F3C-CA43-B5A0-208BAEF9E5BF}" type="pres">
      <dgm:prSet presAssocID="{CC839724-45EA-4BE7-9A9A-6D60049E9582}" presName="text" presStyleLbl="fgAcc0" presStyleIdx="0" presStyleCnt="2">
        <dgm:presLayoutVars>
          <dgm:chPref val="3"/>
        </dgm:presLayoutVars>
      </dgm:prSet>
      <dgm:spPr/>
    </dgm:pt>
    <dgm:pt modelId="{816A01C3-481D-EB4E-924C-73339B8462EB}" type="pres">
      <dgm:prSet presAssocID="{CC839724-45EA-4BE7-9A9A-6D60049E9582}" presName="hierChild2" presStyleCnt="0"/>
      <dgm:spPr/>
    </dgm:pt>
    <dgm:pt modelId="{9F55CF7E-251D-1245-9C6D-C18501FFE99C}" type="pres">
      <dgm:prSet presAssocID="{DC02F836-1023-4BA8-A1CB-C61CC55959FC}" presName="hierRoot1" presStyleCnt="0"/>
      <dgm:spPr/>
    </dgm:pt>
    <dgm:pt modelId="{EDB71E53-B74C-5E43-990F-7059D94B98BF}" type="pres">
      <dgm:prSet presAssocID="{DC02F836-1023-4BA8-A1CB-C61CC55959FC}" presName="composite" presStyleCnt="0"/>
      <dgm:spPr/>
    </dgm:pt>
    <dgm:pt modelId="{5DF0FB80-3679-B74C-83BF-68980C15D201}" type="pres">
      <dgm:prSet presAssocID="{DC02F836-1023-4BA8-A1CB-C61CC55959FC}" presName="background" presStyleLbl="node0" presStyleIdx="1" presStyleCnt="2"/>
      <dgm:spPr/>
    </dgm:pt>
    <dgm:pt modelId="{6C1DF1D7-D2E4-5341-8ED2-38A49F00F763}" type="pres">
      <dgm:prSet presAssocID="{DC02F836-1023-4BA8-A1CB-C61CC55959FC}" presName="text" presStyleLbl="fgAcc0" presStyleIdx="1" presStyleCnt="2">
        <dgm:presLayoutVars>
          <dgm:chPref val="3"/>
        </dgm:presLayoutVars>
      </dgm:prSet>
      <dgm:spPr/>
    </dgm:pt>
    <dgm:pt modelId="{26DCC917-392D-3E44-A4C8-520BC8E65ECF}" type="pres">
      <dgm:prSet presAssocID="{DC02F836-1023-4BA8-A1CB-C61CC55959FC}" presName="hierChild2" presStyleCnt="0"/>
      <dgm:spPr/>
    </dgm:pt>
  </dgm:ptLst>
  <dgm:cxnLst>
    <dgm:cxn modelId="{CDBD1E19-7F04-AA41-89E9-C31E0F148369}" type="presOf" srcId="{54EC6D15-6F6C-443C-A6A1-387F242120AB}" destId="{01F51EBE-9CEC-C74B-A128-2904921EBF3F}" srcOrd="0" destOrd="0" presId="urn:microsoft.com/office/officeart/2005/8/layout/hierarchy1"/>
    <dgm:cxn modelId="{08F67031-7DDA-8145-B250-06DE16F9EE71}" type="presOf" srcId="{CC839724-45EA-4BE7-9A9A-6D60049E9582}" destId="{3CEDE5BF-6F3C-CA43-B5A0-208BAEF9E5BF}" srcOrd="0" destOrd="0" presId="urn:microsoft.com/office/officeart/2005/8/layout/hierarchy1"/>
    <dgm:cxn modelId="{B5F64B65-15B7-4DB5-BB26-49B57CA3365D}" srcId="{54EC6D15-6F6C-443C-A6A1-387F242120AB}" destId="{DC02F836-1023-4BA8-A1CB-C61CC55959FC}" srcOrd="1" destOrd="0" parTransId="{1768A1BA-0663-48D0-9CCA-93BC14A234C7}" sibTransId="{3DD21418-6D1B-46D8-9A87-1E6843368CDB}"/>
    <dgm:cxn modelId="{346A04E5-DE89-4340-9E72-E80EFFB3C2F0}" type="presOf" srcId="{DC02F836-1023-4BA8-A1CB-C61CC55959FC}" destId="{6C1DF1D7-D2E4-5341-8ED2-38A49F00F763}" srcOrd="0" destOrd="0" presId="urn:microsoft.com/office/officeart/2005/8/layout/hierarchy1"/>
    <dgm:cxn modelId="{67DCCEFF-2BA5-45EE-A089-2A7D1B1ABA3A}" srcId="{54EC6D15-6F6C-443C-A6A1-387F242120AB}" destId="{CC839724-45EA-4BE7-9A9A-6D60049E9582}" srcOrd="0" destOrd="0" parTransId="{C8B14E76-727D-420D-80E0-F0AED5EBE8E0}" sibTransId="{6FE58028-B979-4075-B5C6-803842549488}"/>
    <dgm:cxn modelId="{E1ED8B33-1AF4-4245-9A69-789B6677BC06}" type="presParOf" srcId="{01F51EBE-9CEC-C74B-A128-2904921EBF3F}" destId="{20C81151-629E-684E-95C4-D9BA6C5D0F35}" srcOrd="0" destOrd="0" presId="urn:microsoft.com/office/officeart/2005/8/layout/hierarchy1"/>
    <dgm:cxn modelId="{90FFBC7A-C600-1543-AC15-56B7D0E1B8D9}" type="presParOf" srcId="{20C81151-629E-684E-95C4-D9BA6C5D0F35}" destId="{78491D67-80C5-D848-A977-CB25DA4405F3}" srcOrd="0" destOrd="0" presId="urn:microsoft.com/office/officeart/2005/8/layout/hierarchy1"/>
    <dgm:cxn modelId="{67E764FD-501C-A743-ADB1-E010DE516662}" type="presParOf" srcId="{78491D67-80C5-D848-A977-CB25DA4405F3}" destId="{46D54C73-AFBD-4B47-9A3E-920B546F5045}" srcOrd="0" destOrd="0" presId="urn:microsoft.com/office/officeart/2005/8/layout/hierarchy1"/>
    <dgm:cxn modelId="{D96E899C-D58C-B848-97A1-14033DD89D91}" type="presParOf" srcId="{78491D67-80C5-D848-A977-CB25DA4405F3}" destId="{3CEDE5BF-6F3C-CA43-B5A0-208BAEF9E5BF}" srcOrd="1" destOrd="0" presId="urn:microsoft.com/office/officeart/2005/8/layout/hierarchy1"/>
    <dgm:cxn modelId="{326B4CD9-1BE4-9648-8F61-CD08455D92EA}" type="presParOf" srcId="{20C81151-629E-684E-95C4-D9BA6C5D0F35}" destId="{816A01C3-481D-EB4E-924C-73339B8462EB}" srcOrd="1" destOrd="0" presId="urn:microsoft.com/office/officeart/2005/8/layout/hierarchy1"/>
    <dgm:cxn modelId="{7A4E0EDA-2D7F-BA42-8287-242975C8D383}" type="presParOf" srcId="{01F51EBE-9CEC-C74B-A128-2904921EBF3F}" destId="{9F55CF7E-251D-1245-9C6D-C18501FFE99C}" srcOrd="1" destOrd="0" presId="urn:microsoft.com/office/officeart/2005/8/layout/hierarchy1"/>
    <dgm:cxn modelId="{580EC2A8-F7DD-9945-8871-BFF8AE812CDB}" type="presParOf" srcId="{9F55CF7E-251D-1245-9C6D-C18501FFE99C}" destId="{EDB71E53-B74C-5E43-990F-7059D94B98BF}" srcOrd="0" destOrd="0" presId="urn:microsoft.com/office/officeart/2005/8/layout/hierarchy1"/>
    <dgm:cxn modelId="{296B0CF3-0DCA-4A41-800C-824E68E35F04}" type="presParOf" srcId="{EDB71E53-B74C-5E43-990F-7059D94B98BF}" destId="{5DF0FB80-3679-B74C-83BF-68980C15D201}" srcOrd="0" destOrd="0" presId="urn:microsoft.com/office/officeart/2005/8/layout/hierarchy1"/>
    <dgm:cxn modelId="{678A1E1F-0BCA-884D-B6EE-27CB5AF130B5}" type="presParOf" srcId="{EDB71E53-B74C-5E43-990F-7059D94B98BF}" destId="{6C1DF1D7-D2E4-5341-8ED2-38A49F00F763}" srcOrd="1" destOrd="0" presId="urn:microsoft.com/office/officeart/2005/8/layout/hierarchy1"/>
    <dgm:cxn modelId="{58EA140D-3971-2E42-A47F-45AFB41B83B1}" type="presParOf" srcId="{9F55CF7E-251D-1245-9C6D-C18501FFE99C}" destId="{26DCC917-392D-3E44-A4C8-520BC8E65EC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D40D3-4D19-D74E-B3EC-E7CD07B1696E}">
      <dsp:nvSpPr>
        <dsp:cNvPr id="0" name=""/>
        <dsp:cNvSpPr/>
      </dsp:nvSpPr>
      <dsp:spPr>
        <a:xfrm>
          <a:off x="1212" y="642089"/>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5619E0-10E7-5E40-AA03-780C82F19CD7}">
      <dsp:nvSpPr>
        <dsp:cNvPr id="0" name=""/>
        <dsp:cNvSpPr/>
      </dsp:nvSpPr>
      <dsp:spPr>
        <a:xfrm>
          <a:off x="474263" y="1091487"/>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rgbClr val="FF0000"/>
              </a:solidFill>
              <a:highlight>
                <a:srgbClr val="FFFF00"/>
              </a:highlight>
            </a:rPr>
            <a:t>KPI 1.1</a:t>
          </a:r>
          <a:r>
            <a:rPr lang="en-US" sz="2500" kern="1200" dirty="0"/>
            <a:t>. </a:t>
          </a:r>
          <a:r>
            <a:rPr lang="en-US" sz="2400" kern="1200" dirty="0"/>
            <a:t>Increased number of church members participating in both personal and public evangelistic outreach initiatives with a goal of Total Member Involvement (TMI) *</a:t>
          </a:r>
        </a:p>
      </dsp:txBody>
      <dsp:txXfrm>
        <a:off x="553445" y="1170669"/>
        <a:ext cx="4099094" cy="2545121"/>
      </dsp:txXfrm>
    </dsp:sp>
    <dsp:sp modelId="{2A2AAFAE-1BD1-7240-B09D-0AA01387D2D7}">
      <dsp:nvSpPr>
        <dsp:cNvPr id="0" name=""/>
        <dsp:cNvSpPr/>
      </dsp:nvSpPr>
      <dsp:spPr>
        <a:xfrm>
          <a:off x="5204772" y="642089"/>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E60B59-3FF2-2349-B629-0DD68274296F}">
      <dsp:nvSpPr>
        <dsp:cNvPr id="0" name=""/>
        <dsp:cNvSpPr/>
      </dsp:nvSpPr>
      <dsp:spPr>
        <a:xfrm>
          <a:off x="5677823" y="1091487"/>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FF0000"/>
              </a:solidFill>
              <a:highlight>
                <a:srgbClr val="FFFF00"/>
              </a:highlight>
            </a:rPr>
            <a:t>KPI 4.3</a:t>
          </a:r>
          <a:r>
            <a:rPr lang="en-US" sz="2400" kern="1200" dirty="0">
              <a:solidFill>
                <a:schemeClr val="accent4">
                  <a:lumMod val="50000"/>
                </a:schemeClr>
              </a:solidFill>
            </a:rPr>
            <a:t>.</a:t>
          </a:r>
          <a:r>
            <a:rPr lang="en-US" sz="2400" kern="1200" dirty="0"/>
            <a:t> Each institution reports to its board or governing committee on how it will achieve selected objectives and KPIs of the </a:t>
          </a:r>
          <a:r>
            <a:rPr lang="en-US" sz="2400" i="1" kern="1200" dirty="0"/>
            <a:t>I Will Go </a:t>
          </a:r>
          <a:r>
            <a:rPr lang="en-US" sz="2400" kern="1200" dirty="0"/>
            <a:t>plan.</a:t>
          </a:r>
        </a:p>
      </dsp:txBody>
      <dsp:txXfrm>
        <a:off x="5757005" y="1170669"/>
        <a:ext cx="4099094" cy="25451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54B7E-E6BC-9A43-B7E0-F0A87DE4BF80}">
      <dsp:nvSpPr>
        <dsp:cNvPr id="0" name=""/>
        <dsp:cNvSpPr/>
      </dsp:nvSpPr>
      <dsp:spPr>
        <a:xfrm>
          <a:off x="1218" y="400850"/>
          <a:ext cx="4277576" cy="27162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428ACE-D683-BF41-994D-C8EDE6EE5518}">
      <dsp:nvSpPr>
        <dsp:cNvPr id="0" name=""/>
        <dsp:cNvSpPr/>
      </dsp:nvSpPr>
      <dsp:spPr>
        <a:xfrm>
          <a:off x="476504" y="852372"/>
          <a:ext cx="4277576" cy="27162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KPI 5.7. Evidence of better understanding of the prophetic role of Ellen White and the process of inspiration </a:t>
          </a:r>
        </a:p>
      </dsp:txBody>
      <dsp:txXfrm>
        <a:off x="556061" y="931929"/>
        <a:ext cx="4118462" cy="2557147"/>
      </dsp:txXfrm>
    </dsp:sp>
    <dsp:sp modelId="{6DE4CE41-A9CA-8B46-BCE0-5A0F0B95942E}">
      <dsp:nvSpPr>
        <dsp:cNvPr id="0" name=""/>
        <dsp:cNvSpPr/>
      </dsp:nvSpPr>
      <dsp:spPr>
        <a:xfrm>
          <a:off x="5229367" y="400850"/>
          <a:ext cx="4277576" cy="27162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EB64FF-AC76-E949-B97F-BA27D89D6701}">
      <dsp:nvSpPr>
        <dsp:cNvPr id="0" name=""/>
        <dsp:cNvSpPr/>
      </dsp:nvSpPr>
      <dsp:spPr>
        <a:xfrm>
          <a:off x="5704653" y="852372"/>
          <a:ext cx="4277576" cy="27162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KPI 6.7. Evidence that local churches and Adventist schools are responding to the opportunities that mass migration offers for ministry, and that immigrants are being integrated into local Adventist communities</a:t>
          </a:r>
        </a:p>
      </dsp:txBody>
      <dsp:txXfrm>
        <a:off x="5784210" y="931929"/>
        <a:ext cx="4118462" cy="255714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1212" y="177242"/>
          <a:ext cx="4257458" cy="371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474263" y="626641"/>
          <a:ext cx="4257458" cy="3710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8.2.  </a:t>
          </a:r>
          <a:r>
            <a:rPr lang="en-US" sz="2800" kern="1200" dirty="0"/>
            <a:t>Pastors with limited Seventh-day Adventist education are working to complete course work necessary to meet their local BMTE requirements [and teachers]</a:t>
          </a:r>
        </a:p>
      </dsp:txBody>
      <dsp:txXfrm>
        <a:off x="582930" y="735308"/>
        <a:ext cx="4040124" cy="3492821"/>
      </dsp:txXfrm>
    </dsp:sp>
    <dsp:sp modelId="{4CF2093F-6F2D-4A4F-BBAE-9D1E8E872CA3}">
      <dsp:nvSpPr>
        <dsp:cNvPr id="0" name=""/>
        <dsp:cNvSpPr/>
      </dsp:nvSpPr>
      <dsp:spPr>
        <a:xfrm>
          <a:off x="4947196" y="123443"/>
          <a:ext cx="4257458" cy="3356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313FB-CDCE-3740-9758-0E42F6712A35}">
      <dsp:nvSpPr>
        <dsp:cNvPr id="0" name=""/>
        <dsp:cNvSpPr/>
      </dsp:nvSpPr>
      <dsp:spPr>
        <a:xfrm>
          <a:off x="5420247" y="572841"/>
          <a:ext cx="4257458" cy="3356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8.3.</a:t>
          </a:r>
          <a:r>
            <a:rPr lang="en-US" sz="2800" kern="1200" dirty="0"/>
            <a:t> Opportunities are given to frontline workers to deepen their passion for and broaden their experience of mission</a:t>
          </a:r>
        </a:p>
      </dsp:txBody>
      <dsp:txXfrm>
        <a:off x="5518564" y="671158"/>
        <a:ext cx="4060824" cy="316014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1212" y="177242"/>
          <a:ext cx="4257458" cy="371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474263" y="626641"/>
          <a:ext cx="4257458" cy="3710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50000"/>
                </a:schemeClr>
              </a:solidFill>
            </a:rPr>
            <a:t>KPI 9.1. </a:t>
          </a:r>
          <a:r>
            <a:rPr lang="en-US" sz="2400" kern="1200" dirty="0"/>
            <a:t>Every organization systematically reviews and aligns resources in light of the worldwide mission priorities</a:t>
          </a:r>
        </a:p>
      </dsp:txBody>
      <dsp:txXfrm>
        <a:off x="582930" y="735308"/>
        <a:ext cx="4040124" cy="3492821"/>
      </dsp:txXfrm>
    </dsp:sp>
    <dsp:sp modelId="{FC0DCB75-5B41-B446-BA14-5A593E7CA72F}">
      <dsp:nvSpPr>
        <dsp:cNvPr id="0" name=""/>
        <dsp:cNvSpPr/>
      </dsp:nvSpPr>
      <dsp:spPr>
        <a:xfrm>
          <a:off x="5204772" y="177242"/>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83F12C-5870-DA46-BDD2-1B43F51F06F3}">
      <dsp:nvSpPr>
        <dsp:cNvPr id="0" name=""/>
        <dsp:cNvSpPr/>
      </dsp:nvSpPr>
      <dsp:spPr>
        <a:xfrm>
          <a:off x="5677823" y="626641"/>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50000"/>
                </a:schemeClr>
              </a:solidFill>
            </a:rPr>
            <a:t>KPI 9.5.</a:t>
          </a:r>
          <a:r>
            <a:rPr lang="en-US" sz="2400" kern="1200" dirty="0"/>
            <a:t> The General Conference has, and its entities are working toward, an integrated media plan that maximizes the potential of technology [instructional and classroom management software].</a:t>
          </a:r>
        </a:p>
      </dsp:txBody>
      <dsp:txXfrm>
        <a:off x="5757005" y="705823"/>
        <a:ext cx="4099094" cy="254512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1212" y="177242"/>
          <a:ext cx="4257458" cy="371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474263" y="626641"/>
          <a:ext cx="4257458" cy="3710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50000"/>
                </a:schemeClr>
              </a:solidFill>
            </a:rPr>
            <a:t>KPI 10.4. </a:t>
          </a:r>
          <a:r>
            <a:rPr lang="en-US" sz="2400" kern="1200" dirty="0"/>
            <a:t>Divisions annually report progress in achieving the objectives and KPIs of the I Will Go plan: both via an online form, with standardized summative information, and by a presentation at each Annual Council.</a:t>
          </a:r>
        </a:p>
      </dsp:txBody>
      <dsp:txXfrm>
        <a:off x="582930" y="735308"/>
        <a:ext cx="4040124" cy="3492821"/>
      </dsp:txXfrm>
    </dsp:sp>
    <dsp:sp modelId="{FC0DCB75-5B41-B446-BA14-5A593E7CA72F}">
      <dsp:nvSpPr>
        <dsp:cNvPr id="0" name=""/>
        <dsp:cNvSpPr/>
      </dsp:nvSpPr>
      <dsp:spPr>
        <a:xfrm>
          <a:off x="5204772" y="177242"/>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83F12C-5870-DA46-BDD2-1B43F51F06F3}">
      <dsp:nvSpPr>
        <dsp:cNvPr id="0" name=""/>
        <dsp:cNvSpPr/>
      </dsp:nvSpPr>
      <dsp:spPr>
        <a:xfrm>
          <a:off x="5677823" y="626641"/>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50000"/>
                </a:schemeClr>
              </a:solidFill>
            </a:rPr>
            <a:t>KPI 10.5.</a:t>
          </a:r>
          <a:r>
            <a:rPr lang="en-US" sz="2400" kern="1200" dirty="0"/>
            <a:t> Quinquennial reports of GC departments, institutions, and agencies to Annual Council focus on their contribution to achieving the objectives and KPIs of the </a:t>
          </a:r>
        </a:p>
        <a:p>
          <a:pPr marL="0" lvl="0" indent="0" algn="ctr" defTabSz="1066800">
            <a:lnSpc>
              <a:spcPct val="90000"/>
            </a:lnSpc>
            <a:spcBef>
              <a:spcPct val="0"/>
            </a:spcBef>
            <a:spcAft>
              <a:spcPct val="35000"/>
            </a:spcAft>
            <a:buNone/>
          </a:pPr>
          <a:r>
            <a:rPr lang="en-US" sz="2400" i="1" kern="1200" dirty="0"/>
            <a:t>I Will Go </a:t>
          </a:r>
          <a:r>
            <a:rPr lang="en-US" sz="2400" kern="1200" dirty="0"/>
            <a:t>plan</a:t>
          </a:r>
        </a:p>
      </dsp:txBody>
      <dsp:txXfrm>
        <a:off x="5757005" y="705823"/>
        <a:ext cx="4099094" cy="254512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1212" y="177242"/>
          <a:ext cx="4257458" cy="371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474263" y="626641"/>
          <a:ext cx="4257458" cy="3710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1.7. </a:t>
          </a:r>
          <a:r>
            <a:rPr lang="en-US" sz="2800" kern="1200" dirty="0"/>
            <a:t>Improved retention rates of audited membership globally.</a:t>
          </a:r>
        </a:p>
      </dsp:txBody>
      <dsp:txXfrm>
        <a:off x="582930" y="735308"/>
        <a:ext cx="4040124" cy="3492821"/>
      </dsp:txXfrm>
    </dsp:sp>
    <dsp:sp modelId="{4CF2093F-6F2D-4A4F-BBAE-9D1E8E872CA3}">
      <dsp:nvSpPr>
        <dsp:cNvPr id="0" name=""/>
        <dsp:cNvSpPr/>
      </dsp:nvSpPr>
      <dsp:spPr>
        <a:xfrm>
          <a:off x="5204772" y="177242"/>
          <a:ext cx="4257458" cy="3356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313FB-CDCE-3740-9758-0E42F6712A35}">
      <dsp:nvSpPr>
        <dsp:cNvPr id="0" name=""/>
        <dsp:cNvSpPr/>
      </dsp:nvSpPr>
      <dsp:spPr>
        <a:xfrm>
          <a:off x="5677823" y="626641"/>
          <a:ext cx="4257458" cy="3356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2.5</a:t>
          </a:r>
          <a:r>
            <a:rPr lang="en-US" sz="2800" kern="1200" dirty="0"/>
            <a:t>. GC departments facilitate, initiate, and liaise between interdivisional mission projects, with active support from division and union officers.</a:t>
          </a:r>
          <a:endParaRPr lang="en-US" sz="2800" b="1" kern="1200" dirty="0"/>
        </a:p>
      </dsp:txBody>
      <dsp:txXfrm>
        <a:off x="5776140" y="724958"/>
        <a:ext cx="4060824" cy="316014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1212" y="177242"/>
          <a:ext cx="4257458" cy="371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474263" y="626641"/>
          <a:ext cx="4257458" cy="3710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2.8. </a:t>
          </a:r>
          <a:r>
            <a:rPr lang="en-US" sz="2800" kern="1200" dirty="0"/>
            <a:t>Each GC department has programs in place responding to global trends in immigration</a:t>
          </a:r>
        </a:p>
      </dsp:txBody>
      <dsp:txXfrm>
        <a:off x="582930" y="735308"/>
        <a:ext cx="4040124" cy="3492821"/>
      </dsp:txXfrm>
    </dsp:sp>
    <dsp:sp modelId="{4CF2093F-6F2D-4A4F-BBAE-9D1E8E872CA3}">
      <dsp:nvSpPr>
        <dsp:cNvPr id="0" name=""/>
        <dsp:cNvSpPr/>
      </dsp:nvSpPr>
      <dsp:spPr>
        <a:xfrm>
          <a:off x="5204772" y="177242"/>
          <a:ext cx="4257458" cy="3356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313FB-CDCE-3740-9758-0E42F6712A35}">
      <dsp:nvSpPr>
        <dsp:cNvPr id="0" name=""/>
        <dsp:cNvSpPr/>
      </dsp:nvSpPr>
      <dsp:spPr>
        <a:xfrm>
          <a:off x="5677823" y="626641"/>
          <a:ext cx="4257458" cy="3356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5.4</a:t>
          </a:r>
          <a:r>
            <a:rPr lang="en-US" sz="2800" kern="1200" dirty="0"/>
            <a:t>. Increased number of people using Adventist social media when studying the Bible, to learn about Ellen White and read her writings, in personal devotions, and to promote mission</a:t>
          </a:r>
        </a:p>
      </dsp:txBody>
      <dsp:txXfrm>
        <a:off x="5776140" y="724958"/>
        <a:ext cx="4060824" cy="316014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2401643" y="195"/>
          <a:ext cx="4619887" cy="40259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2914963" y="487849"/>
          <a:ext cx="4619887" cy="40259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5.8. </a:t>
          </a:r>
          <a:r>
            <a:rPr lang="en-US" sz="2800" kern="1200" dirty="0"/>
            <a:t>Increased availability in local languages of Ellen White’s writings in print, braille and audiobooks, on websites, mobile devices, and social media.</a:t>
          </a:r>
        </a:p>
      </dsp:txBody>
      <dsp:txXfrm>
        <a:off x="3032880" y="605766"/>
        <a:ext cx="4384053" cy="37901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403670" y="867"/>
          <a:ext cx="3912494" cy="34095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838391" y="413853"/>
          <a:ext cx="3912494" cy="34095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1.6. </a:t>
          </a:r>
          <a:r>
            <a:rPr lang="en-US" sz="2800" kern="1200" dirty="0"/>
            <a:t>GC-funded periodicals include at least one story from the 10/40 Window or large urban areas in every issue.</a:t>
          </a:r>
        </a:p>
      </dsp:txBody>
      <dsp:txXfrm>
        <a:off x="938253" y="513715"/>
        <a:ext cx="3712770" cy="3209814"/>
      </dsp:txXfrm>
    </dsp:sp>
    <dsp:sp modelId="{4CF2093F-6F2D-4A4F-BBAE-9D1E8E872CA3}">
      <dsp:nvSpPr>
        <dsp:cNvPr id="0" name=""/>
        <dsp:cNvSpPr/>
      </dsp:nvSpPr>
      <dsp:spPr>
        <a:xfrm>
          <a:off x="5185608" y="867"/>
          <a:ext cx="3912494" cy="39814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313FB-CDCE-3740-9758-0E42F6712A35}">
      <dsp:nvSpPr>
        <dsp:cNvPr id="0" name=""/>
        <dsp:cNvSpPr/>
      </dsp:nvSpPr>
      <dsp:spPr>
        <a:xfrm>
          <a:off x="5620329" y="413853"/>
          <a:ext cx="3912494" cy="3981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9.2</a:t>
          </a:r>
          <a:r>
            <a:rPr lang="en-US" sz="2800" kern="1200" dirty="0"/>
            <a:t>. </a:t>
          </a:r>
          <a:r>
            <a:rPr lang="en-US" sz="2400" kern="1200" dirty="0"/>
            <a:t>All GC departments increase the availability of their time and resources to the 10/40 Window, large urban areas, and unreached people groups, and GC Treasury presents a report on departmental use of time and resources to the 2023 Spring Meeting of the GC Mission Board</a:t>
          </a:r>
        </a:p>
      </dsp:txBody>
      <dsp:txXfrm>
        <a:off x="5734922" y="528446"/>
        <a:ext cx="3683308" cy="375226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093F-6F2D-4A4F-BBAE-9D1E8E872CA3}">
      <dsp:nvSpPr>
        <dsp:cNvPr id="0" name=""/>
        <dsp:cNvSpPr/>
      </dsp:nvSpPr>
      <dsp:spPr>
        <a:xfrm>
          <a:off x="1858511" y="-63149"/>
          <a:ext cx="5047817" cy="39799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313FB-CDCE-3740-9758-0E42F6712A35}">
      <dsp:nvSpPr>
        <dsp:cNvPr id="0" name=""/>
        <dsp:cNvSpPr/>
      </dsp:nvSpPr>
      <dsp:spPr>
        <a:xfrm>
          <a:off x="2419380" y="469675"/>
          <a:ext cx="5047817" cy="39799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i="0" u="none" kern="1200" dirty="0">
              <a:solidFill>
                <a:schemeClr val="accent4">
                  <a:lumMod val="50000"/>
                </a:schemeClr>
              </a:solidFill>
            </a:rPr>
            <a:t>Being open to the leading of the Holy Spirit</a:t>
          </a:r>
          <a:endParaRPr lang="en-US" sz="2800" kern="1200" dirty="0">
            <a:solidFill>
              <a:schemeClr val="accent4">
                <a:lumMod val="50000"/>
              </a:schemeClr>
            </a:solidFill>
          </a:endParaRPr>
        </a:p>
      </dsp:txBody>
      <dsp:txXfrm>
        <a:off x="2535948" y="586243"/>
        <a:ext cx="4814681" cy="37468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D233E-9D9E-6A46-9574-CEB03D874C50}">
      <dsp:nvSpPr>
        <dsp:cNvPr id="0" name=""/>
        <dsp:cNvSpPr/>
      </dsp:nvSpPr>
      <dsp:spPr>
        <a:xfrm>
          <a:off x="1243" y="418310"/>
          <a:ext cx="4363241" cy="27706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F09C87-DA6E-A04F-8027-04C1440569D2}">
      <dsp:nvSpPr>
        <dsp:cNvPr id="0" name=""/>
        <dsp:cNvSpPr/>
      </dsp:nvSpPr>
      <dsp:spPr>
        <a:xfrm>
          <a:off x="486047" y="878874"/>
          <a:ext cx="4363241" cy="27706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FF0000"/>
              </a:solidFill>
              <a:highlight>
                <a:srgbClr val="FFFF00"/>
              </a:highlight>
            </a:rPr>
            <a:t>KPI 5.3</a:t>
          </a:r>
          <a:r>
            <a:rPr lang="en-US" sz="2400" kern="1200" dirty="0">
              <a:highlight>
                <a:srgbClr val="FFFF00"/>
              </a:highlight>
            </a:rPr>
            <a:t>. </a:t>
          </a:r>
          <a:r>
            <a:rPr lang="en-US" sz="2400" kern="1200" dirty="0"/>
            <a:t>Significant increase in acceptance and practice of the church’s distinctive beliefs* (Creation; Salvation by grace; State of the dead; Remnant Church; Healthful living; Sanctuary/Judgment; 2</a:t>
          </a:r>
          <a:r>
            <a:rPr lang="en-US" sz="2400" kern="1200" baseline="30000" dirty="0"/>
            <a:t>nd</a:t>
          </a:r>
          <a:r>
            <a:rPr lang="en-US" sz="2400" kern="1200" dirty="0"/>
            <a:t> Coming) … </a:t>
          </a:r>
        </a:p>
      </dsp:txBody>
      <dsp:txXfrm>
        <a:off x="567197" y="960024"/>
        <a:ext cx="4200941" cy="2608358"/>
      </dsp:txXfrm>
    </dsp:sp>
    <dsp:sp modelId="{21225BD2-8957-DE4C-ACD7-B6CCF3B2650B}">
      <dsp:nvSpPr>
        <dsp:cNvPr id="0" name=""/>
        <dsp:cNvSpPr/>
      </dsp:nvSpPr>
      <dsp:spPr>
        <a:xfrm>
          <a:off x="5334093" y="418310"/>
          <a:ext cx="4363241" cy="27706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46C88B-FF7E-B04C-ADB0-1E9FC824B7A2}">
      <dsp:nvSpPr>
        <dsp:cNvPr id="0" name=""/>
        <dsp:cNvSpPr/>
      </dsp:nvSpPr>
      <dsp:spPr>
        <a:xfrm>
          <a:off x="5818898" y="878874"/>
          <a:ext cx="4363241" cy="27706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FF0000"/>
              </a:solidFill>
              <a:highlight>
                <a:srgbClr val="FFFF00"/>
              </a:highlight>
            </a:rPr>
            <a:t>KPI 7.1</a:t>
          </a:r>
          <a:r>
            <a:rPr lang="en-US" sz="2400" kern="1200" dirty="0">
              <a:solidFill>
                <a:schemeClr val="accent4">
                  <a:lumMod val="50000"/>
                </a:schemeClr>
              </a:solidFill>
            </a:rPr>
            <a:t>. </a:t>
          </a:r>
          <a:r>
            <a:rPr lang="en-US" sz="2400" kern="1200" dirty="0"/>
            <a:t>Bible classes teach the historical-grammatical method, historicist approach to the study of prophecies, confidence in the Bible as divine revelation, trust in God, and commitment to His mission.</a:t>
          </a:r>
          <a:r>
            <a:rPr lang="en-US" sz="2400" kern="1200" dirty="0">
              <a:solidFill>
                <a:schemeClr val="accent4">
                  <a:lumMod val="50000"/>
                </a:schemeClr>
              </a:solidFill>
            </a:rPr>
            <a:t> </a:t>
          </a:r>
          <a:endParaRPr lang="en-US" sz="2400" kern="1200" dirty="0"/>
        </a:p>
      </dsp:txBody>
      <dsp:txXfrm>
        <a:off x="5900048" y="960024"/>
        <a:ext cx="4200941" cy="26083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31779" y="296"/>
          <a:ext cx="4231258" cy="40668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501919" y="446929"/>
          <a:ext cx="4231258" cy="40668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0000"/>
              </a:solidFill>
              <a:highlight>
                <a:srgbClr val="FFFF00"/>
              </a:highlight>
            </a:rPr>
            <a:t>KPI 6.2</a:t>
          </a:r>
          <a:r>
            <a:rPr lang="en-US" sz="2800" kern="1200" dirty="0">
              <a:solidFill>
                <a:srgbClr val="FF0000"/>
              </a:solidFill>
            </a:rPr>
            <a:t>.  </a:t>
          </a:r>
          <a:r>
            <a:rPr lang="en-US" sz="2800" kern="1200" dirty="0"/>
            <a:t>Evidence of greater unity and community among church members, of reduced conflict in local churches, and of an active commitment to zero tolerance of physical, emotional, and sexual abuse. </a:t>
          </a:r>
        </a:p>
      </dsp:txBody>
      <dsp:txXfrm>
        <a:off x="621032" y="566042"/>
        <a:ext cx="3993032" cy="3828588"/>
      </dsp:txXfrm>
    </dsp:sp>
    <dsp:sp modelId="{4CF2093F-6F2D-4A4F-BBAE-9D1E8E872CA3}">
      <dsp:nvSpPr>
        <dsp:cNvPr id="0" name=""/>
        <dsp:cNvSpPr/>
      </dsp:nvSpPr>
      <dsp:spPr>
        <a:xfrm>
          <a:off x="4947326" y="-53172"/>
          <a:ext cx="4231258" cy="33361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313FB-CDCE-3740-9758-0E42F6712A35}">
      <dsp:nvSpPr>
        <dsp:cNvPr id="0" name=""/>
        <dsp:cNvSpPr/>
      </dsp:nvSpPr>
      <dsp:spPr>
        <a:xfrm>
          <a:off x="5417466" y="393460"/>
          <a:ext cx="4231258" cy="33361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0000"/>
              </a:solidFill>
              <a:highlight>
                <a:srgbClr val="FFFF00"/>
              </a:highlight>
            </a:rPr>
            <a:t>KPI 7.2</a:t>
          </a:r>
          <a:r>
            <a:rPr lang="en-US" sz="2800" kern="1200" dirty="0">
              <a:solidFill>
                <a:schemeClr val="accent4">
                  <a:lumMod val="50000"/>
                </a:schemeClr>
              </a:solidFill>
            </a:rPr>
            <a:t>. </a:t>
          </a:r>
          <a:r>
            <a:rPr lang="en-US" sz="2800" kern="1200" dirty="0"/>
            <a:t>Youth and young adults embrace the belief  that the body is the temple of the Holy Spirit … and embrace church teachings on marriage and demonstrate sexual purity. </a:t>
          </a:r>
        </a:p>
      </dsp:txBody>
      <dsp:txXfrm>
        <a:off x="5515178" y="491172"/>
        <a:ext cx="4035834" cy="31407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2401643" y="195"/>
          <a:ext cx="4619887" cy="40259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2914963" y="487849"/>
          <a:ext cx="4619887" cy="40259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0000"/>
              </a:solidFill>
              <a:highlight>
                <a:srgbClr val="FFFF00"/>
              </a:highlight>
            </a:rPr>
            <a:t>KPI 8.1</a:t>
          </a:r>
          <a:r>
            <a:rPr lang="en-US" sz="2800" kern="1200" dirty="0">
              <a:solidFill>
                <a:schemeClr val="accent4">
                  <a:lumMod val="50000"/>
                </a:schemeClr>
              </a:solidFill>
            </a:rPr>
            <a:t>.  </a:t>
          </a:r>
          <a:r>
            <a:rPr lang="en-US" sz="2800" kern="1200" dirty="0"/>
            <a:t>Evidence that most pastors and teachers feel supported by church members and by conference administrators, continue to feel called to ministry, and are engaging in continuing education and development </a:t>
          </a:r>
        </a:p>
      </dsp:txBody>
      <dsp:txXfrm>
        <a:off x="3032880" y="605766"/>
        <a:ext cx="4384053" cy="3790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1212" y="177242"/>
          <a:ext cx="4257458" cy="371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474263" y="626641"/>
          <a:ext cx="4257458" cy="3710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75000"/>
                </a:schemeClr>
              </a:solidFill>
              <a:highlight>
                <a:srgbClr val="FFFF00"/>
              </a:highlight>
            </a:rPr>
            <a:t>KPI 2.10</a:t>
          </a:r>
          <a:r>
            <a:rPr lang="en-US" sz="2800" kern="1200" dirty="0">
              <a:solidFill>
                <a:schemeClr val="accent4">
                  <a:lumMod val="50000"/>
                </a:schemeClr>
              </a:solidFill>
            </a:rPr>
            <a:t>. </a:t>
          </a:r>
          <a:r>
            <a:rPr lang="en-US" sz="2800" kern="1200" dirty="0"/>
            <a:t>Each conference and mission has a five-year plan to </a:t>
          </a:r>
          <a:r>
            <a:rPr lang="en-US" sz="2800" b="1" kern="1200" dirty="0"/>
            <a:t>increase the number of Adventist </a:t>
          </a:r>
          <a:r>
            <a:rPr lang="en-US" sz="2800" kern="1200" dirty="0"/>
            <a:t>primary and secondary </a:t>
          </a:r>
          <a:r>
            <a:rPr lang="en-US" sz="2800" b="1" kern="1200" dirty="0"/>
            <a:t>schools </a:t>
          </a:r>
          <a:endParaRPr lang="en-US" sz="2800" kern="1200" dirty="0"/>
        </a:p>
      </dsp:txBody>
      <dsp:txXfrm>
        <a:off x="582930" y="735308"/>
        <a:ext cx="4040124" cy="3492821"/>
      </dsp:txXfrm>
    </dsp:sp>
    <dsp:sp modelId="{4CF2093F-6F2D-4A4F-BBAE-9D1E8E872CA3}">
      <dsp:nvSpPr>
        <dsp:cNvPr id="0" name=""/>
        <dsp:cNvSpPr/>
      </dsp:nvSpPr>
      <dsp:spPr>
        <a:xfrm>
          <a:off x="5204772" y="177242"/>
          <a:ext cx="4257458" cy="3356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313FB-CDCE-3740-9758-0E42F6712A35}">
      <dsp:nvSpPr>
        <dsp:cNvPr id="0" name=""/>
        <dsp:cNvSpPr/>
      </dsp:nvSpPr>
      <dsp:spPr>
        <a:xfrm>
          <a:off x="5677823" y="626641"/>
          <a:ext cx="4257458" cy="3356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75000"/>
                </a:schemeClr>
              </a:solidFill>
              <a:highlight>
                <a:srgbClr val="FFFF00"/>
              </a:highlight>
            </a:rPr>
            <a:t>KPI 4.2</a:t>
          </a:r>
          <a:r>
            <a:rPr lang="en-US" sz="2800" kern="1200" dirty="0"/>
            <a:t>. Adventist tertiary institutions </a:t>
          </a:r>
          <a:r>
            <a:rPr lang="en-US" sz="2800" b="1" kern="1200" dirty="0"/>
            <a:t>increase the proportion of missiologists teaching mission,</a:t>
          </a:r>
          <a:r>
            <a:rPr lang="en-US" sz="2800" kern="1200" dirty="0"/>
            <a:t> all of whom are faithful to biblical missional principles, Adventist educated, and endorsed by IBMTE.  </a:t>
          </a:r>
        </a:p>
      </dsp:txBody>
      <dsp:txXfrm>
        <a:off x="5776140" y="724958"/>
        <a:ext cx="4060824" cy="31601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54C73-AFBD-4B47-9A3E-920B546F5045}">
      <dsp:nvSpPr>
        <dsp:cNvPr id="0" name=""/>
        <dsp:cNvSpPr/>
      </dsp:nvSpPr>
      <dsp:spPr>
        <a:xfrm>
          <a:off x="1212" y="484132"/>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EDE5BF-6F3C-CA43-B5A0-208BAEF9E5BF}">
      <dsp:nvSpPr>
        <dsp:cNvPr id="0" name=""/>
        <dsp:cNvSpPr/>
      </dsp:nvSpPr>
      <dsp:spPr>
        <a:xfrm>
          <a:off x="474263" y="933531"/>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75000"/>
                </a:schemeClr>
              </a:solidFill>
              <a:highlight>
                <a:srgbClr val="FFFF00"/>
              </a:highlight>
            </a:rPr>
            <a:t>KPI 5.2</a:t>
          </a:r>
          <a:r>
            <a:rPr lang="en-US" sz="2400" kern="1200" dirty="0">
              <a:solidFill>
                <a:schemeClr val="accent4">
                  <a:lumMod val="50000"/>
                </a:schemeClr>
              </a:solidFill>
            </a:rPr>
            <a:t>. </a:t>
          </a:r>
          <a:r>
            <a:rPr lang="en-US" sz="2400" kern="1200" dirty="0"/>
            <a:t>Significant increase in numbers of church members and unbaptized children and youth regularly attending divine service and Sabbath School</a:t>
          </a:r>
          <a:r>
            <a:rPr lang="en-US" sz="2400" kern="1200" dirty="0">
              <a:solidFill>
                <a:schemeClr val="accent4">
                  <a:lumMod val="50000"/>
                </a:schemeClr>
              </a:solidFill>
            </a:rPr>
            <a:t> </a:t>
          </a:r>
          <a:endParaRPr lang="en-US" sz="2400" kern="1200" dirty="0"/>
        </a:p>
      </dsp:txBody>
      <dsp:txXfrm>
        <a:off x="553445" y="1012713"/>
        <a:ext cx="4099094" cy="2545121"/>
      </dsp:txXfrm>
    </dsp:sp>
    <dsp:sp modelId="{5DF0FB80-3679-B74C-83BF-68980C15D201}">
      <dsp:nvSpPr>
        <dsp:cNvPr id="0" name=""/>
        <dsp:cNvSpPr/>
      </dsp:nvSpPr>
      <dsp:spPr>
        <a:xfrm>
          <a:off x="5204772" y="484132"/>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1DF1D7-D2E4-5341-8ED2-38A49F00F763}">
      <dsp:nvSpPr>
        <dsp:cNvPr id="0" name=""/>
        <dsp:cNvSpPr/>
      </dsp:nvSpPr>
      <dsp:spPr>
        <a:xfrm>
          <a:off x="5677823" y="933531"/>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50000"/>
                </a:schemeClr>
              </a:solidFill>
              <a:highlight>
                <a:srgbClr val="FFFF00"/>
              </a:highlight>
            </a:rPr>
            <a:t>KPI 5.9</a:t>
          </a:r>
          <a:r>
            <a:rPr lang="en-US" sz="2400" kern="1200" dirty="0"/>
            <a:t>. Increased number of children from Adventist homes and churches attending Adventist schools.</a:t>
          </a:r>
        </a:p>
      </dsp:txBody>
      <dsp:txXfrm>
        <a:off x="5757005" y="1012713"/>
        <a:ext cx="4099094" cy="25451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D40D3-4D19-D74E-B3EC-E7CD07B1696E}">
      <dsp:nvSpPr>
        <dsp:cNvPr id="0" name=""/>
        <dsp:cNvSpPr/>
      </dsp:nvSpPr>
      <dsp:spPr>
        <a:xfrm>
          <a:off x="1212" y="642089"/>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5619E0-10E7-5E40-AA03-780C82F19CD7}">
      <dsp:nvSpPr>
        <dsp:cNvPr id="0" name=""/>
        <dsp:cNvSpPr/>
      </dsp:nvSpPr>
      <dsp:spPr>
        <a:xfrm>
          <a:off x="474263" y="1091487"/>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accent4">
                  <a:lumMod val="50000"/>
                </a:schemeClr>
              </a:solidFill>
              <a:highlight>
                <a:srgbClr val="FFFF00"/>
              </a:highlight>
            </a:rPr>
            <a:t>KPI 6.8</a:t>
          </a:r>
          <a:r>
            <a:rPr lang="en-US" sz="2500" kern="1200" dirty="0"/>
            <a:t>. Improved retention rates of young adults, youth, and unbaptized children, based on the collection of specific statistics on those groups.</a:t>
          </a:r>
          <a:endParaRPr lang="en-US" sz="2400" kern="1200" dirty="0"/>
        </a:p>
      </dsp:txBody>
      <dsp:txXfrm>
        <a:off x="553445" y="1170669"/>
        <a:ext cx="4099094" cy="2545121"/>
      </dsp:txXfrm>
    </dsp:sp>
    <dsp:sp modelId="{2A2AAFAE-1BD1-7240-B09D-0AA01387D2D7}">
      <dsp:nvSpPr>
        <dsp:cNvPr id="0" name=""/>
        <dsp:cNvSpPr/>
      </dsp:nvSpPr>
      <dsp:spPr>
        <a:xfrm>
          <a:off x="5204772" y="642089"/>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E60B59-3FF2-2349-B629-0DD68274296F}">
      <dsp:nvSpPr>
        <dsp:cNvPr id="0" name=""/>
        <dsp:cNvSpPr/>
      </dsp:nvSpPr>
      <dsp:spPr>
        <a:xfrm>
          <a:off x="5677823" y="1091487"/>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75000"/>
                </a:schemeClr>
              </a:solidFill>
              <a:highlight>
                <a:srgbClr val="FFFF00"/>
              </a:highlight>
            </a:rPr>
            <a:t>KPI 7.3</a:t>
          </a:r>
          <a:r>
            <a:rPr lang="en-US" sz="2400" kern="1200" dirty="0">
              <a:solidFill>
                <a:schemeClr val="accent4">
                  <a:lumMod val="50000"/>
                </a:schemeClr>
              </a:solidFill>
            </a:rPr>
            <a:t>. </a:t>
          </a:r>
          <a:r>
            <a:rPr lang="en-US" sz="2400" kern="1200" dirty="0"/>
            <a:t>Increased ethical and responsible use of media platforms by students.</a:t>
          </a:r>
        </a:p>
      </dsp:txBody>
      <dsp:txXfrm>
        <a:off x="5757005" y="1170669"/>
        <a:ext cx="4099094" cy="25451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995B2-9223-BF4E-BEAD-DA923CB904E1}">
      <dsp:nvSpPr>
        <dsp:cNvPr id="0" name=""/>
        <dsp:cNvSpPr/>
      </dsp:nvSpPr>
      <dsp:spPr>
        <a:xfrm>
          <a:off x="1212" y="118310"/>
          <a:ext cx="4257458" cy="371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0722-33CA-964C-AEC9-C14333175351}">
      <dsp:nvSpPr>
        <dsp:cNvPr id="0" name=""/>
        <dsp:cNvSpPr/>
      </dsp:nvSpPr>
      <dsp:spPr>
        <a:xfrm>
          <a:off x="474263" y="567709"/>
          <a:ext cx="4257458" cy="3710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1.4. </a:t>
          </a:r>
          <a:r>
            <a:rPr lang="en-US" sz="2800" kern="1200" dirty="0"/>
            <a:t>Create and make available age-appropriate mission-focused </a:t>
          </a:r>
          <a:r>
            <a:rPr lang="en-US" sz="2800" b="1" kern="1200" dirty="0"/>
            <a:t>morning devotional books</a:t>
          </a:r>
          <a:r>
            <a:rPr lang="en-US" sz="2800" kern="1200" dirty="0"/>
            <a:t> aimed at each grade level of elementary education.</a:t>
          </a:r>
        </a:p>
      </dsp:txBody>
      <dsp:txXfrm>
        <a:off x="582930" y="676376"/>
        <a:ext cx="4040124" cy="3492821"/>
      </dsp:txXfrm>
    </dsp:sp>
    <dsp:sp modelId="{4CF2093F-6F2D-4A4F-BBAE-9D1E8E872CA3}">
      <dsp:nvSpPr>
        <dsp:cNvPr id="0" name=""/>
        <dsp:cNvSpPr/>
      </dsp:nvSpPr>
      <dsp:spPr>
        <a:xfrm>
          <a:off x="5204772" y="118310"/>
          <a:ext cx="4257458" cy="3356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313FB-CDCE-3740-9758-0E42F6712A35}">
      <dsp:nvSpPr>
        <dsp:cNvPr id="0" name=""/>
        <dsp:cNvSpPr/>
      </dsp:nvSpPr>
      <dsp:spPr>
        <a:xfrm>
          <a:off x="5677823" y="567709"/>
          <a:ext cx="4257458" cy="3356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accent4">
                  <a:lumMod val="50000"/>
                </a:schemeClr>
              </a:solidFill>
            </a:rPr>
            <a:t>KPI 1.5</a:t>
          </a:r>
          <a:r>
            <a:rPr lang="en-US" sz="2800" kern="1200" dirty="0"/>
            <a:t>. GC Education, Children’s Ministries, et al collaborate in </a:t>
          </a:r>
          <a:r>
            <a:rPr lang="en-US" sz="2800" b="1" kern="1200" dirty="0"/>
            <a:t>producing readings on mission for Adventist children and teenagers </a:t>
          </a:r>
          <a:r>
            <a:rPr lang="en-US" sz="2800" kern="1200" dirty="0"/>
            <a:t>… as appropriate and as budgets allow </a:t>
          </a:r>
        </a:p>
      </dsp:txBody>
      <dsp:txXfrm>
        <a:off x="5776140" y="666026"/>
        <a:ext cx="4060824" cy="316014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54C73-AFBD-4B47-9A3E-920B546F5045}">
      <dsp:nvSpPr>
        <dsp:cNvPr id="0" name=""/>
        <dsp:cNvSpPr/>
      </dsp:nvSpPr>
      <dsp:spPr>
        <a:xfrm>
          <a:off x="1212" y="484132"/>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EDE5BF-6F3C-CA43-B5A0-208BAEF9E5BF}">
      <dsp:nvSpPr>
        <dsp:cNvPr id="0" name=""/>
        <dsp:cNvSpPr/>
      </dsp:nvSpPr>
      <dsp:spPr>
        <a:xfrm>
          <a:off x="474263" y="933531"/>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50000"/>
                </a:schemeClr>
              </a:solidFill>
            </a:rPr>
            <a:t>KPI 5.1. </a:t>
          </a:r>
          <a:r>
            <a:rPr lang="en-US" sz="2400" kern="1200" dirty="0"/>
            <a:t>Significant increase in numbers of church members regularly praying, studying the Bible, using the Sabbath School Bible Study Guides, reading the writings of Ellen White and engaging in other personal devotions</a:t>
          </a:r>
        </a:p>
      </dsp:txBody>
      <dsp:txXfrm>
        <a:off x="553445" y="1012713"/>
        <a:ext cx="4099094" cy="2545121"/>
      </dsp:txXfrm>
    </dsp:sp>
    <dsp:sp modelId="{5DF0FB80-3679-B74C-83BF-68980C15D201}">
      <dsp:nvSpPr>
        <dsp:cNvPr id="0" name=""/>
        <dsp:cNvSpPr/>
      </dsp:nvSpPr>
      <dsp:spPr>
        <a:xfrm>
          <a:off x="5204772" y="484132"/>
          <a:ext cx="4257458" cy="27034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1DF1D7-D2E4-5341-8ED2-38A49F00F763}">
      <dsp:nvSpPr>
        <dsp:cNvPr id="0" name=""/>
        <dsp:cNvSpPr/>
      </dsp:nvSpPr>
      <dsp:spPr>
        <a:xfrm>
          <a:off x="5677823" y="933531"/>
          <a:ext cx="4257458" cy="2703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4">
                  <a:lumMod val="50000"/>
                </a:schemeClr>
              </a:solidFill>
            </a:rPr>
            <a:t>KPI 5.6</a:t>
          </a:r>
          <a:r>
            <a:rPr lang="en-US" sz="2400" kern="1200" dirty="0"/>
            <a:t>. Increased number of church members and church school students participating in corporate prayer initiatives</a:t>
          </a:r>
        </a:p>
      </dsp:txBody>
      <dsp:txXfrm>
        <a:off x="5757005" y="1012713"/>
        <a:ext cx="4099094" cy="25451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4923-C416-8145-AF0E-80A85E3FB5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6556F2-387E-424C-8DA8-5819F8CF40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0164E1-8367-3D4A-B2E2-5CAAB2270EC7}"/>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5" name="Footer Placeholder 4">
            <a:extLst>
              <a:ext uri="{FF2B5EF4-FFF2-40B4-BE49-F238E27FC236}">
                <a16:creationId xmlns:a16="http://schemas.microsoft.com/office/drawing/2014/main" id="{90A06A70-5376-F14B-B00F-3EA9DFF47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8C7F1-1562-514D-8293-3D66CE24F6BA}"/>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1644051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D25C-5A34-7643-A35E-E19F5FB994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E11EE2-7FAF-C64F-BBF0-0408F34CBD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05325-F0A5-1E41-B0CE-7B2E2C445FA5}"/>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5" name="Footer Placeholder 4">
            <a:extLst>
              <a:ext uri="{FF2B5EF4-FFF2-40B4-BE49-F238E27FC236}">
                <a16:creationId xmlns:a16="http://schemas.microsoft.com/office/drawing/2014/main" id="{479409C3-72CC-AB4F-8D26-FC40933C1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0D452-663A-1947-839A-03F512AC866D}"/>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363711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26C96B-FBB9-4349-9FE6-529915A811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C158F9-8B21-A74A-BE43-905D849E16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FF251E-3C53-9846-84AA-E1AF68836970}"/>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5" name="Footer Placeholder 4">
            <a:extLst>
              <a:ext uri="{FF2B5EF4-FFF2-40B4-BE49-F238E27FC236}">
                <a16:creationId xmlns:a16="http://schemas.microsoft.com/office/drawing/2014/main" id="{AF50140F-4B8D-6F44-8B6C-8EE61DE9A7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9F7A6-6F96-EE41-9921-7EFA7943EF00}"/>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88507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83CD8-214C-CD45-AF75-661081F5A7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6DBACF-772B-6B41-B091-08D4ADFF8B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B5FA2-A578-5641-B17F-46554C6101CF}"/>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5" name="Footer Placeholder 4">
            <a:extLst>
              <a:ext uri="{FF2B5EF4-FFF2-40B4-BE49-F238E27FC236}">
                <a16:creationId xmlns:a16="http://schemas.microsoft.com/office/drawing/2014/main" id="{87DE1583-B930-8D4A-B89A-DE428512B1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2B959-A402-CE42-9B16-1222C7A58858}"/>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247847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A6505-388D-2445-8246-E03E43133B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D1E91-8EC3-3340-AEF4-E3B721E751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755260-ADA4-BF48-BC2E-7E0339864932}"/>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5" name="Footer Placeholder 4">
            <a:extLst>
              <a:ext uri="{FF2B5EF4-FFF2-40B4-BE49-F238E27FC236}">
                <a16:creationId xmlns:a16="http://schemas.microsoft.com/office/drawing/2014/main" id="{C510B700-B427-7A4C-912C-EA5299B14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93D9B6-2045-0B43-8CCB-10CF26128356}"/>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360637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7CD26-FB9B-6D49-9B97-EDEA75AFF9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04C0C7-9CE5-264C-8FD5-191A57492F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6B439E-B930-B64C-BED9-45840B50B3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F58FB9-52A1-CB41-90DD-1AD548B1014B}"/>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6" name="Footer Placeholder 5">
            <a:extLst>
              <a:ext uri="{FF2B5EF4-FFF2-40B4-BE49-F238E27FC236}">
                <a16:creationId xmlns:a16="http://schemas.microsoft.com/office/drawing/2014/main" id="{22B4C111-8FC7-B64E-8351-7BF5A7F9EB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D1C906-A8C9-3547-8F0B-E83E393985DE}"/>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2440890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74E7-2190-D94E-BDE4-EACB74FFD8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58A155-91E6-DE4D-A594-F7B83F056A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F25542-1B27-A24E-9A1A-8F66D969AA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3D5ECC-B1AA-FB43-AAF6-DC2C986F51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56B58C-0A1D-9D41-A0A6-AFFFB99ED9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2997B9-D6AC-CD45-95B1-906C9784D6F3}"/>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8" name="Footer Placeholder 7">
            <a:extLst>
              <a:ext uri="{FF2B5EF4-FFF2-40B4-BE49-F238E27FC236}">
                <a16:creationId xmlns:a16="http://schemas.microsoft.com/office/drawing/2014/main" id="{6640B80C-5A74-7946-A021-73FF052852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46F330-EBA3-E34E-8AEF-094E90535C74}"/>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281291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692C-A2D6-9742-87AE-955D93968B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262761-D9B8-1D4D-BABA-48CD0B62FB86}"/>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4" name="Footer Placeholder 3">
            <a:extLst>
              <a:ext uri="{FF2B5EF4-FFF2-40B4-BE49-F238E27FC236}">
                <a16:creationId xmlns:a16="http://schemas.microsoft.com/office/drawing/2014/main" id="{5749F3C5-6031-BB41-90A4-7608EB427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F63AB3-7B0E-604E-A9E5-0282E5C7663E}"/>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354939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893CDA-320B-0144-B98C-DCB5729B1661}"/>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3" name="Footer Placeholder 2">
            <a:extLst>
              <a:ext uri="{FF2B5EF4-FFF2-40B4-BE49-F238E27FC236}">
                <a16:creationId xmlns:a16="http://schemas.microsoft.com/office/drawing/2014/main" id="{D1945E71-F653-1E47-A69B-6E3214E7C0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DD5D8E-151C-064F-BC99-71C7BF7E94A9}"/>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420611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235AE-AC2B-1440-B150-30CCD45164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03B4F1-FC2F-A34A-9A23-029D4CE82F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F14ED2-E692-EA42-8DC2-A03BB1B2A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760A81-EDA6-4147-BC8E-ABA79DF990D2}"/>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6" name="Footer Placeholder 5">
            <a:extLst>
              <a:ext uri="{FF2B5EF4-FFF2-40B4-BE49-F238E27FC236}">
                <a16:creationId xmlns:a16="http://schemas.microsoft.com/office/drawing/2014/main" id="{35A3F328-5712-0243-8664-E1A5125D7F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B8ADA3-C945-A640-BC06-E018A7ECC538}"/>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186909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9BE23-3A9A-D149-8EBB-C4108B0B5D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346621-5973-6047-815A-E0CA463F8F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88499C-17C6-874D-ACB2-484473C317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4C6EA8-A646-3042-9744-14292CDBC1C7}"/>
              </a:ext>
            </a:extLst>
          </p:cNvPr>
          <p:cNvSpPr>
            <a:spLocks noGrp="1"/>
          </p:cNvSpPr>
          <p:nvPr>
            <p:ph type="dt" sz="half" idx="10"/>
          </p:nvPr>
        </p:nvSpPr>
        <p:spPr/>
        <p:txBody>
          <a:bodyPr/>
          <a:lstStyle/>
          <a:p>
            <a:fld id="{6D878CD1-B2A5-604B-820C-297AF088EAA1}" type="datetimeFigureOut">
              <a:rPr lang="en-US" smtClean="0"/>
              <a:t>8/4/20</a:t>
            </a:fld>
            <a:endParaRPr lang="en-US"/>
          </a:p>
        </p:txBody>
      </p:sp>
      <p:sp>
        <p:nvSpPr>
          <p:cNvPr id="6" name="Footer Placeholder 5">
            <a:extLst>
              <a:ext uri="{FF2B5EF4-FFF2-40B4-BE49-F238E27FC236}">
                <a16:creationId xmlns:a16="http://schemas.microsoft.com/office/drawing/2014/main" id="{B1165E19-25CA-9B4E-AA01-0E48C4C23A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3BA5F-22A0-854A-A946-40134CD0795F}"/>
              </a:ext>
            </a:extLst>
          </p:cNvPr>
          <p:cNvSpPr>
            <a:spLocks noGrp="1"/>
          </p:cNvSpPr>
          <p:nvPr>
            <p:ph type="sldNum" sz="quarter" idx="12"/>
          </p:nvPr>
        </p:nvSpPr>
        <p:spPr/>
        <p:txBody>
          <a:bodyPr/>
          <a:lstStyle/>
          <a:p>
            <a:fld id="{D1645204-9B5C-D846-938B-5E399F684D88}" type="slidenum">
              <a:rPr lang="en-US" smtClean="0"/>
              <a:t>‹#›</a:t>
            </a:fld>
            <a:endParaRPr lang="en-US"/>
          </a:p>
        </p:txBody>
      </p:sp>
    </p:spTree>
    <p:extLst>
      <p:ext uri="{BB962C8B-B14F-4D97-AF65-F5344CB8AC3E}">
        <p14:creationId xmlns:p14="http://schemas.microsoft.com/office/powerpoint/2010/main" val="1395812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C9A7FD-00B5-1746-B6CD-0E8E2C1A20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420FD9-99CC-334E-A890-922739B469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58763-9968-4843-B9F1-32ADF856D8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8CD1-B2A5-604B-820C-297AF088EAA1}" type="datetimeFigureOut">
              <a:rPr lang="en-US" smtClean="0"/>
              <a:t>8/4/20</a:t>
            </a:fld>
            <a:endParaRPr lang="en-US"/>
          </a:p>
        </p:txBody>
      </p:sp>
      <p:sp>
        <p:nvSpPr>
          <p:cNvPr id="5" name="Footer Placeholder 4">
            <a:extLst>
              <a:ext uri="{FF2B5EF4-FFF2-40B4-BE49-F238E27FC236}">
                <a16:creationId xmlns:a16="http://schemas.microsoft.com/office/drawing/2014/main" id="{1EA02A30-CAA8-BE4F-A535-A537660B0D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017AFC-E5C5-D748-B60D-AE92A36C49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45204-9B5C-D846-938B-5E399F684D88}" type="slidenum">
              <a:rPr lang="en-US" smtClean="0"/>
              <a:t>‹#›</a:t>
            </a:fld>
            <a:endParaRPr lang="en-US"/>
          </a:p>
        </p:txBody>
      </p:sp>
    </p:spTree>
    <p:extLst>
      <p:ext uri="{BB962C8B-B14F-4D97-AF65-F5344CB8AC3E}">
        <p14:creationId xmlns:p14="http://schemas.microsoft.com/office/powerpoint/2010/main" val="2900217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1C4E306-BC28-4A7B-871B-1926F6FA6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Freeform: Shape 23">
            <a:extLst>
              <a:ext uri="{FF2B5EF4-FFF2-40B4-BE49-F238E27FC236}">
                <a16:creationId xmlns:a16="http://schemas.microsoft.com/office/drawing/2014/main" id="{C3ECC9B4-989C-4F71-A6BC-DEBC1D9FD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rgbClr val="EFEFEF"/>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Freeform: Shape 25">
            <a:extLst>
              <a:ext uri="{FF2B5EF4-FFF2-40B4-BE49-F238E27FC236}">
                <a16:creationId xmlns:a16="http://schemas.microsoft.com/office/drawing/2014/main" id="{E20AF01B-D099-4710-BF18-E2832A9B6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F3CEC4A-AA2B-A845-975D-E4D5204850B5}"/>
              </a:ext>
            </a:extLst>
          </p:cNvPr>
          <p:cNvSpPr>
            <a:spLocks noGrp="1"/>
          </p:cNvSpPr>
          <p:nvPr>
            <p:ph type="ctrTitle"/>
          </p:nvPr>
        </p:nvSpPr>
        <p:spPr>
          <a:xfrm>
            <a:off x="5355771" y="640175"/>
            <a:ext cx="4487279" cy="2788825"/>
          </a:xfrm>
        </p:spPr>
        <p:txBody>
          <a:bodyPr anchor="ctr">
            <a:normAutofit/>
          </a:bodyPr>
          <a:lstStyle/>
          <a:p>
            <a:r>
              <a:rPr lang="en-US" sz="4400" b="1" i="1" dirty="0">
                <a:solidFill>
                  <a:schemeClr val="accent4">
                    <a:lumMod val="50000"/>
                  </a:schemeClr>
                </a:solidFill>
                <a:latin typeface="Cambria" panose="02040503050406030204" pitchFamily="18" charset="0"/>
              </a:rPr>
              <a:t>IWG</a:t>
            </a:r>
            <a:br>
              <a:rPr lang="en-US" sz="4400" b="1" dirty="0">
                <a:solidFill>
                  <a:schemeClr val="accent4">
                    <a:lumMod val="50000"/>
                  </a:schemeClr>
                </a:solidFill>
                <a:latin typeface="Cambria" panose="02040503050406030204" pitchFamily="18" charset="0"/>
              </a:rPr>
            </a:br>
            <a:r>
              <a:rPr lang="en-US" sz="4400" b="1" dirty="0">
                <a:solidFill>
                  <a:schemeClr val="accent4">
                    <a:lumMod val="50000"/>
                  </a:schemeClr>
                </a:solidFill>
                <a:latin typeface="Cambria" panose="02040503050406030204" pitchFamily="18" charset="0"/>
              </a:rPr>
              <a:t>Responsibilities</a:t>
            </a:r>
          </a:p>
        </p:txBody>
      </p:sp>
      <p:sp>
        <p:nvSpPr>
          <p:cNvPr id="3" name="Subtitle 2">
            <a:extLst>
              <a:ext uri="{FF2B5EF4-FFF2-40B4-BE49-F238E27FC236}">
                <a16:creationId xmlns:a16="http://schemas.microsoft.com/office/drawing/2014/main" id="{D661217A-80A9-C64E-9445-F12EF90C9622}"/>
              </a:ext>
            </a:extLst>
          </p:cNvPr>
          <p:cNvSpPr>
            <a:spLocks noGrp="1"/>
          </p:cNvSpPr>
          <p:nvPr>
            <p:ph type="subTitle" idx="1"/>
          </p:nvPr>
        </p:nvSpPr>
        <p:spPr>
          <a:xfrm>
            <a:off x="8299938" y="5365691"/>
            <a:ext cx="2192843" cy="1154226"/>
          </a:xfrm>
        </p:spPr>
        <p:txBody>
          <a:bodyPr anchor="b">
            <a:normAutofit/>
          </a:bodyPr>
          <a:lstStyle/>
          <a:p>
            <a:pPr>
              <a:lnSpc>
                <a:spcPct val="100000"/>
              </a:lnSpc>
            </a:pPr>
            <a:r>
              <a:rPr lang="en-US" sz="1800" dirty="0">
                <a:solidFill>
                  <a:schemeClr val="accent4">
                    <a:lumMod val="50000"/>
                  </a:schemeClr>
                </a:solidFill>
                <a:latin typeface="Cambria" panose="02040503050406030204" pitchFamily="18" charset="0"/>
              </a:rPr>
              <a:t>Galina Stele, </a:t>
            </a:r>
            <a:r>
              <a:rPr lang="en-US" sz="1800" dirty="0" err="1">
                <a:solidFill>
                  <a:schemeClr val="accent4">
                    <a:lumMod val="50000"/>
                  </a:schemeClr>
                </a:solidFill>
                <a:latin typeface="Cambria" panose="02040503050406030204" pitchFamily="18" charset="0"/>
              </a:rPr>
              <a:t>D.Min</a:t>
            </a:r>
            <a:r>
              <a:rPr lang="en-US" sz="1800" dirty="0">
                <a:solidFill>
                  <a:schemeClr val="accent4">
                    <a:lumMod val="50000"/>
                  </a:schemeClr>
                </a:solidFill>
                <a:latin typeface="Cambria" panose="02040503050406030204" pitchFamily="18" charset="0"/>
              </a:rPr>
              <a:t>.</a:t>
            </a:r>
          </a:p>
          <a:p>
            <a:pPr>
              <a:lnSpc>
                <a:spcPct val="100000"/>
              </a:lnSpc>
            </a:pPr>
            <a:r>
              <a:rPr lang="en-US" sz="1800" dirty="0">
                <a:solidFill>
                  <a:schemeClr val="accent4">
                    <a:lumMod val="50000"/>
                  </a:schemeClr>
                </a:solidFill>
                <a:latin typeface="Cambria" panose="02040503050406030204" pitchFamily="18" charset="0"/>
              </a:rPr>
              <a:t>August 4, 2020</a:t>
            </a:r>
          </a:p>
        </p:txBody>
      </p:sp>
      <p:sp>
        <p:nvSpPr>
          <p:cNvPr id="33" name="Rectangle 27">
            <a:extLst>
              <a:ext uri="{FF2B5EF4-FFF2-40B4-BE49-F238E27FC236}">
                <a16:creationId xmlns:a16="http://schemas.microsoft.com/office/drawing/2014/main" id="{B0E4BB4F-99AB-4C4E-A763-C5AC5273D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27916"/>
            <a:ext cx="128016" cy="1188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E4C701FF-D23C-9D42-9747-C117936D01B2}"/>
              </a:ext>
            </a:extLst>
          </p:cNvPr>
          <p:cNvSpPr/>
          <p:nvPr/>
        </p:nvSpPr>
        <p:spPr>
          <a:xfrm>
            <a:off x="10821649" y="0"/>
            <a:ext cx="1370351" cy="685800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Content Placeholder 5" descr="A picture containing drawing, food&#10;&#10;Description automatically generated">
            <a:extLst>
              <a:ext uri="{FF2B5EF4-FFF2-40B4-BE49-F238E27FC236}">
                <a16:creationId xmlns:a16="http://schemas.microsoft.com/office/drawing/2014/main" id="{C730DF45-81C7-9D43-BB0D-7DE752FE6751}"/>
              </a:ext>
            </a:extLst>
          </p:cNvPr>
          <p:cNvPicPr>
            <a:picLocks noChangeAspect="1"/>
          </p:cNvPicPr>
          <p:nvPr/>
        </p:nvPicPr>
        <p:blipFill>
          <a:blip r:embed="rId2"/>
          <a:stretch>
            <a:fillRect/>
          </a:stretch>
        </p:blipFill>
        <p:spPr>
          <a:xfrm>
            <a:off x="11007593" y="5619750"/>
            <a:ext cx="998461" cy="900167"/>
          </a:xfrm>
          <a:prstGeom prst="rect">
            <a:avLst/>
          </a:prstGeom>
        </p:spPr>
      </p:pic>
      <p:pic>
        <p:nvPicPr>
          <p:cNvPr id="8" name="Picture 7" descr="A person holding a sign&#10;&#10;Description automatically generated">
            <a:extLst>
              <a:ext uri="{FF2B5EF4-FFF2-40B4-BE49-F238E27FC236}">
                <a16:creationId xmlns:a16="http://schemas.microsoft.com/office/drawing/2014/main" id="{7F3D9B30-AF61-E74F-BA84-85D410AE12CD}"/>
              </a:ext>
            </a:extLst>
          </p:cNvPr>
          <p:cNvPicPr>
            <a:picLocks noChangeAspect="1"/>
          </p:cNvPicPr>
          <p:nvPr/>
        </p:nvPicPr>
        <p:blipFill>
          <a:blip r:embed="rId3"/>
          <a:stretch>
            <a:fillRect/>
          </a:stretch>
        </p:blipFill>
        <p:spPr>
          <a:xfrm>
            <a:off x="-11076" y="0"/>
            <a:ext cx="5143500" cy="6858000"/>
          </a:xfrm>
          <a:prstGeom prst="rect">
            <a:avLst/>
          </a:prstGeom>
        </p:spPr>
      </p:pic>
      <p:pic>
        <p:nvPicPr>
          <p:cNvPr id="37" name="Picture 36" descr="A close up of a sign&#10;&#10;Description automatically generated">
            <a:extLst>
              <a:ext uri="{FF2B5EF4-FFF2-40B4-BE49-F238E27FC236}">
                <a16:creationId xmlns:a16="http://schemas.microsoft.com/office/drawing/2014/main" id="{604C7F17-1EDA-A647-9ED7-9B75316770A7}"/>
              </a:ext>
            </a:extLst>
          </p:cNvPr>
          <p:cNvPicPr>
            <a:picLocks noChangeAspect="1"/>
          </p:cNvPicPr>
          <p:nvPr/>
        </p:nvPicPr>
        <p:blipFill>
          <a:blip r:embed="rId4"/>
          <a:stretch>
            <a:fillRect/>
          </a:stretch>
        </p:blipFill>
        <p:spPr>
          <a:xfrm>
            <a:off x="6889664" y="3330518"/>
            <a:ext cx="2051957" cy="1154226"/>
          </a:xfrm>
          <a:prstGeom prst="rect">
            <a:avLst/>
          </a:prstGeom>
        </p:spPr>
      </p:pic>
    </p:spTree>
    <p:extLst>
      <p:ext uri="{BB962C8B-B14F-4D97-AF65-F5344CB8AC3E}">
        <p14:creationId xmlns:p14="http://schemas.microsoft.com/office/powerpoint/2010/main" val="4717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80586" y="230955"/>
            <a:ext cx="10441063" cy="1325563"/>
          </a:xfrm>
        </p:spPr>
        <p:txBody>
          <a:bodyPr>
            <a:normAutofit/>
          </a:bodyPr>
          <a:lstStyle/>
          <a:p>
            <a:pPr algn="ctr"/>
            <a:br>
              <a:rPr lang="en-US" sz="2100" b="1" dirty="0">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3503568464"/>
              </p:ext>
            </p:extLst>
          </p:nvPr>
        </p:nvGraphicFramePr>
        <p:xfrm>
          <a:off x="675732" y="1609720"/>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1604513" y="6165380"/>
            <a:ext cx="7798279" cy="461665"/>
          </a:xfrm>
          <a:prstGeom prst="rect">
            <a:avLst/>
          </a:prstGeom>
          <a:noFill/>
        </p:spPr>
        <p:txBody>
          <a:bodyPr wrap="square" rtlCol="0">
            <a:spAutoFit/>
          </a:bodyPr>
          <a:lstStyle/>
          <a:p>
            <a:r>
              <a:rPr lang="en-US" sz="2400" b="1" dirty="0">
                <a:solidFill>
                  <a:schemeClr val="accent4">
                    <a:lumMod val="50000"/>
                  </a:schemeClr>
                </a:solidFill>
              </a:rPr>
              <a:t>Responsible for reporting: 1 – ASTR by IWS &amp; Pastor Survey </a:t>
            </a:r>
          </a:p>
        </p:txBody>
      </p:sp>
      <p:sp>
        <p:nvSpPr>
          <p:cNvPr id="6" name="TextBox 5">
            <a:extLst>
              <a:ext uri="{FF2B5EF4-FFF2-40B4-BE49-F238E27FC236}">
                <a16:creationId xmlns:a16="http://schemas.microsoft.com/office/drawing/2014/main" id="{0D40215E-07C6-0340-BB2F-CCFF386B8BDE}"/>
              </a:ext>
            </a:extLst>
          </p:cNvPr>
          <p:cNvSpPr txBox="1"/>
          <p:nvPr/>
        </p:nvSpPr>
        <p:spPr>
          <a:xfrm>
            <a:off x="761513" y="355127"/>
            <a:ext cx="10060136" cy="1077218"/>
          </a:xfrm>
          <a:prstGeom prst="rect">
            <a:avLst/>
          </a:prstGeom>
          <a:noFill/>
        </p:spPr>
        <p:txBody>
          <a:bodyPr wrap="square" rtlCol="0">
            <a:spAutoFit/>
          </a:bodyPr>
          <a:lstStyle/>
          <a:p>
            <a:pPr algn="ctr"/>
            <a:r>
              <a:rPr lang="en-US" sz="3200" b="1" i="1" dirty="0">
                <a:solidFill>
                  <a:schemeClr val="accent4">
                    <a:lumMod val="50000"/>
                  </a:schemeClr>
                </a:solidFill>
                <a:latin typeface="Cambria" panose="02040503050406030204" pitchFamily="18" charset="0"/>
              </a:rPr>
              <a:t>IWG </a:t>
            </a:r>
            <a:r>
              <a:rPr lang="en-US" sz="3200" b="1" dirty="0">
                <a:solidFill>
                  <a:schemeClr val="accent4">
                    <a:lumMod val="50000"/>
                  </a:schemeClr>
                </a:solidFill>
                <a:latin typeface="Cambria" panose="02040503050406030204" pitchFamily="18" charset="0"/>
              </a:rPr>
              <a:t>Responsibilities </a:t>
            </a:r>
          </a:p>
          <a:p>
            <a:pPr algn="ctr"/>
            <a:r>
              <a:rPr lang="en-US" sz="3200" b="1" dirty="0">
                <a:solidFill>
                  <a:schemeClr val="accent4">
                    <a:lumMod val="50000"/>
                  </a:schemeClr>
                </a:solidFill>
                <a:latin typeface="Cambria" panose="02040503050406030204" pitchFamily="18" charset="0"/>
              </a:rPr>
              <a:t>Leadership Objectives &amp; KPIs</a:t>
            </a:r>
            <a:endParaRPr lang="en-US" sz="3200" dirty="0"/>
          </a:p>
        </p:txBody>
      </p:sp>
    </p:spTree>
    <p:extLst>
      <p:ext uri="{BB962C8B-B14F-4D97-AF65-F5344CB8AC3E}">
        <p14:creationId xmlns:p14="http://schemas.microsoft.com/office/powerpoint/2010/main" val="483211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543054" y="2103437"/>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Additional KPIs  for </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Education Ranked as #1</a:t>
            </a:r>
            <a:br>
              <a:rPr lang="en-US" sz="3600" b="1" dirty="0">
                <a:solidFill>
                  <a:schemeClr val="accent4">
                    <a:lumMod val="50000"/>
                  </a:schemeClr>
                </a:solidFill>
                <a:latin typeface="Cambria" panose="02040503050406030204" pitchFamily="18" charset="0"/>
              </a:rPr>
            </a:b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spTree>
    <p:extLst>
      <p:ext uri="{BB962C8B-B14F-4D97-AF65-F5344CB8AC3E}">
        <p14:creationId xmlns:p14="http://schemas.microsoft.com/office/powerpoint/2010/main" val="241369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80586" y="230955"/>
            <a:ext cx="10441063" cy="1325563"/>
          </a:xfrm>
        </p:spPr>
        <p:txBody>
          <a:bodyPr>
            <a:normAutofit fontScale="90000"/>
          </a:bodyPr>
          <a:lstStyle/>
          <a:p>
            <a:pPr algn="ctr"/>
            <a:br>
              <a:rPr lang="en-US" sz="2100" b="1" dirty="0">
                <a:latin typeface="Cambria" panose="02040503050406030204" pitchFamily="18" charset="0"/>
              </a:rPr>
            </a:br>
            <a:r>
              <a:rPr lang="en-US" sz="3600" b="1" i="1" dirty="0">
                <a:solidFill>
                  <a:schemeClr val="accent4">
                    <a:lumMod val="50000"/>
                  </a:schemeClr>
                </a:solidFill>
                <a:latin typeface="Cambria" panose="02040503050406030204" pitchFamily="18" charset="0"/>
              </a:rPr>
              <a:t>IWG </a:t>
            </a:r>
            <a:r>
              <a:rPr lang="en-US" sz="3600" b="1" dirty="0">
                <a:solidFill>
                  <a:schemeClr val="accent4">
                    <a:lumMod val="50000"/>
                  </a:schemeClr>
                </a:solidFill>
                <a:latin typeface="Cambria" panose="02040503050406030204" pitchFamily="18" charset="0"/>
              </a:rPr>
              <a:t>Responsibilities</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Mission Objectives &amp; KPIs</a:t>
            </a: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3644868850"/>
              </p:ext>
            </p:extLst>
          </p:nvPr>
        </p:nvGraphicFramePr>
        <p:xfrm>
          <a:off x="675732" y="1609720"/>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2613380" y="6176962"/>
            <a:ext cx="7189404" cy="461665"/>
          </a:xfrm>
          <a:prstGeom prst="rect">
            <a:avLst/>
          </a:prstGeom>
          <a:noFill/>
        </p:spPr>
        <p:txBody>
          <a:bodyPr wrap="none" rtlCol="0">
            <a:spAutoFit/>
          </a:bodyPr>
          <a:lstStyle/>
          <a:p>
            <a:r>
              <a:rPr lang="en-US" sz="2400" b="1" dirty="0">
                <a:solidFill>
                  <a:schemeClr val="accent4">
                    <a:lumMod val="50000"/>
                  </a:schemeClr>
                </a:solidFill>
              </a:rPr>
              <a:t>Responsible for reporting: 1- Division Officers; 2 – EDU </a:t>
            </a:r>
          </a:p>
        </p:txBody>
      </p:sp>
    </p:spTree>
    <p:extLst>
      <p:ext uri="{BB962C8B-B14F-4D97-AF65-F5344CB8AC3E}">
        <p14:creationId xmlns:p14="http://schemas.microsoft.com/office/powerpoint/2010/main" val="2115411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605482" y="365125"/>
            <a:ext cx="10169214" cy="1325563"/>
          </a:xfrm>
        </p:spPr>
        <p:txBody>
          <a:bodyPr>
            <a:normAutofit fontScale="90000"/>
          </a:bodyPr>
          <a:lstStyle/>
          <a:p>
            <a:pPr algn="ctr"/>
            <a:br>
              <a:rPr lang="en-US" sz="2100" b="1" i="1" dirty="0">
                <a:latin typeface="Cambria" panose="02040503050406030204" pitchFamily="18" charset="0"/>
              </a:rPr>
            </a:br>
            <a:r>
              <a:rPr lang="en-US" sz="3600" b="1" i="1" dirty="0">
                <a:solidFill>
                  <a:schemeClr val="accent4">
                    <a:lumMod val="50000"/>
                  </a:schemeClr>
                </a:solidFill>
                <a:latin typeface="Cambria" panose="02040503050406030204" pitchFamily="18" charset="0"/>
              </a:rPr>
              <a:t>IWG </a:t>
            </a:r>
            <a:r>
              <a:rPr lang="en-US" sz="3600" b="1" dirty="0">
                <a:solidFill>
                  <a:schemeClr val="accent4">
                    <a:lumMod val="50000"/>
                  </a:schemeClr>
                </a:solidFill>
                <a:latin typeface="Cambria" panose="02040503050406030204" pitchFamily="18" charset="0"/>
              </a:rPr>
              <a:t>Responsibilities</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Spiritual Growth Objectives &amp; KPIs</a:t>
            </a:r>
            <a:br>
              <a:rPr lang="en-US" sz="3600" b="1" dirty="0">
                <a:solidFill>
                  <a:schemeClr val="accent4">
                    <a:lumMod val="50000"/>
                  </a:schemeClr>
                </a:solidFill>
                <a:latin typeface="Cambria" panose="02040503050406030204" pitchFamily="18" charset="0"/>
              </a:rPr>
            </a:br>
            <a:endParaRPr lang="en-US" sz="3600" dirty="0">
              <a:solidFill>
                <a:schemeClr val="accent4">
                  <a:lumMod val="50000"/>
                </a:schemeClr>
              </a:solidFill>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306E7D2E-D4D2-4D8C-97A9-0B1DD40DE8B7}"/>
              </a:ext>
            </a:extLst>
          </p:cNvPr>
          <p:cNvGraphicFramePr>
            <a:graphicFrameLocks noGrp="1"/>
          </p:cNvGraphicFramePr>
          <p:nvPr>
            <p:ph idx="1"/>
            <p:extLst>
              <p:ext uri="{D42A27DB-BD31-4B8C-83A1-F6EECF244321}">
                <p14:modId xmlns:p14="http://schemas.microsoft.com/office/powerpoint/2010/main" val="2275662124"/>
              </p:ext>
            </p:extLst>
          </p:nvPr>
        </p:nvGraphicFramePr>
        <p:xfrm>
          <a:off x="838200" y="1690688"/>
          <a:ext cx="9936495" cy="4121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B1D227E-9249-0744-B852-40C8EE4E980C}"/>
              </a:ext>
            </a:extLst>
          </p:cNvPr>
          <p:cNvSpPr txBox="1"/>
          <p:nvPr/>
        </p:nvSpPr>
        <p:spPr>
          <a:xfrm>
            <a:off x="1621766" y="5715297"/>
            <a:ext cx="7420634" cy="461665"/>
          </a:xfrm>
          <a:prstGeom prst="rect">
            <a:avLst/>
          </a:prstGeom>
          <a:noFill/>
        </p:spPr>
        <p:txBody>
          <a:bodyPr wrap="square" rtlCol="0">
            <a:spAutoFit/>
          </a:bodyPr>
          <a:lstStyle/>
          <a:p>
            <a:r>
              <a:rPr lang="en-US" sz="2400" b="1" dirty="0">
                <a:solidFill>
                  <a:schemeClr val="accent4">
                    <a:lumMod val="50000"/>
                  </a:schemeClr>
                </a:solidFill>
              </a:rPr>
              <a:t>Responsible for reporting : 1 - ASTR by GCMS; 2 - EDU</a:t>
            </a:r>
          </a:p>
        </p:txBody>
      </p:sp>
    </p:spTree>
    <p:extLst>
      <p:ext uri="{BB962C8B-B14F-4D97-AF65-F5344CB8AC3E}">
        <p14:creationId xmlns:p14="http://schemas.microsoft.com/office/powerpoint/2010/main" val="3788120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838200" y="365125"/>
            <a:ext cx="9838038" cy="1325563"/>
          </a:xfrm>
        </p:spPr>
        <p:txBody>
          <a:bodyPr>
            <a:normAutofit fontScale="90000"/>
          </a:bodyPr>
          <a:lstStyle/>
          <a:p>
            <a:pPr algn="ctr"/>
            <a:r>
              <a:rPr lang="en-US" sz="3600" b="1" i="1" dirty="0">
                <a:solidFill>
                  <a:schemeClr val="accent4">
                    <a:lumMod val="50000"/>
                  </a:schemeClr>
                </a:solidFill>
                <a:latin typeface="Cambria" panose="02040503050406030204" pitchFamily="18" charset="0"/>
              </a:rPr>
              <a:t>IWG </a:t>
            </a:r>
            <a:r>
              <a:rPr lang="en-US" sz="3600" b="1" dirty="0">
                <a:solidFill>
                  <a:schemeClr val="accent4">
                    <a:lumMod val="50000"/>
                  </a:schemeClr>
                </a:solidFill>
                <a:latin typeface="Cambria" panose="02040503050406030204" pitchFamily="18" charset="0"/>
              </a:rPr>
              <a:t>Responsibilities</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Spiritual Growth Objectives &amp; KPIs</a:t>
            </a:r>
            <a:br>
              <a:rPr lang="en-US" sz="3600" b="1" dirty="0">
                <a:solidFill>
                  <a:schemeClr val="accent4">
                    <a:lumMod val="50000"/>
                  </a:schemeClr>
                </a:solidFill>
                <a:latin typeface="Cambria" panose="02040503050406030204" pitchFamily="18" charset="0"/>
              </a:rPr>
            </a:br>
            <a:br>
              <a:rPr lang="en-US" sz="3600" b="1" dirty="0">
                <a:solidFill>
                  <a:schemeClr val="accent4">
                    <a:lumMod val="50000"/>
                  </a:schemeClr>
                </a:solidFill>
                <a:latin typeface="Cambria" panose="02040503050406030204" pitchFamily="18" charset="0"/>
              </a:rPr>
            </a:br>
            <a:endParaRPr lang="en-US" sz="3600" dirty="0">
              <a:solidFill>
                <a:schemeClr val="accent4">
                  <a:lumMod val="50000"/>
                </a:schemeClr>
              </a:solidFill>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1007593" y="5731259"/>
            <a:ext cx="998461" cy="900167"/>
          </a:xfrm>
          <a:prstGeom prst="rect">
            <a:avLst/>
          </a:prstGeom>
        </p:spPr>
      </p:pic>
      <p:graphicFrame>
        <p:nvGraphicFramePr>
          <p:cNvPr id="7" name="Content Placeholder 2">
            <a:extLst>
              <a:ext uri="{FF2B5EF4-FFF2-40B4-BE49-F238E27FC236}">
                <a16:creationId xmlns:a16="http://schemas.microsoft.com/office/drawing/2014/main" id="{F08F70D9-CDD4-4197-A97F-FE000CC10FE8}"/>
              </a:ext>
            </a:extLst>
          </p:cNvPr>
          <p:cNvGraphicFramePr>
            <a:graphicFrameLocks noGrp="1"/>
          </p:cNvGraphicFramePr>
          <p:nvPr>
            <p:ph idx="1"/>
            <p:extLst>
              <p:ext uri="{D42A27DB-BD31-4B8C-83A1-F6EECF244321}">
                <p14:modId xmlns:p14="http://schemas.microsoft.com/office/powerpoint/2010/main" val="1603639475"/>
              </p:ext>
            </p:extLst>
          </p:nvPr>
        </p:nvGraphicFramePr>
        <p:xfrm>
          <a:off x="838200" y="1744279"/>
          <a:ext cx="9936495" cy="4437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0EF2095-B6C7-4648-8CB0-727FB380D4D2}"/>
              </a:ext>
            </a:extLst>
          </p:cNvPr>
          <p:cNvSpPr txBox="1"/>
          <p:nvPr/>
        </p:nvSpPr>
        <p:spPr>
          <a:xfrm>
            <a:off x="1004149" y="5884010"/>
            <a:ext cx="9537034" cy="461665"/>
          </a:xfrm>
          <a:prstGeom prst="rect">
            <a:avLst/>
          </a:prstGeom>
          <a:noFill/>
        </p:spPr>
        <p:txBody>
          <a:bodyPr wrap="none" rtlCol="0">
            <a:spAutoFit/>
          </a:bodyPr>
          <a:lstStyle/>
          <a:p>
            <a:r>
              <a:rPr lang="en-US" sz="2400" b="1" dirty="0">
                <a:solidFill>
                  <a:schemeClr val="accent4">
                    <a:lumMod val="50000"/>
                  </a:schemeClr>
                </a:solidFill>
              </a:rPr>
              <a:t>Responsible for reporting : 1 – AMS and ASTR by GCMS; 2- ASTR by GCMS</a:t>
            </a:r>
          </a:p>
        </p:txBody>
      </p:sp>
    </p:spTree>
    <p:extLst>
      <p:ext uri="{BB962C8B-B14F-4D97-AF65-F5344CB8AC3E}">
        <p14:creationId xmlns:p14="http://schemas.microsoft.com/office/powerpoint/2010/main" val="2104273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543054" y="2103437"/>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Additional KPIs  for </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Education Ranked  as #2 (12)</a:t>
            </a:r>
            <a:br>
              <a:rPr lang="en-US" sz="3600" b="1" dirty="0">
                <a:solidFill>
                  <a:schemeClr val="accent4">
                    <a:lumMod val="50000"/>
                  </a:schemeClr>
                </a:solidFill>
                <a:latin typeface="Cambria" panose="02040503050406030204" pitchFamily="18" charset="0"/>
              </a:rPr>
            </a:b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spTree>
    <p:extLst>
      <p:ext uri="{BB962C8B-B14F-4D97-AF65-F5344CB8AC3E}">
        <p14:creationId xmlns:p14="http://schemas.microsoft.com/office/powerpoint/2010/main" val="3061337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33632" y="365125"/>
            <a:ext cx="10441063" cy="1325563"/>
          </a:xfrm>
        </p:spPr>
        <p:txBody>
          <a:bodyPr>
            <a:normAutofit/>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Ranked  as #2</a:t>
            </a: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nvPr>
        </p:nvGraphicFramePr>
        <p:xfrm>
          <a:off x="838200" y="1572824"/>
          <a:ext cx="9936495" cy="439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3429981" y="5985172"/>
            <a:ext cx="5436296" cy="461665"/>
          </a:xfrm>
          <a:prstGeom prst="rect">
            <a:avLst/>
          </a:prstGeom>
          <a:noFill/>
        </p:spPr>
        <p:txBody>
          <a:bodyPr wrap="none" rtlCol="0">
            <a:spAutoFit/>
          </a:bodyPr>
          <a:lstStyle/>
          <a:p>
            <a:r>
              <a:rPr lang="en-US" sz="2400" b="1" dirty="0">
                <a:solidFill>
                  <a:schemeClr val="accent4">
                    <a:lumMod val="50000"/>
                  </a:schemeClr>
                </a:solidFill>
              </a:rPr>
              <a:t>Responsible for reporting: 1- EDU; 2- AM </a:t>
            </a:r>
          </a:p>
        </p:txBody>
      </p:sp>
    </p:spTree>
    <p:extLst>
      <p:ext uri="{BB962C8B-B14F-4D97-AF65-F5344CB8AC3E}">
        <p14:creationId xmlns:p14="http://schemas.microsoft.com/office/powerpoint/2010/main" val="1038680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605482" y="365125"/>
            <a:ext cx="10169214" cy="1325563"/>
          </a:xfrm>
        </p:spPr>
        <p:txBody>
          <a:bodyPr>
            <a:normAutofit/>
          </a:bodyPr>
          <a:lstStyle/>
          <a:p>
            <a:pPr algn="ctr"/>
            <a:br>
              <a:rPr lang="en-US" sz="2100" b="1" i="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Ranked as #2</a:t>
            </a:r>
            <a:endParaRPr lang="en-US" sz="3600" dirty="0">
              <a:solidFill>
                <a:schemeClr val="accent4">
                  <a:lumMod val="50000"/>
                </a:schemeClr>
              </a:solidFill>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306E7D2E-D4D2-4D8C-97A9-0B1DD40DE8B7}"/>
              </a:ext>
            </a:extLst>
          </p:cNvPr>
          <p:cNvGraphicFramePr>
            <a:graphicFrameLocks noGrp="1"/>
          </p:cNvGraphicFramePr>
          <p:nvPr>
            <p:ph idx="1"/>
            <p:extLst>
              <p:ext uri="{D42A27DB-BD31-4B8C-83A1-F6EECF244321}">
                <p14:modId xmlns:p14="http://schemas.microsoft.com/office/powerpoint/2010/main" val="1158809327"/>
              </p:ext>
            </p:extLst>
          </p:nvPr>
        </p:nvGraphicFramePr>
        <p:xfrm>
          <a:off x="838200" y="1690688"/>
          <a:ext cx="9936495" cy="4121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B1D227E-9249-0744-B852-40C8EE4E980C}"/>
              </a:ext>
            </a:extLst>
          </p:cNvPr>
          <p:cNvSpPr txBox="1"/>
          <p:nvPr/>
        </p:nvSpPr>
        <p:spPr>
          <a:xfrm>
            <a:off x="838199" y="5715297"/>
            <a:ext cx="8204201" cy="1200329"/>
          </a:xfrm>
          <a:prstGeom prst="rect">
            <a:avLst/>
          </a:prstGeom>
          <a:noFill/>
        </p:spPr>
        <p:txBody>
          <a:bodyPr wrap="square" rtlCol="0">
            <a:spAutoFit/>
          </a:bodyPr>
          <a:lstStyle/>
          <a:p>
            <a:r>
              <a:rPr lang="en-US" sz="2400" b="1" dirty="0">
                <a:solidFill>
                  <a:schemeClr val="accent4">
                    <a:lumMod val="50000"/>
                  </a:schemeClr>
                </a:solidFill>
              </a:rPr>
              <a:t>Responsible for reporting : 1 - ASTR by GCMS; 2 - 2 - ASTR by GCMS &amp; Pastor Survey</a:t>
            </a:r>
          </a:p>
          <a:p>
            <a:endParaRPr lang="en-US" sz="2400" b="1" dirty="0">
              <a:solidFill>
                <a:schemeClr val="accent4">
                  <a:lumMod val="50000"/>
                </a:schemeClr>
              </a:solidFill>
            </a:endParaRPr>
          </a:p>
        </p:txBody>
      </p:sp>
    </p:spTree>
    <p:extLst>
      <p:ext uri="{BB962C8B-B14F-4D97-AF65-F5344CB8AC3E}">
        <p14:creationId xmlns:p14="http://schemas.microsoft.com/office/powerpoint/2010/main" val="1764933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617838" y="365125"/>
            <a:ext cx="10203810" cy="1325563"/>
          </a:xfrm>
        </p:spPr>
        <p:txBody>
          <a:bodyPr>
            <a:normAutofit/>
          </a:bodyPr>
          <a:lstStyle/>
          <a:p>
            <a:pPr algn="ctr"/>
            <a:br>
              <a:rPr lang="en-US" sz="2100" b="1" i="1" dirty="0">
                <a:latin typeface="Cambria" panose="02040503050406030204" pitchFamily="18" charset="0"/>
              </a:rPr>
            </a:br>
            <a:r>
              <a:rPr lang="en-US" sz="3200" b="1" dirty="0">
                <a:solidFill>
                  <a:schemeClr val="accent4">
                    <a:lumMod val="50000"/>
                  </a:schemeClr>
                </a:solidFill>
                <a:latin typeface="Cambria" panose="02040503050406030204" pitchFamily="18" charset="0"/>
              </a:rPr>
              <a:t>KPIs Ranked as #2</a:t>
            </a:r>
            <a:br>
              <a:rPr lang="en-US" sz="3200" b="1" dirty="0">
                <a:solidFill>
                  <a:schemeClr val="accent4">
                    <a:lumMod val="50000"/>
                  </a:schemeClr>
                </a:solidFill>
                <a:latin typeface="Cambria" panose="02040503050406030204" pitchFamily="18" charset="0"/>
              </a:rPr>
            </a:br>
            <a:endParaRPr lang="en-US" sz="32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17" name="Content Placeholder 2">
            <a:extLst>
              <a:ext uri="{FF2B5EF4-FFF2-40B4-BE49-F238E27FC236}">
                <a16:creationId xmlns:a16="http://schemas.microsoft.com/office/drawing/2014/main" id="{9C5E7A8B-D491-4ABE-9ECD-54F785377B8F}"/>
              </a:ext>
            </a:extLst>
          </p:cNvPr>
          <p:cNvGraphicFramePr>
            <a:graphicFrameLocks noGrp="1"/>
          </p:cNvGraphicFramePr>
          <p:nvPr>
            <p:ph idx="1"/>
            <p:extLst>
              <p:ext uri="{D42A27DB-BD31-4B8C-83A1-F6EECF244321}">
                <p14:modId xmlns:p14="http://schemas.microsoft.com/office/powerpoint/2010/main" val="793317074"/>
              </p:ext>
            </p:extLst>
          </p:nvPr>
        </p:nvGraphicFramePr>
        <p:xfrm>
          <a:off x="838199" y="1757395"/>
          <a:ext cx="9983449" cy="39694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145C837-DCC0-7744-A1E1-97B94D9B301A}"/>
              </a:ext>
            </a:extLst>
          </p:cNvPr>
          <p:cNvSpPr txBox="1"/>
          <p:nvPr/>
        </p:nvSpPr>
        <p:spPr>
          <a:xfrm>
            <a:off x="1884366" y="5793586"/>
            <a:ext cx="7928517" cy="830997"/>
          </a:xfrm>
          <a:prstGeom prst="rect">
            <a:avLst/>
          </a:prstGeom>
          <a:noFill/>
        </p:spPr>
        <p:txBody>
          <a:bodyPr wrap="none" rtlCol="0">
            <a:spAutoFit/>
          </a:bodyPr>
          <a:lstStyle/>
          <a:p>
            <a:r>
              <a:rPr lang="en-US" sz="2400" b="1" dirty="0">
                <a:solidFill>
                  <a:schemeClr val="accent4">
                    <a:lumMod val="50000"/>
                  </a:schemeClr>
                </a:solidFill>
              </a:rPr>
              <a:t>Responsible for reporting : 1 - ASTR by GCMS, Pastor Survey, </a:t>
            </a:r>
          </a:p>
          <a:p>
            <a:r>
              <a:rPr lang="en-US" sz="2400" b="1" dirty="0">
                <a:solidFill>
                  <a:schemeClr val="accent4">
                    <a:lumMod val="50000"/>
                  </a:schemeClr>
                </a:solidFill>
              </a:rPr>
              <a:t>and Church Leader Survey;  2 – AM, MIN, EDU</a:t>
            </a:r>
          </a:p>
        </p:txBody>
      </p:sp>
    </p:spTree>
    <p:extLst>
      <p:ext uri="{BB962C8B-B14F-4D97-AF65-F5344CB8AC3E}">
        <p14:creationId xmlns:p14="http://schemas.microsoft.com/office/powerpoint/2010/main" val="4235637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80586" y="230955"/>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Ranked as #2</a:t>
            </a: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1135361003"/>
              </p:ext>
            </p:extLst>
          </p:nvPr>
        </p:nvGraphicFramePr>
        <p:xfrm>
          <a:off x="675732" y="1609720"/>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2099873" y="6026880"/>
            <a:ext cx="7992253" cy="1200329"/>
          </a:xfrm>
          <a:prstGeom prst="rect">
            <a:avLst/>
          </a:prstGeom>
          <a:noFill/>
        </p:spPr>
        <p:txBody>
          <a:bodyPr wrap="none" rtlCol="0">
            <a:spAutoFit/>
          </a:bodyPr>
          <a:lstStyle/>
          <a:p>
            <a:r>
              <a:rPr lang="en-US" sz="2400" b="1" dirty="0">
                <a:solidFill>
                  <a:schemeClr val="accent4">
                    <a:lumMod val="50000"/>
                  </a:schemeClr>
                </a:solidFill>
              </a:rPr>
              <a:t>Responsible for reporting: 1- ASTR by Pastor Survey; 2 – ASTR</a:t>
            </a:r>
          </a:p>
          <a:p>
            <a:r>
              <a:rPr lang="en-US" sz="2400" b="1" dirty="0">
                <a:solidFill>
                  <a:schemeClr val="accent4">
                    <a:lumMod val="50000"/>
                  </a:schemeClr>
                </a:solidFill>
              </a:rPr>
              <a:t>By IWS, Pastor and Church Leader Survey</a:t>
            </a:r>
          </a:p>
          <a:p>
            <a:r>
              <a:rPr lang="en-US" sz="2400" b="1" dirty="0">
                <a:solidFill>
                  <a:schemeClr val="accent4">
                    <a:lumMod val="50000"/>
                  </a:schemeClr>
                </a:solidFill>
              </a:rPr>
              <a:t> </a:t>
            </a:r>
          </a:p>
        </p:txBody>
      </p:sp>
    </p:spTree>
    <p:extLst>
      <p:ext uri="{BB962C8B-B14F-4D97-AF65-F5344CB8AC3E}">
        <p14:creationId xmlns:p14="http://schemas.microsoft.com/office/powerpoint/2010/main" val="25982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EC4A-AA2B-A845-975D-E4D5204850B5}"/>
              </a:ext>
            </a:extLst>
          </p:cNvPr>
          <p:cNvSpPr>
            <a:spLocks noGrp="1"/>
          </p:cNvSpPr>
          <p:nvPr>
            <p:ph type="ctrTitle"/>
          </p:nvPr>
        </p:nvSpPr>
        <p:spPr>
          <a:xfrm>
            <a:off x="5594574" y="640175"/>
            <a:ext cx="4487279" cy="2788825"/>
          </a:xfrm>
        </p:spPr>
        <p:txBody>
          <a:bodyPr anchor="ctr">
            <a:normAutofit/>
          </a:bodyPr>
          <a:lstStyle/>
          <a:p>
            <a:r>
              <a:rPr lang="en-US" sz="3600" b="1" i="1" dirty="0">
                <a:solidFill>
                  <a:schemeClr val="accent4">
                    <a:lumMod val="50000"/>
                  </a:schemeClr>
                </a:solidFill>
                <a:latin typeface="Cambria" panose="02040503050406030204" pitchFamily="18" charset="0"/>
              </a:rPr>
              <a:t>There is time </a:t>
            </a:r>
            <a:br>
              <a:rPr lang="en-US" sz="3600" b="1" i="1" dirty="0">
                <a:solidFill>
                  <a:schemeClr val="accent4">
                    <a:lumMod val="50000"/>
                  </a:schemeClr>
                </a:solidFill>
                <a:latin typeface="Cambria" panose="02040503050406030204" pitchFamily="18" charset="0"/>
              </a:rPr>
            </a:br>
            <a:r>
              <a:rPr lang="en-US" sz="4400" b="1" i="1" dirty="0">
                <a:solidFill>
                  <a:schemeClr val="accent4">
                    <a:lumMod val="50000"/>
                  </a:schemeClr>
                </a:solidFill>
                <a:latin typeface="Cambria" panose="02040503050406030204" pitchFamily="18" charset="0"/>
              </a:rPr>
              <a:t>to implement </a:t>
            </a:r>
            <a:br>
              <a:rPr lang="en-US" sz="4400" b="1" i="1" dirty="0">
                <a:solidFill>
                  <a:schemeClr val="accent4">
                    <a:lumMod val="50000"/>
                  </a:schemeClr>
                </a:solidFill>
                <a:latin typeface="Cambria" panose="02040503050406030204" pitchFamily="18" charset="0"/>
              </a:rPr>
            </a:br>
            <a:r>
              <a:rPr lang="en-US" sz="3600" b="1" i="1" dirty="0">
                <a:solidFill>
                  <a:schemeClr val="accent4">
                    <a:lumMod val="50000"/>
                  </a:schemeClr>
                </a:solidFill>
                <a:latin typeface="Cambria" panose="02040503050406030204" pitchFamily="18" charset="0"/>
              </a:rPr>
              <a:t>&amp; </a:t>
            </a:r>
            <a:br>
              <a:rPr lang="en-US" sz="3600" b="1" i="1" dirty="0">
                <a:solidFill>
                  <a:schemeClr val="accent4">
                    <a:lumMod val="50000"/>
                  </a:schemeClr>
                </a:solidFill>
                <a:latin typeface="Cambria" panose="02040503050406030204" pitchFamily="18" charset="0"/>
              </a:rPr>
            </a:br>
            <a:r>
              <a:rPr lang="en-US" sz="3600" b="1" i="1" dirty="0">
                <a:solidFill>
                  <a:schemeClr val="accent4">
                    <a:lumMod val="50000"/>
                  </a:schemeClr>
                </a:solidFill>
                <a:latin typeface="Cambria" panose="02040503050406030204" pitchFamily="18" charset="0"/>
              </a:rPr>
              <a:t>There is time </a:t>
            </a:r>
            <a:br>
              <a:rPr lang="en-US" sz="3600" b="1" i="1" dirty="0">
                <a:solidFill>
                  <a:schemeClr val="accent4">
                    <a:lumMod val="50000"/>
                  </a:schemeClr>
                </a:solidFill>
                <a:latin typeface="Cambria" panose="02040503050406030204" pitchFamily="18" charset="0"/>
              </a:rPr>
            </a:br>
            <a:r>
              <a:rPr lang="en-US" sz="4400" b="1" i="1" dirty="0">
                <a:solidFill>
                  <a:schemeClr val="accent4">
                    <a:lumMod val="50000"/>
                  </a:schemeClr>
                </a:solidFill>
                <a:latin typeface="Cambria" panose="02040503050406030204" pitchFamily="18" charset="0"/>
              </a:rPr>
              <a:t>to evaluate</a:t>
            </a:r>
            <a:endParaRPr lang="en-US" sz="4400" b="1" dirty="0">
              <a:solidFill>
                <a:schemeClr val="accent4">
                  <a:lumMod val="50000"/>
                </a:schemeClr>
              </a:solidFill>
              <a:latin typeface="Cambria" panose="02040503050406030204" pitchFamily="18" charset="0"/>
            </a:endParaRPr>
          </a:p>
        </p:txBody>
      </p:sp>
      <p:sp>
        <p:nvSpPr>
          <p:cNvPr id="5" name="Rectangle 4">
            <a:extLst>
              <a:ext uri="{FF2B5EF4-FFF2-40B4-BE49-F238E27FC236}">
                <a16:creationId xmlns:a16="http://schemas.microsoft.com/office/drawing/2014/main" id="{E4C701FF-D23C-9D42-9747-C117936D01B2}"/>
              </a:ext>
            </a:extLst>
          </p:cNvPr>
          <p:cNvSpPr/>
          <p:nvPr/>
        </p:nvSpPr>
        <p:spPr>
          <a:xfrm>
            <a:off x="10821649" y="0"/>
            <a:ext cx="1370351" cy="685800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Content Placeholder 5" descr="A picture containing drawing, food&#10;&#10;Description automatically generated">
            <a:extLst>
              <a:ext uri="{FF2B5EF4-FFF2-40B4-BE49-F238E27FC236}">
                <a16:creationId xmlns:a16="http://schemas.microsoft.com/office/drawing/2014/main" id="{C730DF45-81C7-9D43-BB0D-7DE752FE6751}"/>
              </a:ext>
            </a:extLst>
          </p:cNvPr>
          <p:cNvPicPr>
            <a:picLocks noChangeAspect="1"/>
          </p:cNvPicPr>
          <p:nvPr/>
        </p:nvPicPr>
        <p:blipFill>
          <a:blip r:embed="rId2"/>
          <a:stretch>
            <a:fillRect/>
          </a:stretch>
        </p:blipFill>
        <p:spPr>
          <a:xfrm>
            <a:off x="11007593" y="5619750"/>
            <a:ext cx="998461" cy="900167"/>
          </a:xfrm>
          <a:prstGeom prst="rect">
            <a:avLst/>
          </a:prstGeom>
        </p:spPr>
      </p:pic>
      <p:pic>
        <p:nvPicPr>
          <p:cNvPr id="8" name="Picture 7" descr="A person holding a sign&#10;&#10;Description automatically generated">
            <a:extLst>
              <a:ext uri="{FF2B5EF4-FFF2-40B4-BE49-F238E27FC236}">
                <a16:creationId xmlns:a16="http://schemas.microsoft.com/office/drawing/2014/main" id="{7F3D9B30-AF61-E74F-BA84-85D410AE12CD}"/>
              </a:ext>
            </a:extLst>
          </p:cNvPr>
          <p:cNvPicPr>
            <a:picLocks noChangeAspect="1"/>
          </p:cNvPicPr>
          <p:nvPr/>
        </p:nvPicPr>
        <p:blipFill>
          <a:blip r:embed="rId3"/>
          <a:stretch>
            <a:fillRect/>
          </a:stretch>
        </p:blipFill>
        <p:spPr>
          <a:xfrm>
            <a:off x="-11076" y="0"/>
            <a:ext cx="5143500" cy="6858000"/>
          </a:xfrm>
          <a:prstGeom prst="rect">
            <a:avLst/>
          </a:prstGeom>
        </p:spPr>
      </p:pic>
      <p:sp>
        <p:nvSpPr>
          <p:cNvPr id="7" name="Subtitle 6">
            <a:extLst>
              <a:ext uri="{FF2B5EF4-FFF2-40B4-BE49-F238E27FC236}">
                <a16:creationId xmlns:a16="http://schemas.microsoft.com/office/drawing/2014/main" id="{D87B3160-534F-794F-A631-269CD4DD11A5}"/>
              </a:ext>
            </a:extLst>
          </p:cNvPr>
          <p:cNvSpPr>
            <a:spLocks noGrp="1"/>
          </p:cNvSpPr>
          <p:nvPr>
            <p:ph type="subTitle" idx="1"/>
          </p:nvPr>
        </p:nvSpPr>
        <p:spPr>
          <a:xfrm>
            <a:off x="5524498" y="4410635"/>
            <a:ext cx="5143501" cy="1586753"/>
          </a:xfrm>
        </p:spPr>
        <p:txBody>
          <a:bodyPr>
            <a:normAutofit/>
          </a:bodyPr>
          <a:lstStyle/>
          <a:p>
            <a:r>
              <a:rPr lang="en-US" sz="4000" b="1" dirty="0">
                <a:solidFill>
                  <a:schemeClr val="accent4">
                    <a:lumMod val="50000"/>
                  </a:schemeClr>
                </a:solidFill>
                <a:latin typeface="Cambria" panose="02040503050406030204" pitchFamily="18" charset="0"/>
              </a:rPr>
              <a:t>Who is responsible?</a:t>
            </a:r>
          </a:p>
        </p:txBody>
      </p:sp>
    </p:spTree>
    <p:extLst>
      <p:ext uri="{BB962C8B-B14F-4D97-AF65-F5344CB8AC3E}">
        <p14:creationId xmlns:p14="http://schemas.microsoft.com/office/powerpoint/2010/main" val="3891615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33632" y="365125"/>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Ranked as #2</a:t>
            </a:r>
            <a:br>
              <a:rPr lang="en-US" sz="3600" b="1" dirty="0">
                <a:solidFill>
                  <a:schemeClr val="accent4">
                    <a:lumMod val="50000"/>
                  </a:schemeClr>
                </a:solidFill>
                <a:latin typeface="Cambria" panose="02040503050406030204" pitchFamily="18" charset="0"/>
              </a:rPr>
            </a:b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189838543"/>
              </p:ext>
            </p:extLst>
          </p:nvPr>
        </p:nvGraphicFramePr>
        <p:xfrm>
          <a:off x="838200" y="1978835"/>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5858288" y="5796049"/>
            <a:ext cx="5021118" cy="1200329"/>
          </a:xfrm>
          <a:prstGeom prst="rect">
            <a:avLst/>
          </a:prstGeom>
          <a:noFill/>
        </p:spPr>
        <p:txBody>
          <a:bodyPr wrap="none" rtlCol="0">
            <a:spAutoFit/>
          </a:bodyPr>
          <a:lstStyle/>
          <a:p>
            <a:r>
              <a:rPr lang="en-US" sz="2400" b="1" dirty="0">
                <a:solidFill>
                  <a:schemeClr val="accent4">
                    <a:lumMod val="50000"/>
                  </a:schemeClr>
                </a:solidFill>
              </a:rPr>
              <a:t>Responsible for reporting : 1 - GC TRE;</a:t>
            </a:r>
          </a:p>
          <a:p>
            <a:r>
              <a:rPr lang="en-US" sz="2400" b="1" dirty="0">
                <a:solidFill>
                  <a:schemeClr val="accent4">
                    <a:lumMod val="50000"/>
                  </a:schemeClr>
                </a:solidFill>
              </a:rPr>
              <a:t>ASTR by Church Leader Survey</a:t>
            </a:r>
          </a:p>
          <a:p>
            <a:r>
              <a:rPr lang="en-US" sz="2400" b="1" dirty="0">
                <a:solidFill>
                  <a:schemeClr val="accent4">
                    <a:lumMod val="50000"/>
                  </a:schemeClr>
                </a:solidFill>
              </a:rPr>
              <a:t>2 - GC COM</a:t>
            </a:r>
          </a:p>
        </p:txBody>
      </p:sp>
    </p:spTree>
    <p:extLst>
      <p:ext uri="{BB962C8B-B14F-4D97-AF65-F5344CB8AC3E}">
        <p14:creationId xmlns:p14="http://schemas.microsoft.com/office/powerpoint/2010/main" val="3966759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33632" y="365125"/>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Ranked as #2</a:t>
            </a: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3847643649"/>
              </p:ext>
            </p:extLst>
          </p:nvPr>
        </p:nvGraphicFramePr>
        <p:xfrm>
          <a:off x="838200" y="1978835"/>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5858288" y="5796049"/>
            <a:ext cx="3701078" cy="1200329"/>
          </a:xfrm>
          <a:prstGeom prst="rect">
            <a:avLst/>
          </a:prstGeom>
          <a:noFill/>
        </p:spPr>
        <p:txBody>
          <a:bodyPr wrap="none" rtlCol="0">
            <a:spAutoFit/>
          </a:bodyPr>
          <a:lstStyle/>
          <a:p>
            <a:r>
              <a:rPr lang="en-US" sz="2400" b="1" dirty="0">
                <a:solidFill>
                  <a:schemeClr val="accent4">
                    <a:lumMod val="50000"/>
                  </a:schemeClr>
                </a:solidFill>
              </a:rPr>
              <a:t>Responsible for reporting : </a:t>
            </a:r>
          </a:p>
          <a:p>
            <a:r>
              <a:rPr lang="en-US" sz="2400" b="1" dirty="0">
                <a:solidFill>
                  <a:schemeClr val="accent4">
                    <a:lumMod val="50000"/>
                  </a:schemeClr>
                </a:solidFill>
              </a:rPr>
              <a:t>1 – Division Officers;</a:t>
            </a:r>
          </a:p>
          <a:p>
            <a:r>
              <a:rPr lang="en-US" sz="2400" b="1" dirty="0">
                <a:solidFill>
                  <a:schemeClr val="accent4">
                    <a:lumMod val="50000"/>
                  </a:schemeClr>
                </a:solidFill>
              </a:rPr>
              <a:t>2 - GC Secretariat</a:t>
            </a:r>
          </a:p>
        </p:txBody>
      </p:sp>
    </p:spTree>
    <p:extLst>
      <p:ext uri="{BB962C8B-B14F-4D97-AF65-F5344CB8AC3E}">
        <p14:creationId xmlns:p14="http://schemas.microsoft.com/office/powerpoint/2010/main" val="2659929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543054" y="2103437"/>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Additional KPIs  for </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Education Ranked as #3 (5)</a:t>
            </a:r>
            <a:br>
              <a:rPr lang="en-US" sz="3600" b="1" dirty="0">
                <a:solidFill>
                  <a:schemeClr val="accent4">
                    <a:lumMod val="50000"/>
                  </a:schemeClr>
                </a:solidFill>
                <a:latin typeface="Cambria" panose="02040503050406030204" pitchFamily="18" charset="0"/>
              </a:rPr>
            </a:b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spTree>
    <p:extLst>
      <p:ext uri="{BB962C8B-B14F-4D97-AF65-F5344CB8AC3E}">
        <p14:creationId xmlns:p14="http://schemas.microsoft.com/office/powerpoint/2010/main" val="2812424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80586" y="230955"/>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Ranked as #3</a:t>
            </a: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4101897484"/>
              </p:ext>
            </p:extLst>
          </p:nvPr>
        </p:nvGraphicFramePr>
        <p:xfrm>
          <a:off x="675732" y="1609720"/>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2733047" y="6123760"/>
            <a:ext cx="7666138" cy="830997"/>
          </a:xfrm>
          <a:prstGeom prst="rect">
            <a:avLst/>
          </a:prstGeom>
          <a:noFill/>
        </p:spPr>
        <p:txBody>
          <a:bodyPr wrap="none" rtlCol="0">
            <a:spAutoFit/>
          </a:bodyPr>
          <a:lstStyle/>
          <a:p>
            <a:r>
              <a:rPr lang="en-US" sz="2400" b="1" dirty="0">
                <a:solidFill>
                  <a:schemeClr val="accent4">
                    <a:lumMod val="50000"/>
                  </a:schemeClr>
                </a:solidFill>
              </a:rPr>
              <a:t>Responsible for reporting: 1- ASTR by statistical collection, </a:t>
            </a:r>
          </a:p>
          <a:p>
            <a:r>
              <a:rPr lang="en-US" sz="2400" b="1" dirty="0">
                <a:solidFill>
                  <a:schemeClr val="accent4">
                    <a:lumMod val="50000"/>
                  </a:schemeClr>
                </a:solidFill>
              </a:rPr>
              <a:t>analysis; 2 - Division Officers </a:t>
            </a:r>
          </a:p>
        </p:txBody>
      </p:sp>
    </p:spTree>
    <p:extLst>
      <p:ext uri="{BB962C8B-B14F-4D97-AF65-F5344CB8AC3E}">
        <p14:creationId xmlns:p14="http://schemas.microsoft.com/office/powerpoint/2010/main" val="85510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80586" y="230955"/>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Ranked as #3</a:t>
            </a: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1362984470"/>
              </p:ext>
            </p:extLst>
          </p:nvPr>
        </p:nvGraphicFramePr>
        <p:xfrm>
          <a:off x="675732" y="1609720"/>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3012447" y="6165380"/>
            <a:ext cx="8073492" cy="830997"/>
          </a:xfrm>
          <a:prstGeom prst="rect">
            <a:avLst/>
          </a:prstGeom>
          <a:noFill/>
        </p:spPr>
        <p:txBody>
          <a:bodyPr wrap="none" rtlCol="0">
            <a:spAutoFit/>
          </a:bodyPr>
          <a:lstStyle/>
          <a:p>
            <a:r>
              <a:rPr lang="en-US" sz="2400" b="1" dirty="0">
                <a:solidFill>
                  <a:schemeClr val="accent4">
                    <a:lumMod val="50000"/>
                  </a:schemeClr>
                </a:solidFill>
              </a:rPr>
              <a:t>Responsible for reporting: 1- GC Presidential; 2 – WHT &amp; ASTR</a:t>
            </a:r>
          </a:p>
          <a:p>
            <a:r>
              <a:rPr lang="en-US" sz="2400" b="1" dirty="0">
                <a:solidFill>
                  <a:schemeClr val="accent4">
                    <a:lumMod val="50000"/>
                  </a:schemeClr>
                </a:solidFill>
              </a:rPr>
              <a:t>By GCMS </a:t>
            </a:r>
          </a:p>
        </p:txBody>
      </p:sp>
    </p:spTree>
    <p:extLst>
      <p:ext uri="{BB962C8B-B14F-4D97-AF65-F5344CB8AC3E}">
        <p14:creationId xmlns:p14="http://schemas.microsoft.com/office/powerpoint/2010/main" val="4239177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80586" y="230955"/>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a:t>
            </a:r>
            <a:r>
              <a:rPr lang="en-US" sz="3600" b="1">
                <a:solidFill>
                  <a:schemeClr val="accent4">
                    <a:lumMod val="50000"/>
                  </a:schemeClr>
                </a:solidFill>
                <a:latin typeface="Cambria" panose="02040503050406030204" pitchFamily="18" charset="0"/>
              </a:rPr>
              <a:t>Ranked as #</a:t>
            </a:r>
            <a:r>
              <a:rPr lang="en-US" sz="3600" b="1" dirty="0">
                <a:solidFill>
                  <a:schemeClr val="accent4">
                    <a:lumMod val="50000"/>
                  </a:schemeClr>
                </a:solidFill>
                <a:latin typeface="Cambria" panose="02040503050406030204" pitchFamily="18" charset="0"/>
              </a:rPr>
              <a:t>3</a:t>
            </a: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1489179460"/>
              </p:ext>
            </p:extLst>
          </p:nvPr>
        </p:nvGraphicFramePr>
        <p:xfrm>
          <a:off x="675732" y="1609720"/>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2733047" y="6123760"/>
            <a:ext cx="6818213" cy="461665"/>
          </a:xfrm>
          <a:prstGeom prst="rect">
            <a:avLst/>
          </a:prstGeom>
          <a:noFill/>
        </p:spPr>
        <p:txBody>
          <a:bodyPr wrap="none" rtlCol="0">
            <a:spAutoFit/>
          </a:bodyPr>
          <a:lstStyle/>
          <a:p>
            <a:r>
              <a:rPr lang="en-US" sz="2400" b="1" dirty="0">
                <a:solidFill>
                  <a:schemeClr val="accent4">
                    <a:lumMod val="50000"/>
                  </a:schemeClr>
                </a:solidFill>
              </a:rPr>
              <a:t>Responsible for reporting: 1- ASTR by GCMS &amp; WHT </a:t>
            </a:r>
          </a:p>
        </p:txBody>
      </p:sp>
    </p:spTree>
    <p:extLst>
      <p:ext uri="{BB962C8B-B14F-4D97-AF65-F5344CB8AC3E}">
        <p14:creationId xmlns:p14="http://schemas.microsoft.com/office/powerpoint/2010/main" val="3851011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33632" y="365125"/>
            <a:ext cx="10441063" cy="1325563"/>
          </a:xfrm>
        </p:spPr>
        <p:txBody>
          <a:bodyPr>
            <a:normAutofit/>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KPIs for GC EDUCATION (2) </a:t>
            </a: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3750725851"/>
              </p:ext>
            </p:extLst>
          </p:nvPr>
        </p:nvGraphicFramePr>
        <p:xfrm>
          <a:off x="838200" y="1572824"/>
          <a:ext cx="9936495" cy="439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2467155" y="5985172"/>
            <a:ext cx="6758195" cy="461665"/>
          </a:xfrm>
          <a:prstGeom prst="rect">
            <a:avLst/>
          </a:prstGeom>
          <a:noFill/>
        </p:spPr>
        <p:txBody>
          <a:bodyPr wrap="square" rtlCol="0">
            <a:spAutoFit/>
          </a:bodyPr>
          <a:lstStyle/>
          <a:p>
            <a:r>
              <a:rPr lang="en-US" sz="2400" b="1" dirty="0">
                <a:solidFill>
                  <a:schemeClr val="accent4">
                    <a:lumMod val="50000"/>
                  </a:schemeClr>
                </a:solidFill>
              </a:rPr>
              <a:t>Responsible for reporting: 1- AM; 2- GC TRE </a:t>
            </a:r>
          </a:p>
        </p:txBody>
      </p:sp>
    </p:spTree>
    <p:extLst>
      <p:ext uri="{BB962C8B-B14F-4D97-AF65-F5344CB8AC3E}">
        <p14:creationId xmlns:p14="http://schemas.microsoft.com/office/powerpoint/2010/main" val="839378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80586" y="230955"/>
            <a:ext cx="10441063" cy="1325563"/>
          </a:xfrm>
        </p:spPr>
        <p:txBody>
          <a:bodyPr>
            <a:normAutofit fontScale="90000"/>
          </a:bodyPr>
          <a:lstStyle/>
          <a:p>
            <a:pPr algn="ctr"/>
            <a:r>
              <a:rPr lang="en-US" sz="3200" b="1" dirty="0">
                <a:solidFill>
                  <a:schemeClr val="accent4">
                    <a:lumMod val="50000"/>
                  </a:schemeClr>
                </a:solidFill>
                <a:latin typeface="Cambria" panose="02040503050406030204" pitchFamily="18" charset="0"/>
              </a:rPr>
              <a:t>The Holy Spirit Objectives &amp; KPIs</a:t>
            </a: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1998975891"/>
              </p:ext>
            </p:extLst>
          </p:nvPr>
        </p:nvGraphicFramePr>
        <p:xfrm>
          <a:off x="675732" y="1609720"/>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3012447" y="6165380"/>
            <a:ext cx="4189160" cy="461665"/>
          </a:xfrm>
          <a:prstGeom prst="rect">
            <a:avLst/>
          </a:prstGeom>
          <a:noFill/>
        </p:spPr>
        <p:txBody>
          <a:bodyPr wrap="none" rtlCol="0">
            <a:spAutoFit/>
          </a:bodyPr>
          <a:lstStyle/>
          <a:p>
            <a:r>
              <a:rPr lang="en-US" sz="2400" b="1" dirty="0">
                <a:solidFill>
                  <a:schemeClr val="accent4">
                    <a:lumMod val="50000"/>
                  </a:schemeClr>
                </a:solidFill>
              </a:rPr>
              <a:t>Responsible for reporting: EDU </a:t>
            </a:r>
          </a:p>
        </p:txBody>
      </p:sp>
    </p:spTree>
    <p:extLst>
      <p:ext uri="{BB962C8B-B14F-4D97-AF65-F5344CB8AC3E}">
        <p14:creationId xmlns:p14="http://schemas.microsoft.com/office/powerpoint/2010/main" val="3582813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2C48-8E68-1B42-B6C3-E3B30631AD16}"/>
              </a:ext>
            </a:extLst>
          </p:cNvPr>
          <p:cNvSpPr>
            <a:spLocks noGrp="1"/>
          </p:cNvSpPr>
          <p:nvPr>
            <p:ph type="title"/>
          </p:nvPr>
        </p:nvSpPr>
        <p:spPr/>
        <p:txBody>
          <a:bodyPr>
            <a:normAutofit/>
          </a:bodyPr>
          <a:lstStyle/>
          <a:p>
            <a:pPr algn="ctr"/>
            <a:r>
              <a:rPr lang="en-US" sz="3200" b="1" dirty="0">
                <a:solidFill>
                  <a:schemeClr val="accent4">
                    <a:lumMod val="50000"/>
                  </a:schemeClr>
                </a:solidFill>
                <a:latin typeface="Cambria" panose="02040503050406030204" pitchFamily="18" charset="0"/>
              </a:rPr>
              <a:t>How can we Implement &amp; Measure these Objectives?</a:t>
            </a:r>
          </a:p>
        </p:txBody>
      </p:sp>
      <p:sp>
        <p:nvSpPr>
          <p:cNvPr id="3" name="Content Placeholder 2">
            <a:extLst>
              <a:ext uri="{FF2B5EF4-FFF2-40B4-BE49-F238E27FC236}">
                <a16:creationId xmlns:a16="http://schemas.microsoft.com/office/drawing/2014/main" id="{9662FF58-71E1-F448-BD4E-B8A424E66741}"/>
              </a:ext>
            </a:extLst>
          </p:cNvPr>
          <p:cNvSpPr>
            <a:spLocks noGrp="1"/>
          </p:cNvSpPr>
          <p:nvPr>
            <p:ph idx="1"/>
          </p:nvPr>
        </p:nvSpPr>
        <p:spPr>
          <a:xfrm>
            <a:off x="2590800" y="2224088"/>
            <a:ext cx="7010400" cy="2855912"/>
          </a:xfrm>
        </p:spPr>
        <p:txBody>
          <a:bodyPr>
            <a:normAutofit/>
          </a:bodyPr>
          <a:lstStyle/>
          <a:p>
            <a:r>
              <a:rPr lang="en-US" sz="3200" dirty="0">
                <a:solidFill>
                  <a:schemeClr val="accent4">
                    <a:lumMod val="50000"/>
                  </a:schemeClr>
                </a:solidFill>
              </a:rPr>
              <a:t>Who is responsible for each KPI’s implementation? </a:t>
            </a:r>
          </a:p>
          <a:p>
            <a:r>
              <a:rPr lang="en-US" sz="3200" dirty="0">
                <a:solidFill>
                  <a:schemeClr val="accent4">
                    <a:lumMod val="50000"/>
                  </a:schemeClr>
                </a:solidFill>
              </a:rPr>
              <a:t>What is our action plan?</a:t>
            </a:r>
          </a:p>
          <a:p>
            <a:r>
              <a:rPr lang="en-US" sz="3200" dirty="0">
                <a:solidFill>
                  <a:schemeClr val="accent4">
                    <a:lumMod val="50000"/>
                  </a:schemeClr>
                </a:solidFill>
              </a:rPr>
              <a:t>How can we measure the progress?</a:t>
            </a:r>
          </a:p>
        </p:txBody>
      </p:sp>
    </p:spTree>
    <p:extLst>
      <p:ext uri="{BB962C8B-B14F-4D97-AF65-F5344CB8AC3E}">
        <p14:creationId xmlns:p14="http://schemas.microsoft.com/office/powerpoint/2010/main" val="1093617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7A72-CA75-7C42-8B90-1BE3C5C9BC92}"/>
              </a:ext>
            </a:extLst>
          </p:cNvPr>
          <p:cNvSpPr>
            <a:spLocks noGrp="1"/>
          </p:cNvSpPr>
          <p:nvPr>
            <p:ph type="title"/>
          </p:nvPr>
        </p:nvSpPr>
        <p:spPr/>
        <p:txBody>
          <a:bodyPr>
            <a:normAutofit/>
          </a:bodyPr>
          <a:lstStyle/>
          <a:p>
            <a:pPr algn="ctr"/>
            <a:r>
              <a:rPr lang="en-US" sz="3200" b="1" dirty="0">
                <a:solidFill>
                  <a:schemeClr val="accent4">
                    <a:lumMod val="50000"/>
                  </a:schemeClr>
                </a:solidFill>
                <a:latin typeface="Cambria" panose="02040503050406030204" pitchFamily="18" charset="0"/>
              </a:rPr>
              <a:t>How can we measure these KPIs?</a:t>
            </a:r>
          </a:p>
        </p:txBody>
      </p:sp>
      <p:sp>
        <p:nvSpPr>
          <p:cNvPr id="3" name="Content Placeholder 2">
            <a:extLst>
              <a:ext uri="{FF2B5EF4-FFF2-40B4-BE49-F238E27FC236}">
                <a16:creationId xmlns:a16="http://schemas.microsoft.com/office/drawing/2014/main" id="{1B871B34-8CDF-D44F-888C-4E8FB76FDE83}"/>
              </a:ext>
            </a:extLst>
          </p:cNvPr>
          <p:cNvSpPr>
            <a:spLocks noGrp="1"/>
          </p:cNvSpPr>
          <p:nvPr>
            <p:ph idx="1"/>
          </p:nvPr>
        </p:nvSpPr>
        <p:spPr/>
        <p:txBody>
          <a:bodyPr>
            <a:normAutofit/>
          </a:bodyPr>
          <a:lstStyle/>
          <a:p>
            <a:r>
              <a:rPr lang="en-US" dirty="0">
                <a:solidFill>
                  <a:schemeClr val="accent4">
                    <a:lumMod val="50000"/>
                  </a:schemeClr>
                </a:solidFill>
              </a:rPr>
              <a:t> </a:t>
            </a:r>
            <a:r>
              <a:rPr lang="en-US" sz="3200" dirty="0">
                <a:solidFill>
                  <a:schemeClr val="accent4">
                    <a:lumMod val="50000"/>
                  </a:schemeClr>
                </a:solidFill>
                <a:latin typeface="Cambria" panose="02040503050406030204" pitchFamily="18" charset="0"/>
              </a:rPr>
              <a:t>Statistics</a:t>
            </a:r>
          </a:p>
          <a:p>
            <a:r>
              <a:rPr lang="en-US" sz="3200" dirty="0">
                <a:solidFill>
                  <a:schemeClr val="accent4">
                    <a:lumMod val="50000"/>
                  </a:schemeClr>
                </a:solidFill>
                <a:latin typeface="Cambria" panose="02040503050406030204" pitchFamily="18" charset="0"/>
              </a:rPr>
              <a:t>Short surveys </a:t>
            </a:r>
          </a:p>
          <a:p>
            <a:r>
              <a:rPr lang="en-US" sz="3200" dirty="0">
                <a:solidFill>
                  <a:schemeClr val="accent4">
                    <a:lumMod val="50000"/>
                  </a:schemeClr>
                </a:solidFill>
                <a:latin typeface="Cambria" panose="02040503050406030204" pitchFamily="18" charset="0"/>
              </a:rPr>
              <a:t>Reports</a:t>
            </a:r>
          </a:p>
          <a:p>
            <a:r>
              <a:rPr lang="en-US" sz="3200" dirty="0">
                <a:solidFill>
                  <a:schemeClr val="accent4">
                    <a:lumMod val="50000"/>
                  </a:schemeClr>
                </a:solidFill>
                <a:latin typeface="Cambria" panose="02040503050406030204" pitchFamily="18" charset="0"/>
              </a:rPr>
              <a:t>Students interviews</a:t>
            </a:r>
          </a:p>
          <a:p>
            <a:r>
              <a:rPr lang="en-US" sz="3200" dirty="0">
                <a:solidFill>
                  <a:schemeClr val="accent4">
                    <a:lumMod val="50000"/>
                  </a:schemeClr>
                </a:solidFill>
                <a:latin typeface="Cambria" panose="02040503050406030204" pitchFamily="18" charset="0"/>
              </a:rPr>
              <a:t>Timeframe</a:t>
            </a:r>
          </a:p>
          <a:p>
            <a:r>
              <a:rPr lang="en-US" sz="3200" dirty="0">
                <a:solidFill>
                  <a:schemeClr val="accent4">
                    <a:lumMod val="50000"/>
                  </a:schemeClr>
                </a:solidFill>
                <a:latin typeface="Cambria" panose="02040503050406030204" pitchFamily="18" charset="0"/>
              </a:rPr>
              <a:t>Evaluation of Action Plan’s results</a:t>
            </a:r>
          </a:p>
          <a:p>
            <a:r>
              <a:rPr lang="en-US" sz="3200" dirty="0">
                <a:solidFill>
                  <a:schemeClr val="accent4">
                    <a:lumMod val="50000"/>
                  </a:schemeClr>
                </a:solidFill>
                <a:latin typeface="Cambria" panose="02040503050406030204" pitchFamily="18" charset="0"/>
              </a:rPr>
              <a:t>Teachers’ &amp; students’ involvement in both implementation and measurement</a:t>
            </a:r>
          </a:p>
        </p:txBody>
      </p:sp>
    </p:spTree>
    <p:extLst>
      <p:ext uri="{BB962C8B-B14F-4D97-AF65-F5344CB8AC3E}">
        <p14:creationId xmlns:p14="http://schemas.microsoft.com/office/powerpoint/2010/main" val="3586536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560308" y="1483743"/>
            <a:ext cx="9894908" cy="2825152"/>
          </a:xfrm>
        </p:spPr>
        <p:txBody>
          <a:bodyPr>
            <a:normAutofit fontScale="90000"/>
          </a:bodyPr>
          <a:lstStyle/>
          <a:p>
            <a:pPr algn="ctr"/>
            <a:br>
              <a:rPr lang="en-US" sz="2100" b="1" dirty="0">
                <a:latin typeface="Cambria" panose="02040503050406030204" pitchFamily="18" charset="0"/>
              </a:rPr>
            </a:br>
            <a:br>
              <a:rPr lang="en-US" sz="2100" b="1" dirty="0">
                <a:latin typeface="Cambria" panose="02040503050406030204" pitchFamily="18" charset="0"/>
              </a:rPr>
            </a:br>
            <a:r>
              <a:rPr lang="en-US" b="1" dirty="0">
                <a:solidFill>
                  <a:schemeClr val="accent4">
                    <a:lumMod val="50000"/>
                  </a:schemeClr>
                </a:solidFill>
                <a:latin typeface="Cambria" panose="02040503050406030204" pitchFamily="18" charset="0"/>
              </a:rPr>
              <a:t>“T</a:t>
            </a:r>
            <a:r>
              <a:rPr lang="en-US" dirty="0">
                <a:solidFill>
                  <a:schemeClr val="accent4">
                    <a:lumMod val="50000"/>
                  </a:schemeClr>
                </a:solidFill>
                <a:latin typeface="Cambria" panose="02040503050406030204" pitchFamily="18" charset="0"/>
              </a:rPr>
              <a:t>o give students a knowledge of books merely, is not the purpose of the institution. Such education can be obtained at any college in the land.” </a:t>
            </a:r>
            <a:br>
              <a:rPr lang="en-US" dirty="0">
                <a:solidFill>
                  <a:schemeClr val="accent4">
                    <a:lumMod val="50000"/>
                  </a:schemeClr>
                </a:solidFill>
              </a:rPr>
            </a:br>
            <a:r>
              <a:rPr lang="en-US" sz="3100" b="1" dirty="0">
                <a:solidFill>
                  <a:schemeClr val="accent4">
                    <a:lumMod val="50000"/>
                  </a:schemeClr>
                </a:solidFill>
              </a:rPr>
              <a:t>(EGW, CE, 36) </a:t>
            </a:r>
            <a:br>
              <a:rPr lang="en-US" b="1" dirty="0">
                <a:solidFill>
                  <a:schemeClr val="accent4">
                    <a:lumMod val="50000"/>
                  </a:schemeClr>
                </a:solidFill>
                <a:latin typeface="Cambria" panose="02040503050406030204" pitchFamily="18" charset="0"/>
              </a:rPr>
            </a:br>
            <a:endParaRPr lang="en-US"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spTree>
    <p:extLst>
      <p:ext uri="{BB962C8B-B14F-4D97-AF65-F5344CB8AC3E}">
        <p14:creationId xmlns:p14="http://schemas.microsoft.com/office/powerpoint/2010/main" val="1705505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7E2B2-8E34-5D4D-8FEC-99EEF4D81056}"/>
              </a:ext>
            </a:extLst>
          </p:cNvPr>
          <p:cNvSpPr>
            <a:spLocks noGrp="1"/>
          </p:cNvSpPr>
          <p:nvPr>
            <p:ph type="title"/>
          </p:nvPr>
        </p:nvSpPr>
        <p:spPr/>
        <p:txBody>
          <a:bodyPr>
            <a:normAutofit/>
          </a:bodyPr>
          <a:lstStyle/>
          <a:p>
            <a:pPr algn="ctr"/>
            <a:r>
              <a:rPr lang="en-US" sz="3200" b="1" dirty="0">
                <a:solidFill>
                  <a:schemeClr val="accent4">
                    <a:lumMod val="50000"/>
                  </a:schemeClr>
                </a:solidFill>
                <a:latin typeface="Cambria" panose="02040503050406030204" pitchFamily="18" charset="0"/>
              </a:rPr>
              <a:t>How can you contribute to the </a:t>
            </a:r>
            <a:br>
              <a:rPr lang="en-US" sz="3200" b="1" dirty="0">
                <a:solidFill>
                  <a:schemeClr val="accent4">
                    <a:lumMod val="50000"/>
                  </a:schemeClr>
                </a:solidFill>
                <a:latin typeface="Cambria" panose="02040503050406030204" pitchFamily="18" charset="0"/>
              </a:rPr>
            </a:br>
            <a:r>
              <a:rPr lang="en-US" sz="3200" b="1" dirty="0">
                <a:solidFill>
                  <a:schemeClr val="accent4">
                    <a:lumMod val="50000"/>
                  </a:schemeClr>
                </a:solidFill>
                <a:latin typeface="Cambria" panose="02040503050406030204" pitchFamily="18" charset="0"/>
              </a:rPr>
              <a:t>2021-2023 GCMS?</a:t>
            </a:r>
          </a:p>
        </p:txBody>
      </p:sp>
      <p:sp>
        <p:nvSpPr>
          <p:cNvPr id="3" name="Content Placeholder 2">
            <a:extLst>
              <a:ext uri="{FF2B5EF4-FFF2-40B4-BE49-F238E27FC236}">
                <a16:creationId xmlns:a16="http://schemas.microsoft.com/office/drawing/2014/main" id="{C49B9566-494A-2A4E-8540-DBF83F9E929C}"/>
              </a:ext>
            </a:extLst>
          </p:cNvPr>
          <p:cNvSpPr>
            <a:spLocks noGrp="1"/>
          </p:cNvSpPr>
          <p:nvPr>
            <p:ph idx="1"/>
          </p:nvPr>
        </p:nvSpPr>
        <p:spPr/>
        <p:txBody>
          <a:bodyPr>
            <a:normAutofit/>
          </a:bodyPr>
          <a:lstStyle/>
          <a:p>
            <a:pPr marL="0" indent="0">
              <a:buNone/>
            </a:pPr>
            <a:endParaRPr lang="en-US" sz="3200" dirty="0">
              <a:solidFill>
                <a:schemeClr val="accent4">
                  <a:lumMod val="50000"/>
                </a:schemeClr>
              </a:solidFill>
            </a:endParaRPr>
          </a:p>
          <a:p>
            <a:r>
              <a:rPr lang="en-US" sz="3200" dirty="0">
                <a:solidFill>
                  <a:schemeClr val="accent4">
                    <a:lumMod val="50000"/>
                  </a:schemeClr>
                </a:solidFill>
              </a:rPr>
              <a:t>2017-2018 GCMS – 63,756 valid surveys, 13 divisions</a:t>
            </a:r>
          </a:p>
          <a:p>
            <a:r>
              <a:rPr lang="en-US" sz="3200" dirty="0">
                <a:solidFill>
                  <a:schemeClr val="accent4">
                    <a:lumMod val="50000"/>
                  </a:schemeClr>
                </a:solidFill>
              </a:rPr>
              <a:t>2021-2023 GCMS – 13 divisions</a:t>
            </a:r>
          </a:p>
        </p:txBody>
      </p:sp>
    </p:spTree>
    <p:extLst>
      <p:ext uri="{BB962C8B-B14F-4D97-AF65-F5344CB8AC3E}">
        <p14:creationId xmlns:p14="http://schemas.microsoft.com/office/powerpoint/2010/main" val="1781769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EC4A-AA2B-A845-975D-E4D5204850B5}"/>
              </a:ext>
            </a:extLst>
          </p:cNvPr>
          <p:cNvSpPr>
            <a:spLocks noGrp="1"/>
          </p:cNvSpPr>
          <p:nvPr>
            <p:ph type="ctrTitle"/>
          </p:nvPr>
        </p:nvSpPr>
        <p:spPr>
          <a:xfrm>
            <a:off x="5606931" y="187172"/>
            <a:ext cx="4487279" cy="2788825"/>
          </a:xfrm>
        </p:spPr>
        <p:txBody>
          <a:bodyPr anchor="ctr">
            <a:normAutofit/>
          </a:bodyPr>
          <a:lstStyle/>
          <a:p>
            <a:r>
              <a:rPr lang="en-US" sz="3200" i="1" dirty="0">
                <a:solidFill>
                  <a:schemeClr val="accent4">
                    <a:lumMod val="50000"/>
                  </a:schemeClr>
                </a:solidFill>
                <a:latin typeface="Cambria" panose="02040503050406030204" pitchFamily="18" charset="0"/>
              </a:rPr>
              <a:t>“Be the change that you wish to see in the world.”</a:t>
            </a:r>
            <a:br>
              <a:rPr lang="en-US" sz="3200" i="1" dirty="0">
                <a:solidFill>
                  <a:schemeClr val="accent4">
                    <a:lumMod val="50000"/>
                  </a:schemeClr>
                </a:solidFill>
                <a:latin typeface="Cambria" panose="02040503050406030204" pitchFamily="18" charset="0"/>
              </a:rPr>
            </a:br>
            <a:r>
              <a:rPr lang="en-US" sz="2000" i="1" dirty="0">
                <a:solidFill>
                  <a:schemeClr val="accent4">
                    <a:lumMod val="50000"/>
                  </a:schemeClr>
                </a:solidFill>
                <a:latin typeface="Cambria" panose="02040503050406030204" pitchFamily="18" charset="0"/>
              </a:rPr>
              <a:t>(Mahatma Gandhi)</a:t>
            </a:r>
            <a:endParaRPr lang="en-US" sz="2000" dirty="0">
              <a:solidFill>
                <a:schemeClr val="accent4">
                  <a:lumMod val="50000"/>
                </a:schemeClr>
              </a:solidFill>
              <a:latin typeface="Cambria" panose="02040503050406030204" pitchFamily="18" charset="0"/>
            </a:endParaRPr>
          </a:p>
        </p:txBody>
      </p:sp>
      <p:sp>
        <p:nvSpPr>
          <p:cNvPr id="5" name="Rectangle 4">
            <a:extLst>
              <a:ext uri="{FF2B5EF4-FFF2-40B4-BE49-F238E27FC236}">
                <a16:creationId xmlns:a16="http://schemas.microsoft.com/office/drawing/2014/main" id="{E4C701FF-D23C-9D42-9747-C117936D01B2}"/>
              </a:ext>
            </a:extLst>
          </p:cNvPr>
          <p:cNvSpPr/>
          <p:nvPr/>
        </p:nvSpPr>
        <p:spPr>
          <a:xfrm>
            <a:off x="10821649" y="0"/>
            <a:ext cx="1370351" cy="685800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Content Placeholder 5" descr="A picture containing drawing, food&#10;&#10;Description automatically generated">
            <a:extLst>
              <a:ext uri="{FF2B5EF4-FFF2-40B4-BE49-F238E27FC236}">
                <a16:creationId xmlns:a16="http://schemas.microsoft.com/office/drawing/2014/main" id="{C730DF45-81C7-9D43-BB0D-7DE752FE6751}"/>
              </a:ext>
            </a:extLst>
          </p:cNvPr>
          <p:cNvPicPr>
            <a:picLocks noChangeAspect="1"/>
          </p:cNvPicPr>
          <p:nvPr/>
        </p:nvPicPr>
        <p:blipFill>
          <a:blip r:embed="rId2"/>
          <a:stretch>
            <a:fillRect/>
          </a:stretch>
        </p:blipFill>
        <p:spPr>
          <a:xfrm>
            <a:off x="11007593" y="5619750"/>
            <a:ext cx="998461" cy="900167"/>
          </a:xfrm>
          <a:prstGeom prst="rect">
            <a:avLst/>
          </a:prstGeom>
        </p:spPr>
      </p:pic>
      <p:pic>
        <p:nvPicPr>
          <p:cNvPr id="8" name="Picture 7" descr="A person holding a sign&#10;&#10;Description automatically generated">
            <a:extLst>
              <a:ext uri="{FF2B5EF4-FFF2-40B4-BE49-F238E27FC236}">
                <a16:creationId xmlns:a16="http://schemas.microsoft.com/office/drawing/2014/main" id="{7F3D9B30-AF61-E74F-BA84-85D410AE12CD}"/>
              </a:ext>
            </a:extLst>
          </p:cNvPr>
          <p:cNvPicPr>
            <a:picLocks noChangeAspect="1"/>
          </p:cNvPicPr>
          <p:nvPr/>
        </p:nvPicPr>
        <p:blipFill>
          <a:blip r:embed="rId3"/>
          <a:stretch>
            <a:fillRect/>
          </a:stretch>
        </p:blipFill>
        <p:spPr>
          <a:xfrm>
            <a:off x="-11076" y="0"/>
            <a:ext cx="5143500" cy="6858000"/>
          </a:xfrm>
          <a:prstGeom prst="rect">
            <a:avLst/>
          </a:prstGeom>
        </p:spPr>
      </p:pic>
      <p:sp>
        <p:nvSpPr>
          <p:cNvPr id="7" name="Subtitle 6">
            <a:extLst>
              <a:ext uri="{FF2B5EF4-FFF2-40B4-BE49-F238E27FC236}">
                <a16:creationId xmlns:a16="http://schemas.microsoft.com/office/drawing/2014/main" id="{D87B3160-534F-794F-A631-269CD4DD11A5}"/>
              </a:ext>
            </a:extLst>
          </p:cNvPr>
          <p:cNvSpPr>
            <a:spLocks noGrp="1"/>
          </p:cNvSpPr>
          <p:nvPr>
            <p:ph type="subTitle" idx="1"/>
          </p:nvPr>
        </p:nvSpPr>
        <p:spPr>
          <a:xfrm>
            <a:off x="5454800" y="3132438"/>
            <a:ext cx="5143501" cy="1125193"/>
          </a:xfrm>
        </p:spPr>
        <p:txBody>
          <a:bodyPr>
            <a:normAutofit/>
          </a:bodyPr>
          <a:lstStyle/>
          <a:p>
            <a:r>
              <a:rPr lang="en-US" sz="3200" b="1" dirty="0">
                <a:solidFill>
                  <a:schemeClr val="accent4">
                    <a:lumMod val="50000"/>
                  </a:schemeClr>
                </a:solidFill>
                <a:latin typeface="Cambria" panose="02040503050406030204" pitchFamily="18" charset="0"/>
              </a:rPr>
              <a:t>Who is responsible?</a:t>
            </a:r>
          </a:p>
        </p:txBody>
      </p:sp>
      <p:sp>
        <p:nvSpPr>
          <p:cNvPr id="4" name="TextBox 3">
            <a:extLst>
              <a:ext uri="{FF2B5EF4-FFF2-40B4-BE49-F238E27FC236}">
                <a16:creationId xmlns:a16="http://schemas.microsoft.com/office/drawing/2014/main" id="{020311C7-902C-DE47-8840-579F095E54AB}"/>
              </a:ext>
            </a:extLst>
          </p:cNvPr>
          <p:cNvSpPr txBox="1"/>
          <p:nvPr/>
        </p:nvSpPr>
        <p:spPr>
          <a:xfrm>
            <a:off x="5454800" y="4414072"/>
            <a:ext cx="5416361" cy="1754326"/>
          </a:xfrm>
          <a:prstGeom prst="rect">
            <a:avLst/>
          </a:prstGeom>
          <a:noFill/>
        </p:spPr>
        <p:txBody>
          <a:bodyPr wrap="square" rtlCol="0">
            <a:spAutoFit/>
          </a:bodyPr>
          <a:lstStyle/>
          <a:p>
            <a:pPr algn="ctr"/>
            <a:r>
              <a:rPr lang="en-US" sz="2400" dirty="0">
                <a:solidFill>
                  <a:schemeClr val="accent4">
                    <a:lumMod val="50000"/>
                  </a:schemeClr>
                </a:solidFill>
                <a:latin typeface="Cambria" panose="02040503050406030204" pitchFamily="18" charset="0"/>
              </a:rPr>
              <a:t>“‘Whom shall I send? And who will go for us?’ </a:t>
            </a:r>
          </a:p>
          <a:p>
            <a:pPr algn="ctr"/>
            <a:r>
              <a:rPr lang="en-US" sz="2400" b="1" dirty="0">
                <a:solidFill>
                  <a:schemeClr val="accent4">
                    <a:lumMod val="50000"/>
                  </a:schemeClr>
                </a:solidFill>
                <a:latin typeface="Cambria" panose="02040503050406030204" pitchFamily="18" charset="0"/>
              </a:rPr>
              <a:t>And I said, ‘Here am I. Send me!’</a:t>
            </a:r>
            <a:r>
              <a:rPr lang="en-US" sz="2400" dirty="0">
                <a:solidFill>
                  <a:schemeClr val="accent4">
                    <a:lumMod val="50000"/>
                  </a:schemeClr>
                </a:solidFill>
                <a:latin typeface="Cambria" panose="02040503050406030204" pitchFamily="18" charset="0"/>
              </a:rPr>
              <a:t>”</a:t>
            </a:r>
          </a:p>
          <a:p>
            <a:pPr algn="ctr"/>
            <a:r>
              <a:rPr lang="en-US" dirty="0">
                <a:solidFill>
                  <a:schemeClr val="accent4">
                    <a:lumMod val="50000"/>
                  </a:schemeClr>
                </a:solidFill>
                <a:latin typeface="Cambria" panose="02040503050406030204" pitchFamily="18" charset="0"/>
              </a:rPr>
              <a:t> (Is. 6:8, NIV)</a:t>
            </a:r>
          </a:p>
          <a:p>
            <a:endParaRPr lang="en-US" dirty="0">
              <a:solidFill>
                <a:schemeClr val="accent4">
                  <a:lumMod val="50000"/>
                </a:schemeClr>
              </a:solidFill>
            </a:endParaRPr>
          </a:p>
        </p:txBody>
      </p:sp>
    </p:spTree>
    <p:extLst>
      <p:ext uri="{BB962C8B-B14F-4D97-AF65-F5344CB8AC3E}">
        <p14:creationId xmlns:p14="http://schemas.microsoft.com/office/powerpoint/2010/main" val="1990074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A56D-6F21-CF45-B2E1-8008EDF34340}"/>
              </a:ext>
            </a:extLst>
          </p:cNvPr>
          <p:cNvSpPr>
            <a:spLocks noGrp="1"/>
          </p:cNvSpPr>
          <p:nvPr>
            <p:ph type="title"/>
          </p:nvPr>
        </p:nvSpPr>
        <p:spPr>
          <a:xfrm>
            <a:off x="879894" y="638355"/>
            <a:ext cx="10473906" cy="1414732"/>
          </a:xfrm>
        </p:spPr>
        <p:txBody>
          <a:bodyPr>
            <a:noAutofit/>
          </a:bodyPr>
          <a:lstStyle/>
          <a:p>
            <a:br>
              <a:rPr lang="en-US" sz="2000" b="1" dirty="0"/>
            </a:br>
            <a:r>
              <a:rPr lang="en-US" sz="2400" b="1" dirty="0">
                <a:solidFill>
                  <a:schemeClr val="accent4">
                    <a:lumMod val="75000"/>
                  </a:schemeClr>
                </a:solidFill>
                <a:latin typeface="Cambria" panose="02040503050406030204" pitchFamily="18" charset="0"/>
              </a:rPr>
              <a:t>Objective 1</a:t>
            </a:r>
            <a:br>
              <a:rPr lang="en-US" sz="2000" dirty="0">
                <a:latin typeface="Cambria" panose="02040503050406030204" pitchFamily="18" charset="0"/>
              </a:rPr>
            </a:br>
            <a:r>
              <a:rPr lang="en-US" sz="2000" dirty="0">
                <a:latin typeface="Cambria" panose="02040503050406030204" pitchFamily="18" charset="0"/>
              </a:rPr>
              <a:t>To revive the concept of worldwide mission and sacrifice for mission as a way of life involving not only pastors but every church member, young and old, in the joy of witnessing for Christ and making disciples</a:t>
            </a:r>
            <a:br>
              <a:rPr lang="en-US" sz="1800" dirty="0">
                <a:latin typeface="Cambria" panose="02040503050406030204" pitchFamily="18" charset="0"/>
              </a:rPr>
            </a:br>
            <a:endParaRPr lang="en-US" sz="1800" dirty="0">
              <a:latin typeface="Cambria" panose="02040503050406030204" pitchFamily="18" charset="0"/>
            </a:endParaRPr>
          </a:p>
        </p:txBody>
      </p:sp>
      <p:graphicFrame>
        <p:nvGraphicFramePr>
          <p:cNvPr id="4" name="Content Placeholder 3">
            <a:extLst>
              <a:ext uri="{FF2B5EF4-FFF2-40B4-BE49-F238E27FC236}">
                <a16:creationId xmlns:a16="http://schemas.microsoft.com/office/drawing/2014/main" id="{37FADE1A-0A41-654D-A548-F74F6799029A}"/>
              </a:ext>
            </a:extLst>
          </p:cNvPr>
          <p:cNvGraphicFramePr>
            <a:graphicFrameLocks noGrp="1"/>
          </p:cNvGraphicFramePr>
          <p:nvPr>
            <p:ph idx="1"/>
            <p:extLst>
              <p:ext uri="{D42A27DB-BD31-4B8C-83A1-F6EECF244321}">
                <p14:modId xmlns:p14="http://schemas.microsoft.com/office/powerpoint/2010/main" val="1687646560"/>
              </p:ext>
            </p:extLst>
          </p:nvPr>
        </p:nvGraphicFramePr>
        <p:xfrm>
          <a:off x="690113" y="2053087"/>
          <a:ext cx="11007306" cy="4439787"/>
        </p:xfrm>
        <a:graphic>
          <a:graphicData uri="http://schemas.openxmlformats.org/drawingml/2006/table">
            <a:tbl>
              <a:tblPr firstRow="1" firstCol="1" bandRow="1">
                <a:tableStyleId>{7DF18680-E054-41AD-8BC1-D1AEF772440D}</a:tableStyleId>
              </a:tblPr>
              <a:tblGrid>
                <a:gridCol w="3152738">
                  <a:extLst>
                    <a:ext uri="{9D8B030D-6E8A-4147-A177-3AD203B41FA5}">
                      <a16:colId xmlns:a16="http://schemas.microsoft.com/office/drawing/2014/main" val="1786438566"/>
                    </a:ext>
                  </a:extLst>
                </a:gridCol>
                <a:gridCol w="1288776">
                  <a:extLst>
                    <a:ext uri="{9D8B030D-6E8A-4147-A177-3AD203B41FA5}">
                      <a16:colId xmlns:a16="http://schemas.microsoft.com/office/drawing/2014/main" val="1734160981"/>
                    </a:ext>
                  </a:extLst>
                </a:gridCol>
                <a:gridCol w="1821033">
                  <a:extLst>
                    <a:ext uri="{9D8B030D-6E8A-4147-A177-3AD203B41FA5}">
                      <a16:colId xmlns:a16="http://schemas.microsoft.com/office/drawing/2014/main" val="2563479431"/>
                    </a:ext>
                  </a:extLst>
                </a:gridCol>
                <a:gridCol w="1697551">
                  <a:extLst>
                    <a:ext uri="{9D8B030D-6E8A-4147-A177-3AD203B41FA5}">
                      <a16:colId xmlns:a16="http://schemas.microsoft.com/office/drawing/2014/main" val="2962935541"/>
                    </a:ext>
                  </a:extLst>
                </a:gridCol>
                <a:gridCol w="1697551">
                  <a:extLst>
                    <a:ext uri="{9D8B030D-6E8A-4147-A177-3AD203B41FA5}">
                      <a16:colId xmlns:a16="http://schemas.microsoft.com/office/drawing/2014/main" val="886318440"/>
                    </a:ext>
                  </a:extLst>
                </a:gridCol>
                <a:gridCol w="1349657">
                  <a:extLst>
                    <a:ext uri="{9D8B030D-6E8A-4147-A177-3AD203B41FA5}">
                      <a16:colId xmlns:a16="http://schemas.microsoft.com/office/drawing/2014/main" val="2889812231"/>
                    </a:ext>
                  </a:extLst>
                </a:gridCol>
              </a:tblGrid>
              <a:tr h="799604">
                <a:tc>
                  <a:txBody>
                    <a:bodyPr/>
                    <a:lstStyle/>
                    <a:p>
                      <a:pPr marL="0" marR="0">
                        <a:spcBef>
                          <a:spcPts val="0"/>
                        </a:spcBef>
                        <a:spcAft>
                          <a:spcPts val="0"/>
                        </a:spcAft>
                      </a:pPr>
                      <a:r>
                        <a:rPr lang="en-US" sz="2400" dirty="0">
                          <a:effectLst/>
                        </a:rPr>
                        <a:t>Indicator (KPI)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lgn="ctr">
                        <a:spcBef>
                          <a:spcPts val="0"/>
                        </a:spcBef>
                        <a:spcAft>
                          <a:spcPts val="0"/>
                        </a:spcAft>
                      </a:pPr>
                      <a:r>
                        <a:rPr lang="en-US" sz="2400" dirty="0">
                          <a:effectLst/>
                        </a:rPr>
                        <a:t>Priority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lgn="ctr">
                        <a:spcBef>
                          <a:spcPts val="0"/>
                        </a:spcBef>
                        <a:spcAft>
                          <a:spcPts val="0"/>
                        </a:spcAft>
                      </a:pPr>
                      <a:r>
                        <a:rPr lang="en-US" sz="2400" dirty="0">
                          <a:effectLst/>
                        </a:rPr>
                        <a:t>Implement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lgn="ctr">
                        <a:spcBef>
                          <a:spcPts val="0"/>
                        </a:spcBef>
                        <a:spcAft>
                          <a:spcPts val="0"/>
                        </a:spcAft>
                      </a:pPr>
                      <a:r>
                        <a:rPr lang="en-US" sz="2400" dirty="0">
                          <a:effectLst/>
                        </a:rPr>
                        <a:t>Report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lgn="ctr">
                        <a:spcBef>
                          <a:spcPts val="0"/>
                        </a:spcBef>
                        <a:spcAft>
                          <a:spcPts val="0"/>
                        </a:spcAft>
                      </a:pPr>
                      <a:r>
                        <a:rPr lang="en-US" sz="2400" dirty="0">
                          <a:effectLst/>
                        </a:rPr>
                        <a:t>Timeframe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lgn="ctr">
                        <a:spcBef>
                          <a:spcPts val="0"/>
                        </a:spcBef>
                        <a:spcAft>
                          <a:spcPts val="0"/>
                        </a:spcAft>
                      </a:pPr>
                      <a:r>
                        <a:rPr lang="en-US" sz="2400" dirty="0">
                          <a:effectLst/>
                        </a:rPr>
                        <a:t>Comment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extLst>
                  <a:ext uri="{0D108BD9-81ED-4DB2-BD59-A6C34878D82A}">
                    <a16:rowId xmlns:a16="http://schemas.microsoft.com/office/drawing/2014/main" val="3455419731"/>
                  </a:ext>
                </a:extLst>
              </a:tr>
              <a:tr h="2038503">
                <a:tc>
                  <a:txBody>
                    <a:bodyPr/>
                    <a:lstStyle/>
                    <a:p>
                      <a:pPr marL="0" marR="0">
                        <a:spcBef>
                          <a:spcPts val="0"/>
                        </a:spcBef>
                        <a:spcAft>
                          <a:spcPts val="0"/>
                        </a:spcAft>
                      </a:pPr>
                      <a:endParaRPr lang="en-US" sz="900" dirty="0">
                        <a:effectLst/>
                        <a:highlight>
                          <a:srgbClr val="FFFF00"/>
                        </a:highlight>
                      </a:endParaRPr>
                    </a:p>
                    <a:p>
                      <a:pPr marL="0" marR="0">
                        <a:spcBef>
                          <a:spcPts val="0"/>
                        </a:spcBef>
                        <a:spcAft>
                          <a:spcPts val="0"/>
                        </a:spcAft>
                      </a:pPr>
                      <a:endParaRPr lang="en-US" sz="900" dirty="0">
                        <a:solidFill>
                          <a:schemeClr val="accent1">
                            <a:lumMod val="50000"/>
                          </a:schemeClr>
                        </a:solidFill>
                        <a:effectLst/>
                        <a:highlight>
                          <a:srgbClr val="FFFF00"/>
                        </a:highlight>
                      </a:endParaRPr>
                    </a:p>
                    <a:p>
                      <a:pPr marL="0" marR="0">
                        <a:spcBef>
                          <a:spcPts val="0"/>
                        </a:spcBef>
                        <a:spcAft>
                          <a:spcPts val="0"/>
                        </a:spcAft>
                      </a:pPr>
                      <a:r>
                        <a:rPr lang="en-US" sz="1800" dirty="0">
                          <a:solidFill>
                            <a:schemeClr val="accent1">
                              <a:lumMod val="50000"/>
                            </a:schemeClr>
                          </a:solidFill>
                          <a:effectLst/>
                          <a:highlight>
                            <a:srgbClr val="FFFF00"/>
                          </a:highlight>
                        </a:rPr>
                        <a:t>KPI 1.1 Increased number of church members participating in both personal and public evangelistic outreach initiatives with a goal of Total Member Involvement (TMI)</a:t>
                      </a:r>
                      <a:endParaRPr lang="en-US" sz="1800" dirty="0">
                        <a:solidFill>
                          <a:schemeClr val="accent1">
                            <a:lumMod val="50000"/>
                          </a:schemeClr>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1800" dirty="0">
                          <a:effectLst/>
                        </a:rPr>
                        <a:t>55%</a:t>
                      </a:r>
                    </a:p>
                    <a:p>
                      <a:pPr marL="0" marR="0">
                        <a:spcBef>
                          <a:spcPts val="0"/>
                        </a:spcBef>
                        <a:spcAft>
                          <a:spcPts val="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1800" dirty="0">
                          <a:effectLst/>
                        </a:rPr>
                        <a:t>All departments, church entities, and local churches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1800" dirty="0">
                          <a:effectLst/>
                        </a:rPr>
                        <a:t>ASTR by Global Church Member Survey (GCMS) and Pastor Survey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1800" dirty="0">
                          <a:effectLst/>
                        </a:rPr>
                        <a:t>Data collection: summer 2021-summer 2022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9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extLst>
                  <a:ext uri="{0D108BD9-81ED-4DB2-BD59-A6C34878D82A}">
                    <a16:rowId xmlns:a16="http://schemas.microsoft.com/office/drawing/2014/main" val="793394921"/>
                  </a:ext>
                </a:extLst>
              </a:tr>
              <a:tr h="1601680">
                <a:tc>
                  <a:txBody>
                    <a:bodyPr/>
                    <a:lstStyle/>
                    <a:p>
                      <a:pPr marL="0" marR="0">
                        <a:spcBef>
                          <a:spcPts val="0"/>
                        </a:spcBef>
                        <a:spcAft>
                          <a:spcPts val="0"/>
                        </a:spcAft>
                      </a:pPr>
                      <a:r>
                        <a:rPr lang="en-US" sz="1400" dirty="0">
                          <a:effectLst/>
                        </a:rPr>
                        <a:t>K</a:t>
                      </a:r>
                      <a:r>
                        <a:rPr lang="en-US" sz="1600" dirty="0">
                          <a:effectLst/>
                        </a:rPr>
                        <a:t>PI 1.2 Frontline missionaries speak at major camp meetings and at other large church gatherings</a:t>
                      </a:r>
                      <a:endParaRPr lang="en-US"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1800" dirty="0">
                          <a:effectLst/>
                        </a:rPr>
                        <a:t>AM, IPRS, MIN, YM, conference officers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1800" dirty="0">
                          <a:effectLst/>
                        </a:rPr>
                        <a:t>IPRS, IWM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tc>
                  <a:txBody>
                    <a:bodyPr/>
                    <a:lstStyle/>
                    <a:p>
                      <a:pPr marL="0" marR="0">
                        <a:spcBef>
                          <a:spcPts val="0"/>
                        </a:spcBef>
                        <a:spcAft>
                          <a:spcPts val="0"/>
                        </a:spcAft>
                      </a:pPr>
                      <a:r>
                        <a:rPr lang="en-US" sz="9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tc>
                <a:extLst>
                  <a:ext uri="{0D108BD9-81ED-4DB2-BD59-A6C34878D82A}">
                    <a16:rowId xmlns:a16="http://schemas.microsoft.com/office/drawing/2014/main" val="3574378656"/>
                  </a:ext>
                </a:extLst>
              </a:tr>
            </a:tbl>
          </a:graphicData>
        </a:graphic>
      </p:graphicFrame>
      <p:sp>
        <p:nvSpPr>
          <p:cNvPr id="3" name="TextBox 2">
            <a:extLst>
              <a:ext uri="{FF2B5EF4-FFF2-40B4-BE49-F238E27FC236}">
                <a16:creationId xmlns:a16="http://schemas.microsoft.com/office/drawing/2014/main" id="{4FC803C0-C4C3-8C4A-8242-2BA5FC59C572}"/>
              </a:ext>
            </a:extLst>
          </p:cNvPr>
          <p:cNvSpPr txBox="1"/>
          <p:nvPr/>
        </p:nvSpPr>
        <p:spPr>
          <a:xfrm>
            <a:off x="2242867" y="115135"/>
            <a:ext cx="7384211" cy="523220"/>
          </a:xfrm>
          <a:prstGeom prst="rect">
            <a:avLst/>
          </a:prstGeom>
          <a:noFill/>
        </p:spPr>
        <p:txBody>
          <a:bodyPr wrap="square" rtlCol="0">
            <a:spAutoFit/>
          </a:bodyPr>
          <a:lstStyle/>
          <a:p>
            <a:pPr algn="ctr"/>
            <a:r>
              <a:rPr lang="en-US" sz="2800" b="1" dirty="0">
                <a:solidFill>
                  <a:schemeClr val="accent4">
                    <a:lumMod val="50000"/>
                  </a:schemeClr>
                </a:solidFill>
                <a:latin typeface="Cambria" panose="02040503050406030204" pitchFamily="18" charset="0"/>
              </a:rPr>
              <a:t>I Will Go – Strategic Focus</a:t>
            </a:r>
            <a:endParaRPr lang="en-US" sz="2800" dirty="0">
              <a:solidFill>
                <a:schemeClr val="accent4">
                  <a:lumMod val="50000"/>
                </a:schemeClr>
              </a:solidFill>
              <a:latin typeface="Cambria" panose="02040503050406030204" pitchFamily="18" charset="0"/>
            </a:endParaRPr>
          </a:p>
        </p:txBody>
      </p:sp>
    </p:spTree>
    <p:extLst>
      <p:ext uri="{BB962C8B-B14F-4D97-AF65-F5344CB8AC3E}">
        <p14:creationId xmlns:p14="http://schemas.microsoft.com/office/powerpoint/2010/main" val="61582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543054" y="508958"/>
            <a:ext cx="10278595" cy="6118088"/>
          </a:xfrm>
        </p:spPr>
        <p:txBody>
          <a:bodyPr>
            <a:normAutofit fontScale="90000"/>
          </a:bodyPr>
          <a:lstStyle/>
          <a:p>
            <a:br>
              <a:rPr lang="en-US" sz="2100" b="1" dirty="0">
                <a:latin typeface="Cambria" panose="02040503050406030204" pitchFamily="18" charset="0"/>
              </a:rPr>
            </a:br>
            <a:r>
              <a:rPr lang="en-US" sz="3600" i="1" dirty="0">
                <a:latin typeface="Cambria" panose="02040503050406030204" pitchFamily="18" charset="0"/>
              </a:rPr>
              <a:t>KPIs highlighted in yellow are those that were ranked as of highest priority, a “1” by a majority of participants in the Global Education Advisory of July 7-8, 2020. </a:t>
            </a:r>
            <a:br>
              <a:rPr lang="en-US" sz="3600" i="1" dirty="0">
                <a:latin typeface="Cambria" panose="02040503050406030204" pitchFamily="18" charset="0"/>
              </a:rPr>
            </a:br>
            <a:r>
              <a:rPr lang="en-US" sz="3600" b="1" i="1" dirty="0">
                <a:solidFill>
                  <a:schemeClr val="accent4">
                    <a:lumMod val="75000"/>
                  </a:schemeClr>
                </a:solidFill>
                <a:latin typeface="Cambria" panose="02040503050406030204" pitchFamily="18" charset="0"/>
              </a:rPr>
              <a:t>There are 13 KPIs ranked #1.</a:t>
            </a:r>
            <a:br>
              <a:rPr lang="en-US" sz="3600" b="1" i="1" dirty="0">
                <a:solidFill>
                  <a:schemeClr val="accent4">
                    <a:lumMod val="75000"/>
                  </a:schemeClr>
                </a:solidFill>
                <a:latin typeface="Cambria" panose="02040503050406030204" pitchFamily="18" charset="0"/>
              </a:rPr>
            </a:br>
            <a:br>
              <a:rPr lang="en-US" sz="3600" b="1" i="1" dirty="0">
                <a:solidFill>
                  <a:schemeClr val="accent4">
                    <a:lumMod val="75000"/>
                  </a:schemeClr>
                </a:solidFill>
                <a:latin typeface="Cambria" panose="02040503050406030204" pitchFamily="18" charset="0"/>
              </a:rPr>
            </a:br>
            <a:r>
              <a:rPr lang="en-US" sz="3600" dirty="0">
                <a:latin typeface="Cambria" panose="02040503050406030204" pitchFamily="18" charset="0"/>
              </a:rPr>
              <a:t>KPIs rated as “1” will be presented for a vote to the October 6, 2020 meeting of the International Board of Education and the International Board of Ministerial and Theological Education as the consensus for those KPIs that education in all divisions and attached fields will emphasize in the new quinquennium in addition to any other KPIs specific to what they will engage in and measure.</a:t>
            </a:r>
            <a:br>
              <a:rPr lang="en-US" sz="3600" dirty="0">
                <a:latin typeface="Cambria" panose="02040503050406030204" pitchFamily="18" charset="0"/>
              </a:rPr>
            </a:b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spTree>
    <p:extLst>
      <p:ext uri="{BB962C8B-B14F-4D97-AF65-F5344CB8AC3E}">
        <p14:creationId xmlns:p14="http://schemas.microsoft.com/office/powerpoint/2010/main" val="379418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543054" y="2103437"/>
            <a:ext cx="10441063" cy="1325563"/>
          </a:xfrm>
        </p:spPr>
        <p:txBody>
          <a:bodyPr>
            <a:normAutofit fontScale="90000"/>
          </a:bodyPr>
          <a:lstStyle/>
          <a:p>
            <a:pPr algn="ctr"/>
            <a:br>
              <a:rPr lang="en-US" sz="2100" b="1" dirty="0">
                <a:latin typeface="Cambria" panose="02040503050406030204" pitchFamily="18" charset="0"/>
              </a:rPr>
            </a:br>
            <a:r>
              <a:rPr lang="en-US" sz="3600" b="1" dirty="0">
                <a:solidFill>
                  <a:schemeClr val="accent4">
                    <a:lumMod val="50000"/>
                  </a:schemeClr>
                </a:solidFill>
                <a:latin typeface="Cambria" panose="02040503050406030204" pitchFamily="18" charset="0"/>
              </a:rPr>
              <a:t>The most Important KPIs for Higher Education</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Ranked as #1</a:t>
            </a:r>
            <a:br>
              <a:rPr lang="en-US" sz="3600" b="1" dirty="0">
                <a:solidFill>
                  <a:schemeClr val="accent4">
                    <a:lumMod val="50000"/>
                  </a:schemeClr>
                </a:solidFill>
                <a:latin typeface="Cambria" panose="02040503050406030204" pitchFamily="18" charset="0"/>
              </a:rPr>
            </a:br>
            <a:br>
              <a:rPr lang="en-US" sz="3600" b="1" dirty="0">
                <a:solidFill>
                  <a:schemeClr val="accent4">
                    <a:lumMod val="50000"/>
                  </a:schemeClr>
                </a:solidFill>
                <a:latin typeface="Cambria" panose="02040503050406030204" pitchFamily="18" charset="0"/>
              </a:rPr>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spTree>
    <p:extLst>
      <p:ext uri="{BB962C8B-B14F-4D97-AF65-F5344CB8AC3E}">
        <p14:creationId xmlns:p14="http://schemas.microsoft.com/office/powerpoint/2010/main" val="1926582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838200" y="365125"/>
            <a:ext cx="9838038" cy="1325563"/>
          </a:xfrm>
        </p:spPr>
        <p:txBody>
          <a:bodyPr>
            <a:normAutofit/>
          </a:bodyPr>
          <a:lstStyle/>
          <a:p>
            <a:pPr algn="ctr"/>
            <a:r>
              <a:rPr lang="en-US" sz="3600" b="1" i="1" dirty="0">
                <a:solidFill>
                  <a:schemeClr val="accent4">
                    <a:lumMod val="50000"/>
                  </a:schemeClr>
                </a:solidFill>
                <a:latin typeface="Cambria" panose="02040503050406030204" pitchFamily="18" charset="0"/>
              </a:rPr>
              <a:t>IWG </a:t>
            </a:r>
            <a:r>
              <a:rPr lang="en-US" sz="3600" b="1" dirty="0">
                <a:solidFill>
                  <a:schemeClr val="accent4">
                    <a:lumMod val="50000"/>
                  </a:schemeClr>
                </a:solidFill>
                <a:latin typeface="Cambria" panose="02040503050406030204" pitchFamily="18" charset="0"/>
              </a:rPr>
              <a:t>Responsibilities</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Mission Objectives &amp; KPIs</a:t>
            </a:r>
            <a:endParaRPr lang="en-US" sz="3600" dirty="0">
              <a:solidFill>
                <a:schemeClr val="accent4">
                  <a:lumMod val="50000"/>
                </a:schemeClr>
              </a:solidFill>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1007593" y="5731259"/>
            <a:ext cx="998461" cy="900167"/>
          </a:xfrm>
          <a:prstGeom prst="rect">
            <a:avLst/>
          </a:prstGeom>
        </p:spPr>
      </p:pic>
      <p:graphicFrame>
        <p:nvGraphicFramePr>
          <p:cNvPr id="7" name="Content Placeholder 2">
            <a:extLst>
              <a:ext uri="{FF2B5EF4-FFF2-40B4-BE49-F238E27FC236}">
                <a16:creationId xmlns:a16="http://schemas.microsoft.com/office/drawing/2014/main" id="{F08F70D9-CDD4-4197-A97F-FE000CC10FE8}"/>
              </a:ext>
            </a:extLst>
          </p:cNvPr>
          <p:cNvGraphicFramePr>
            <a:graphicFrameLocks noGrp="1"/>
          </p:cNvGraphicFramePr>
          <p:nvPr>
            <p:ph idx="1"/>
            <p:extLst>
              <p:ext uri="{D42A27DB-BD31-4B8C-83A1-F6EECF244321}">
                <p14:modId xmlns:p14="http://schemas.microsoft.com/office/powerpoint/2010/main" val="314762486"/>
              </p:ext>
            </p:extLst>
          </p:nvPr>
        </p:nvGraphicFramePr>
        <p:xfrm>
          <a:off x="838200" y="1744279"/>
          <a:ext cx="9936495" cy="4437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0EF2095-B6C7-4648-8CB0-727FB380D4D2}"/>
              </a:ext>
            </a:extLst>
          </p:cNvPr>
          <p:cNvSpPr txBox="1"/>
          <p:nvPr/>
        </p:nvSpPr>
        <p:spPr>
          <a:xfrm>
            <a:off x="513124" y="5765843"/>
            <a:ext cx="10122579" cy="830997"/>
          </a:xfrm>
          <a:prstGeom prst="rect">
            <a:avLst/>
          </a:prstGeom>
          <a:noFill/>
        </p:spPr>
        <p:txBody>
          <a:bodyPr wrap="none" rtlCol="0">
            <a:spAutoFit/>
          </a:bodyPr>
          <a:lstStyle/>
          <a:p>
            <a:r>
              <a:rPr lang="en-US" sz="2400" b="1" dirty="0">
                <a:solidFill>
                  <a:schemeClr val="accent4">
                    <a:lumMod val="50000"/>
                  </a:schemeClr>
                </a:solidFill>
              </a:rPr>
              <a:t>Responsible for reporting : 1 - ASTR by Global Church Member Survey (GCMS); </a:t>
            </a:r>
          </a:p>
          <a:p>
            <a:r>
              <a:rPr lang="en-US" sz="2400" b="1" dirty="0">
                <a:solidFill>
                  <a:schemeClr val="accent4">
                    <a:lumMod val="50000"/>
                  </a:schemeClr>
                </a:solidFill>
              </a:rPr>
              <a:t>2 - Each institution </a:t>
            </a:r>
          </a:p>
        </p:txBody>
      </p:sp>
    </p:spTree>
    <p:extLst>
      <p:ext uri="{BB962C8B-B14F-4D97-AF65-F5344CB8AC3E}">
        <p14:creationId xmlns:p14="http://schemas.microsoft.com/office/powerpoint/2010/main" val="1911531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838200" y="365125"/>
            <a:ext cx="9939543" cy="1325563"/>
          </a:xfrm>
        </p:spPr>
        <p:txBody>
          <a:bodyPr vert="horz" lIns="91440" tIns="45720" rIns="91440" bIns="45720" rtlCol="0" anchor="ctr">
            <a:normAutofit fontScale="90000"/>
          </a:bodyPr>
          <a:lstStyle/>
          <a:p>
            <a:pPr algn="ctr"/>
            <a:br>
              <a:rPr lang="en-US" sz="2100" b="1" i="1" dirty="0"/>
            </a:br>
            <a:r>
              <a:rPr lang="en-US" sz="3600" b="1" i="1" dirty="0">
                <a:solidFill>
                  <a:schemeClr val="accent4">
                    <a:lumMod val="50000"/>
                  </a:schemeClr>
                </a:solidFill>
                <a:latin typeface="Cambria" panose="02040503050406030204" pitchFamily="18" charset="0"/>
              </a:rPr>
              <a:t>IWG </a:t>
            </a:r>
            <a:r>
              <a:rPr lang="en-US" sz="3600" b="1" dirty="0">
                <a:solidFill>
                  <a:schemeClr val="accent4">
                    <a:lumMod val="50000"/>
                  </a:schemeClr>
                </a:solidFill>
                <a:latin typeface="Cambria" panose="02040503050406030204" pitchFamily="18" charset="0"/>
              </a:rPr>
              <a:t>Responsibilities</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Spiritual Growth Objectives &amp; KPIs</a:t>
            </a:r>
            <a:br>
              <a:rPr lang="en-US" sz="2100" b="1" dirty="0"/>
            </a:br>
            <a:endParaRPr lang="en-US" sz="2100" b="1" dirty="0"/>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384A5662-7529-409B-A524-07AEE5367315}"/>
              </a:ext>
            </a:extLst>
          </p:cNvPr>
          <p:cNvGraphicFramePr>
            <a:graphicFrameLocks noGrp="1"/>
          </p:cNvGraphicFramePr>
          <p:nvPr>
            <p:ph idx="1"/>
            <p:extLst>
              <p:ext uri="{D42A27DB-BD31-4B8C-83A1-F6EECF244321}">
                <p14:modId xmlns:p14="http://schemas.microsoft.com/office/powerpoint/2010/main" val="3770967680"/>
              </p:ext>
            </p:extLst>
          </p:nvPr>
        </p:nvGraphicFramePr>
        <p:xfrm>
          <a:off x="591312" y="1846563"/>
          <a:ext cx="10183383" cy="40678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7686847F-AC16-9B4A-8450-206FECB11EFB}"/>
              </a:ext>
            </a:extLst>
          </p:cNvPr>
          <p:cNvSpPr txBox="1"/>
          <p:nvPr/>
        </p:nvSpPr>
        <p:spPr>
          <a:xfrm>
            <a:off x="1307629" y="5946129"/>
            <a:ext cx="7870103" cy="461665"/>
          </a:xfrm>
          <a:prstGeom prst="rect">
            <a:avLst/>
          </a:prstGeom>
          <a:noFill/>
        </p:spPr>
        <p:txBody>
          <a:bodyPr wrap="none" rtlCol="0">
            <a:spAutoFit/>
          </a:bodyPr>
          <a:lstStyle/>
          <a:p>
            <a:r>
              <a:rPr lang="en-US" sz="2400" b="1" dirty="0">
                <a:solidFill>
                  <a:schemeClr val="accent4">
                    <a:lumMod val="50000"/>
                  </a:schemeClr>
                </a:solidFill>
              </a:rPr>
              <a:t>Responsible for reporting : 1 - ASTR by GCMS; 2 - ASTR (IWS)</a:t>
            </a:r>
          </a:p>
        </p:txBody>
      </p:sp>
    </p:spTree>
    <p:extLst>
      <p:ext uri="{BB962C8B-B14F-4D97-AF65-F5344CB8AC3E}">
        <p14:creationId xmlns:p14="http://schemas.microsoft.com/office/powerpoint/2010/main" val="3622031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3FF9-970E-6B4E-9A33-6013DD40C8B5}"/>
              </a:ext>
            </a:extLst>
          </p:cNvPr>
          <p:cNvSpPr>
            <a:spLocks noGrp="1"/>
          </p:cNvSpPr>
          <p:nvPr>
            <p:ph type="title"/>
          </p:nvPr>
        </p:nvSpPr>
        <p:spPr>
          <a:xfrm>
            <a:off x="380586" y="230955"/>
            <a:ext cx="10441063" cy="1325563"/>
          </a:xfrm>
        </p:spPr>
        <p:txBody>
          <a:bodyPr>
            <a:normAutofit fontScale="90000"/>
          </a:bodyPr>
          <a:lstStyle/>
          <a:p>
            <a:pPr algn="ctr"/>
            <a:br>
              <a:rPr lang="en-US" sz="2100" b="1" dirty="0">
                <a:latin typeface="Cambria" panose="02040503050406030204" pitchFamily="18" charset="0"/>
              </a:rPr>
            </a:br>
            <a:r>
              <a:rPr lang="en-US" sz="3600" b="1" i="1" dirty="0">
                <a:solidFill>
                  <a:schemeClr val="accent4">
                    <a:lumMod val="50000"/>
                  </a:schemeClr>
                </a:solidFill>
                <a:latin typeface="Cambria" panose="02040503050406030204" pitchFamily="18" charset="0"/>
              </a:rPr>
              <a:t>IWG </a:t>
            </a:r>
            <a:r>
              <a:rPr lang="en-US" sz="3600" b="1" dirty="0">
                <a:solidFill>
                  <a:schemeClr val="accent4">
                    <a:lumMod val="50000"/>
                  </a:schemeClr>
                </a:solidFill>
                <a:latin typeface="Cambria" panose="02040503050406030204" pitchFamily="18" charset="0"/>
              </a:rPr>
              <a:t>Responsibilities</a:t>
            </a:r>
            <a:br>
              <a:rPr lang="en-US" sz="3600" b="1" dirty="0">
                <a:solidFill>
                  <a:schemeClr val="accent4">
                    <a:lumMod val="50000"/>
                  </a:schemeClr>
                </a:solidFill>
                <a:latin typeface="Cambria" panose="02040503050406030204" pitchFamily="18" charset="0"/>
              </a:rPr>
            </a:br>
            <a:r>
              <a:rPr lang="en-US" sz="3600" b="1" dirty="0">
                <a:solidFill>
                  <a:schemeClr val="accent4">
                    <a:lumMod val="50000"/>
                  </a:schemeClr>
                </a:solidFill>
                <a:latin typeface="Cambria" panose="02040503050406030204" pitchFamily="18" charset="0"/>
              </a:rPr>
              <a:t>Spiritual Growth Objectives &amp; KPIs</a:t>
            </a:r>
            <a:br>
              <a:rPr lang="en-US" sz="2100" b="1" dirty="0"/>
            </a:br>
            <a:endParaRPr lang="en-US" sz="3600" b="1" dirty="0">
              <a:solidFill>
                <a:schemeClr val="accent4">
                  <a:lumMod val="50000"/>
                </a:schemeClr>
              </a:solidFill>
              <a:latin typeface="Cambria" panose="02040503050406030204" pitchFamily="18" charset="0"/>
            </a:endParaRPr>
          </a:p>
        </p:txBody>
      </p:sp>
      <p:sp>
        <p:nvSpPr>
          <p:cNvPr id="4" name="Rectangle 3">
            <a:extLst>
              <a:ext uri="{FF2B5EF4-FFF2-40B4-BE49-F238E27FC236}">
                <a16:creationId xmlns:a16="http://schemas.microsoft.com/office/drawing/2014/main" id="{C3F97A2D-AE90-CE40-989A-6D126477278C}"/>
              </a:ext>
            </a:extLst>
          </p:cNvPr>
          <p:cNvSpPr/>
          <p:nvPr/>
        </p:nvSpPr>
        <p:spPr>
          <a:xfrm>
            <a:off x="10821649" y="0"/>
            <a:ext cx="1370351" cy="6858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5" descr="A picture containing drawing, food&#10;&#10;Description automatically generated">
            <a:extLst>
              <a:ext uri="{FF2B5EF4-FFF2-40B4-BE49-F238E27FC236}">
                <a16:creationId xmlns:a16="http://schemas.microsoft.com/office/drawing/2014/main" id="{63BD7F0F-B0AC-E341-804E-764DDC3EE7D6}"/>
              </a:ext>
            </a:extLst>
          </p:cNvPr>
          <p:cNvPicPr>
            <a:picLocks noChangeAspect="1"/>
          </p:cNvPicPr>
          <p:nvPr/>
        </p:nvPicPr>
        <p:blipFill>
          <a:blip r:embed="rId2"/>
          <a:stretch>
            <a:fillRect/>
          </a:stretch>
        </p:blipFill>
        <p:spPr>
          <a:xfrm>
            <a:off x="10984117" y="5726879"/>
            <a:ext cx="998461" cy="900167"/>
          </a:xfrm>
          <a:prstGeom prst="rect">
            <a:avLst/>
          </a:prstGeom>
        </p:spPr>
      </p:pic>
      <p:graphicFrame>
        <p:nvGraphicFramePr>
          <p:cNvPr id="7" name="Content Placeholder 2">
            <a:extLst>
              <a:ext uri="{FF2B5EF4-FFF2-40B4-BE49-F238E27FC236}">
                <a16:creationId xmlns:a16="http://schemas.microsoft.com/office/drawing/2014/main" id="{8558B157-2A83-420E-A002-CEA010C8DCE8}"/>
              </a:ext>
            </a:extLst>
          </p:cNvPr>
          <p:cNvGraphicFramePr>
            <a:graphicFrameLocks noGrp="1"/>
          </p:cNvGraphicFramePr>
          <p:nvPr>
            <p:ph idx="1"/>
            <p:extLst>
              <p:ext uri="{D42A27DB-BD31-4B8C-83A1-F6EECF244321}">
                <p14:modId xmlns:p14="http://schemas.microsoft.com/office/powerpoint/2010/main" val="415262258"/>
              </p:ext>
            </p:extLst>
          </p:nvPr>
        </p:nvGraphicFramePr>
        <p:xfrm>
          <a:off x="675732" y="1469281"/>
          <a:ext cx="9936495" cy="451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E67F71F-E2CA-254B-AD3C-3F5F94F36F75}"/>
              </a:ext>
            </a:extLst>
          </p:cNvPr>
          <p:cNvSpPr txBox="1"/>
          <p:nvPr/>
        </p:nvSpPr>
        <p:spPr>
          <a:xfrm>
            <a:off x="1492877" y="6027003"/>
            <a:ext cx="8216480" cy="830997"/>
          </a:xfrm>
          <a:prstGeom prst="rect">
            <a:avLst/>
          </a:prstGeom>
          <a:noFill/>
        </p:spPr>
        <p:txBody>
          <a:bodyPr wrap="none" rtlCol="0">
            <a:spAutoFit/>
          </a:bodyPr>
          <a:lstStyle/>
          <a:p>
            <a:r>
              <a:rPr lang="en-US" sz="2400" b="1" dirty="0">
                <a:solidFill>
                  <a:schemeClr val="accent4">
                    <a:lumMod val="50000"/>
                  </a:schemeClr>
                </a:solidFill>
              </a:rPr>
              <a:t>Responsible for reporting: 1- ASTR by GCMS and Pastor Survey;</a:t>
            </a:r>
          </a:p>
          <a:p>
            <a:r>
              <a:rPr lang="en-US" sz="2400" b="1" dirty="0">
                <a:solidFill>
                  <a:schemeClr val="accent4">
                    <a:lumMod val="50000"/>
                  </a:schemeClr>
                </a:solidFill>
              </a:rPr>
              <a:t> 2 – ASTR by GCMS </a:t>
            </a:r>
          </a:p>
        </p:txBody>
      </p:sp>
    </p:spTree>
    <p:extLst>
      <p:ext uri="{BB962C8B-B14F-4D97-AF65-F5344CB8AC3E}">
        <p14:creationId xmlns:p14="http://schemas.microsoft.com/office/powerpoint/2010/main" val="2848103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1052</TotalTime>
  <Words>1829</Words>
  <Application>Microsoft Macintosh PowerPoint</Application>
  <PresentationFormat>Widescreen</PresentationFormat>
  <Paragraphs>138</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Cambria</vt:lpstr>
      <vt:lpstr>Office Theme</vt:lpstr>
      <vt:lpstr>IWG Responsibilities</vt:lpstr>
      <vt:lpstr>There is time  to implement  &amp;  There is time  to evaluate</vt:lpstr>
      <vt:lpstr>  “To give students a knowledge of books merely, is not the purpose of the institution. Such education can be obtained at any college in the land.”  (EGW, CE, 36)  </vt:lpstr>
      <vt:lpstr> Objective 1 To revive the concept of worldwide mission and sacrifice for mission as a way of life involving not only pastors but every church member, young and old, in the joy of witnessing for Christ and making disciples </vt:lpstr>
      <vt:lpstr> KPIs highlighted in yellow are those that were ranked as of highest priority, a “1” by a majority of participants in the Global Education Advisory of July 7-8, 2020.  There are 13 KPIs ranked #1.  KPIs rated as “1” will be presented for a vote to the October 6, 2020 meeting of the International Board of Education and the International Board of Ministerial and Theological Education as the consensus for those KPIs that education in all divisions and attached fields will emphasize in the new quinquennium in addition to any other KPIs specific to what they will engage in and measure.  </vt:lpstr>
      <vt:lpstr> The most Important KPIs for Higher Education Ranked as #1  </vt:lpstr>
      <vt:lpstr>IWG Responsibilities Mission Objectives &amp; KPIs</vt:lpstr>
      <vt:lpstr> IWG Responsibilities Spiritual Growth Objectives &amp; KPIs </vt:lpstr>
      <vt:lpstr> IWG Responsibilities Spiritual Growth Objectives &amp; KPIs </vt:lpstr>
      <vt:lpstr> </vt:lpstr>
      <vt:lpstr> Additional KPIs  for  Education Ranked as #1  </vt:lpstr>
      <vt:lpstr> IWG Responsibilities Mission Objectives &amp; KPIs</vt:lpstr>
      <vt:lpstr> IWG Responsibilities Spiritual Growth Objectives &amp; KPIs </vt:lpstr>
      <vt:lpstr>IWG Responsibilities Spiritual Growth Objectives &amp; KPIs  </vt:lpstr>
      <vt:lpstr> Additional KPIs  for  Education Ranked  as #2 (12)  </vt:lpstr>
      <vt:lpstr> KPIs Ranked  as #2</vt:lpstr>
      <vt:lpstr> KPIs Ranked as #2</vt:lpstr>
      <vt:lpstr> KPIs Ranked as #2 </vt:lpstr>
      <vt:lpstr> KPIs Ranked as #2 </vt:lpstr>
      <vt:lpstr> KPIs Ranked as #2  </vt:lpstr>
      <vt:lpstr> KPIs Ranked as #2 </vt:lpstr>
      <vt:lpstr> Additional KPIs  for  Education Ranked as #3 (5)  </vt:lpstr>
      <vt:lpstr> KPIs Ranked as #3 </vt:lpstr>
      <vt:lpstr> KPIs Ranked as #3 </vt:lpstr>
      <vt:lpstr> KPIs Ranked as #3 </vt:lpstr>
      <vt:lpstr> KPIs for GC EDUCATION (2) </vt:lpstr>
      <vt:lpstr>The Holy Spirit Objectives &amp; KPIs</vt:lpstr>
      <vt:lpstr>How can we Implement &amp; Measure these Objectives?</vt:lpstr>
      <vt:lpstr>How can we measure these KPIs?</vt:lpstr>
      <vt:lpstr>How can you contribute to the  2021-2023 GCMS?</vt:lpstr>
      <vt:lpstr>“Be the change that you wish to see in the world.” (Mahatma Gandhi)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IWG Responsibilities</dc:title>
  <dc:creator>Stele, Galina</dc:creator>
  <cp:lastModifiedBy>Stele, Galina</cp:lastModifiedBy>
  <cp:revision>41</cp:revision>
  <dcterms:created xsi:type="dcterms:W3CDTF">2020-06-03T21:31:55Z</dcterms:created>
  <dcterms:modified xsi:type="dcterms:W3CDTF">2020-08-04T13:57:13Z</dcterms:modified>
</cp:coreProperties>
</file>